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4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4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6256000" cy="9144000"/>
  <p:notesSz cx="9144000" cy="16256000"/>
  <p:embeddedFontLst>
    <p:embeddedFont>
      <p:font typeface="Noto Sans TC" charset="-122" pitchFamily="34"/>
      <p:regular r:id="rId3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openxmlformats.org/officeDocument/2006/relationships/font" Target="fonts/font1.fntdata"/></Relationships>
</file>

<file path=ppt/charts/_rels/chart1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2.xlsx"/></Relationships>
</file>

<file path=ppt/charts/_rels/chart1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3.xlsx"/></Relationships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49.0%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CCCCCC"/>
                        </a:solidFill>
                        <a:latin typeface="Noto Sans TC"/>
                      </a:rPr>
                      <a:t>-34.5%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CCCCCC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4AF37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BC0BE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搜尋曝光年增</c:v>
                  </c:pt>
                  <c:pt idx="1">
                    <c:v>首位點擊率變化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0.49</c:v>
                </c:pt>
                <c:pt idx="1">
                  <c:v>-0.345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CCCCCC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BC0BE"/>
              </a:solidFill>
              <a:effectLst/>
            </c:spPr>
          </c:dPt>
          <c:dPt>
            <c:idx val="1"/>
            <c:bubble3D val="0"/>
            <c:spPr>
              <a:solidFill>
                <a:srgbClr val="D4AF37"/>
              </a:solidFill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CCCCCC"/>
                        </a:solidFill>
                        <a:latin typeface="Noto Sans TC"/>
                      </a:rPr>
                      <a:t>75%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CCCCCC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CCCCCC"/>
                        </a:solidFill>
                        <a:latin typeface="Noto Sans TC"/>
                      </a:rPr>
                      <a:t>25%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CCCCCC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CCCCCC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傳統SEO</c:v>
                </c:pt>
                <c:pt idx="1">
                  <c:v>AEO/GEO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Noto Sans TC"/>
              <a:cs typeface="Noto Sans T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 flip="none">
          <a:gsLst>
            <a:gs pos="0">
              <a:srgbClr val="0B132B"/>
            </a:gs>
            <a:gs pos="100000">
              <a:srgbClr val="1C2541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016000" y="2540000"/>
            <a:ext cx="9144" cy="4064000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cover-shape-2"/>
          <p:cNvSpPr/>
          <p:nvPr/>
        </p:nvSpPr>
        <p:spPr>
          <a:xfrm>
            <a:off x="12065000" y="-1270000"/>
            <a:ext cx="6350000" cy="6350000"/>
          </a:xfrm>
          <a:prstGeom prst="ellipse">
            <a:avLst/>
          </a:prstGeom>
          <a:solidFill>
            <a:srgbClr val="5BC0BE">
              <a:alpha val="7000"/>
            </a:srgbClr>
          </a:solidFill>
          <a:ln/>
        </p:spPr>
      </p:sp>
      <p:sp>
        <p:nvSpPr>
          <p:cNvPr id="4" name="cover-text-3"/>
          <p:cNvSpPr/>
          <p:nvPr/>
        </p:nvSpPr>
        <p:spPr>
          <a:xfrm>
            <a:off x="1651000" y="2794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BC0B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DIGITAL STRATEGY CAPSTONE　數位行銷系列課程壓軸篇</a:t>
            </a:r>
            <a:endParaRPr lang="en-US" sz="1600" dirty="0"/>
          </a:p>
        </p:txBody>
      </p:sp>
      <p:sp>
        <p:nvSpPr>
          <p:cNvPr id="5" name="cover-text-4"/>
          <p:cNvSpPr/>
          <p:nvPr/>
        </p:nvSpPr>
        <p:spPr>
          <a:xfrm>
            <a:off x="1651000" y="3429000"/>
            <a:ext cx="1270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500"/>
              </a:lnSpc>
              <a:buNone/>
            </a:pPr>
            <a:r>
              <a:rPr lang="en-US" sz="52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+ GEO + 網路行銷</a:t>
            </a:r>
            <a:endParaRPr lang="en-US" sz="5200" dirty="0"/>
          </a:p>
          <a:p>
            <a:pPr algn="l" indent="0" marL="0">
              <a:lnSpc>
                <a:spcPts val="6500"/>
              </a:lnSpc>
              <a:buNone/>
            </a:pPr>
            <a:r>
              <a:rPr lang="en-US" sz="52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三位一體的數位佈局策略</a:t>
            </a:r>
            <a:endParaRPr lang="en-US" sz="5200" dirty="0"/>
          </a:p>
        </p:txBody>
      </p:sp>
      <p:sp>
        <p:nvSpPr>
          <p:cNvPr id="6" name="cover-text-5"/>
          <p:cNvSpPr/>
          <p:nvPr/>
        </p:nvSpPr>
        <p:spPr>
          <a:xfrm>
            <a:off x="1651000" y="6350000"/>
            <a:ext cx="1143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從搜尋排名到AI引用，建構完整的數位能見度系統</a:t>
            </a:r>
            <a:endParaRPr lang="en-US" sz="2000" dirty="0"/>
          </a:p>
        </p:txBody>
      </p:sp>
      <p:sp>
        <p:nvSpPr>
          <p:cNvPr id="7" name="cover-shape-6"/>
          <p:cNvSpPr/>
          <p:nvPr/>
        </p:nvSpPr>
        <p:spPr>
          <a:xfrm>
            <a:off x="1651000" y="7620000"/>
            <a:ext cx="1016000" cy="9144"/>
          </a:xfrm>
          <a:prstGeom prst="line">
            <a:avLst/>
          </a:prstGeom>
          <a:ln w="38100">
            <a:solidFill>
              <a:srgbClr val="D4AF37"/>
            </a:solidFill>
            <a:prstDash val="solid"/>
          </a:ln>
        </p:spPr>
      </p:sp>
      <p:sp>
        <p:nvSpPr>
          <p:cNvPr id="8" name="cover-text-7"/>
          <p:cNvSpPr/>
          <p:nvPr/>
        </p:nvSpPr>
        <p:spPr>
          <a:xfrm>
            <a:off x="1651000" y="79375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agenda-text-2"/>
          <p:cNvSpPr/>
          <p:nvPr/>
        </p:nvSpPr>
        <p:spPr>
          <a:xfrm>
            <a:off x="1016000" y="6985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agenda-shape-4"/>
          <p:cNvSpPr/>
          <p:nvPr/>
        </p:nvSpPr>
        <p:spPr>
          <a:xfrm>
            <a:off x="1016000" y="1905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6" name="agenda-text-5"/>
          <p:cNvSpPr/>
          <p:nvPr/>
        </p:nvSpPr>
        <p:spPr>
          <a:xfrm>
            <a:off x="1333500" y="2159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600" dirty="0"/>
          </a:p>
        </p:txBody>
      </p:sp>
      <p:sp>
        <p:nvSpPr>
          <p:cNvPr id="7" name="agenda-text-6"/>
          <p:cNvSpPr/>
          <p:nvPr/>
        </p:nvSpPr>
        <p:spPr>
          <a:xfrm>
            <a:off x="1333500" y="2794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搜尋世界正在破碎重組</a:t>
            </a:r>
            <a:endParaRPr lang="en-US" sz="1600" dirty="0"/>
          </a:p>
        </p:txBody>
      </p:sp>
      <p:sp>
        <p:nvSpPr>
          <p:cNvPr id="8" name="agenda-shape-7"/>
          <p:cNvSpPr/>
          <p:nvPr/>
        </p:nvSpPr>
        <p:spPr>
          <a:xfrm>
            <a:off x="5994400" y="1905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6311900" y="2159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600" dirty="0"/>
          </a:p>
        </p:txBody>
      </p:sp>
      <p:sp>
        <p:nvSpPr>
          <p:cNvPr id="10" name="agenda-text-9"/>
          <p:cNvSpPr/>
          <p:nvPr/>
        </p:nvSpPr>
        <p:spPr>
          <a:xfrm>
            <a:off x="6311900" y="2794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SEO、GEO、網路行銷的三角關係</a:t>
            </a:r>
            <a:endParaRPr lang="en-US" sz="1600" dirty="0"/>
          </a:p>
        </p:txBody>
      </p:sp>
      <p:sp>
        <p:nvSpPr>
          <p:cNvPr id="11" name="agenda-shape-10"/>
          <p:cNvSpPr/>
          <p:nvPr/>
        </p:nvSpPr>
        <p:spPr>
          <a:xfrm>
            <a:off x="10972800" y="1905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2" name="agenda-text-11"/>
          <p:cNvSpPr/>
          <p:nvPr/>
        </p:nvSpPr>
        <p:spPr>
          <a:xfrm>
            <a:off x="11290300" y="2159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600" dirty="0"/>
          </a:p>
        </p:txBody>
      </p:sp>
      <p:sp>
        <p:nvSpPr>
          <p:cNvPr id="13" name="agenda-text-12"/>
          <p:cNvSpPr/>
          <p:nvPr/>
        </p:nvSpPr>
        <p:spPr>
          <a:xfrm>
            <a:off x="11290300" y="2794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建立三位一體的統一框架</a:t>
            </a:r>
            <a:endParaRPr lang="en-US" sz="1600" dirty="0"/>
          </a:p>
        </p:txBody>
      </p:sp>
      <p:sp>
        <p:nvSpPr>
          <p:cNvPr id="14" name="agenda-shape-13"/>
          <p:cNvSpPr/>
          <p:nvPr/>
        </p:nvSpPr>
        <p:spPr>
          <a:xfrm>
            <a:off x="1016000" y="4064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5" name="agenda-text-14"/>
          <p:cNvSpPr/>
          <p:nvPr/>
        </p:nvSpPr>
        <p:spPr>
          <a:xfrm>
            <a:off x="1333500" y="4318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600" dirty="0"/>
          </a:p>
        </p:txBody>
      </p:sp>
      <p:sp>
        <p:nvSpPr>
          <p:cNvPr id="16" name="agenda-text-15"/>
          <p:cNvSpPr/>
          <p:nvPr/>
        </p:nvSpPr>
        <p:spPr>
          <a:xfrm>
            <a:off x="1333500" y="4953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資源配置的實戰智慧</a:t>
            </a:r>
            <a:endParaRPr lang="en-US" sz="1600" dirty="0"/>
          </a:p>
        </p:txBody>
      </p:sp>
      <p:sp>
        <p:nvSpPr>
          <p:cNvPr id="17" name="agenda-shape-16"/>
          <p:cNvSpPr/>
          <p:nvPr/>
        </p:nvSpPr>
        <p:spPr>
          <a:xfrm>
            <a:off x="5994400" y="4064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8" name="agenda-text-17"/>
          <p:cNvSpPr/>
          <p:nvPr/>
        </p:nvSpPr>
        <p:spPr>
          <a:xfrm>
            <a:off x="6311900" y="4318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600" dirty="0"/>
          </a:p>
        </p:txBody>
      </p:sp>
      <p:sp>
        <p:nvSpPr>
          <p:cNvPr id="19" name="agenda-text-18"/>
          <p:cNvSpPr/>
          <p:nvPr/>
        </p:nvSpPr>
        <p:spPr>
          <a:xfrm>
            <a:off x="6311900" y="4953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從規劃到落地的整合流程</a:t>
            </a:r>
            <a:endParaRPr lang="en-US" sz="1600" dirty="0"/>
          </a:p>
        </p:txBody>
      </p:sp>
      <p:sp>
        <p:nvSpPr>
          <p:cNvPr id="20" name="agenda-shape-19"/>
          <p:cNvSpPr/>
          <p:nvPr/>
        </p:nvSpPr>
        <p:spPr>
          <a:xfrm>
            <a:off x="10972800" y="4064000"/>
            <a:ext cx="4267200" cy="1905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11290300" y="4318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600" dirty="0"/>
          </a:p>
        </p:txBody>
      </p:sp>
      <p:sp>
        <p:nvSpPr>
          <p:cNvPr id="22" name="agenda-text-21"/>
          <p:cNvSpPr/>
          <p:nvPr/>
        </p:nvSpPr>
        <p:spPr>
          <a:xfrm>
            <a:off x="11290300" y="49530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總結與行動呼籲</a:t>
            </a:r>
            <a:endParaRPr lang="en-US" sz="1600" dirty="0"/>
          </a:p>
        </p:txBody>
      </p:sp>
      <p:sp>
        <p:nvSpPr>
          <p:cNvPr id="23" name="agenda-text-22"/>
          <p:cNvSpPr/>
          <p:nvPr/>
        </p:nvSpPr>
        <p:spPr>
          <a:xfrm>
            <a:off x="1016000" y="8128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SEO+GEO+網路行銷 系列課程 第25講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1-text-1"/>
          <p:cNvSpPr/>
          <p:nvPr/>
        </p:nvSpPr>
        <p:spPr>
          <a:xfrm>
            <a:off x="10414000" y="1651000"/>
            <a:ext cx="4826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17000" dirty="0"/>
          </a:p>
        </p:txBody>
      </p:sp>
      <p:sp>
        <p:nvSpPr>
          <p:cNvPr id="3" name="section_1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1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搜尋世界正在破碎重組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ffic_shift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traffic_shift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流量版圖正在位移，但方式令人意外</a:t>
            </a:r>
            <a:endParaRPr lang="en-US" sz="2800" dirty="0"/>
          </a:p>
        </p:txBody>
      </p:sp>
      <p:sp>
        <p:nvSpPr>
          <p:cNvPr id="4" name="traffic_shift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traffic_shift-text-4"/>
          <p:cNvSpPr/>
          <p:nvPr/>
        </p:nvSpPr>
        <p:spPr>
          <a:xfrm>
            <a:off x="1016000" y="1905000"/>
            <a:ext cx="6350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2024年7月至2025年2月，美國AI導流的網站流量成長超過</a:t>
            </a:r>
            <a:r>
              <a:rPr lang="en-US" sz="1700" b="1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10倍</a:t>
            </a: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，但目前佔整體流量仍僅約1.08%。</a:t>
            </a:r>
            <a:endParaRPr lang="en-US" sz="1700" dirty="0"/>
          </a:p>
          <a:p>
            <a:pPr algn="l" indent="0" marL="0">
              <a:lnSpc>
                <a:spcPts val="3230"/>
              </a:lnSpc>
              <a:spcBef>
                <a:spcPts val="1600"/>
              </a:spcBef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與此同時，Google AI Overview出現時，第一名結果的點擊率下降</a:t>
            </a:r>
            <a:r>
              <a:rPr lang="en-US" sz="1700" b="1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34.5%</a:t>
            </a: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，搜尋曝光卻年增49%。</a:t>
            </a:r>
            <a:endParaRPr lang="en-US" sz="1700" dirty="0"/>
          </a:p>
          <a:p>
            <a:pPr algn="l" indent="0" marL="0">
              <a:lnSpc>
                <a:spcPts val="3230"/>
              </a:lnSpc>
              <a:spcBef>
                <a:spcPts val="1600"/>
              </a:spcBef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這是「能見度上升、參與度下降」的矛盾現象——品牌被看見了，卻未必被點擊。</a:t>
            </a:r>
            <a:endParaRPr lang="en-US" sz="1700" dirty="0"/>
          </a:p>
        </p:txBody>
      </p:sp>
      <p:graphicFrame>
        <p:nvGraphicFramePr>
          <p:cNvPr id="6" name="traffic_shift-chart-5" descr=""/>
          <p:cNvGraphicFramePr/>
          <p:nvPr/>
        </p:nvGraphicFramePr>
        <p:xfrm>
          <a:off x="8128000" y="2032000"/>
          <a:ext cx="7112000" cy="4826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raffic_shift-text-6"/>
          <p:cNvSpPr/>
          <p:nvPr/>
        </p:nvSpPr>
        <p:spPr>
          <a:xfrm>
            <a:off x="1016000" y="762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來源：BrightEdge數據；Ahrefs《AI Overview對點擊率的影響》研究，引用於CMSWire, 2026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_journeys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three_journeys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一次購買決策，走過三種搜尋場域</a:t>
            </a:r>
            <a:endParaRPr lang="en-US" sz="2800" dirty="0"/>
          </a:p>
        </p:txBody>
      </p:sp>
      <p:sp>
        <p:nvSpPr>
          <p:cNvPr id="4" name="three_journeys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three_journeys-shape-4"/>
          <p:cNvSpPr/>
          <p:nvPr/>
        </p:nvSpPr>
        <p:spPr>
          <a:xfrm>
            <a:off x="1016000" y="2032000"/>
            <a:ext cx="4064000" cy="482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6" name="three_journey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476500"/>
            <a:ext cx="406400" cy="406400"/>
          </a:xfrm>
          <a:prstGeom prst="rect">
            <a:avLst/>
          </a:prstGeom>
        </p:spPr>
      </p:pic>
      <p:sp>
        <p:nvSpPr>
          <p:cNvPr id="7" name="three_journeys-text-6"/>
          <p:cNvSpPr/>
          <p:nvPr/>
        </p:nvSpPr>
        <p:spPr>
          <a:xfrm>
            <a:off x="14605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傳統搜尋引擎</a:t>
            </a:r>
            <a:endParaRPr lang="en-US" sz="1700" dirty="0"/>
          </a:p>
        </p:txBody>
      </p:sp>
      <p:sp>
        <p:nvSpPr>
          <p:cNvPr id="8" name="three_journeys-text-7"/>
          <p:cNvSpPr/>
          <p:nvPr/>
        </p:nvSpPr>
        <p:spPr>
          <a:xfrm>
            <a:off x="1460500" y="3683000"/>
            <a:ext cx="330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用於導航型查詢：比較價格、尋找官方頁面、確認規格</a:t>
            </a:r>
            <a:endParaRPr lang="en-US" sz="1400" dirty="0"/>
          </a:p>
        </p:txBody>
      </p:sp>
      <p:sp>
        <p:nvSpPr>
          <p:cNvPr id="9" name="three_journeys-shape-8"/>
          <p:cNvSpPr/>
          <p:nvPr/>
        </p:nvSpPr>
        <p:spPr>
          <a:xfrm>
            <a:off x="6096000" y="2032000"/>
            <a:ext cx="4064000" cy="482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0" name="three_journey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0" y="2476500"/>
            <a:ext cx="406400" cy="406400"/>
          </a:xfrm>
          <a:prstGeom prst="rect">
            <a:avLst/>
          </a:prstGeom>
        </p:spPr>
      </p:pic>
      <p:sp>
        <p:nvSpPr>
          <p:cNvPr id="11" name="three_journeys-text-10"/>
          <p:cNvSpPr/>
          <p:nvPr/>
        </p:nvSpPr>
        <p:spPr>
          <a:xfrm>
            <a:off x="65405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社群與社群平台</a:t>
            </a:r>
            <a:endParaRPr lang="en-US" sz="1700" dirty="0"/>
          </a:p>
        </p:txBody>
      </p:sp>
      <p:sp>
        <p:nvSpPr>
          <p:cNvPr id="12" name="three_journeys-text-11"/>
          <p:cNvSpPr/>
          <p:nvPr/>
        </p:nvSpPr>
        <p:spPr>
          <a:xfrm>
            <a:off x="6540500" y="3683000"/>
            <a:ext cx="330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用於驗證真實性：查看評價、討論串、真實使用者回饋</a:t>
            </a:r>
            <a:endParaRPr lang="en-US" sz="1400" dirty="0"/>
          </a:p>
        </p:txBody>
      </p:sp>
      <p:sp>
        <p:nvSpPr>
          <p:cNvPr id="13" name="three_journeys-shape-12"/>
          <p:cNvSpPr/>
          <p:nvPr/>
        </p:nvSpPr>
        <p:spPr>
          <a:xfrm>
            <a:off x="11176000" y="2032000"/>
            <a:ext cx="4064000" cy="4826000"/>
          </a:xfrm>
          <a:prstGeom prst="rect">
            <a:avLst/>
          </a:prstGeom>
          <a:solidFill>
            <a:srgbClr val="D4AF37">
              <a:alpha val="7000"/>
            </a:srgbClr>
          </a:solidFill>
          <a:ln w="12700">
            <a:solidFill>
              <a:srgbClr val="D4AF37"/>
            </a:solidFill>
            <a:prstDash val="solid"/>
          </a:ln>
        </p:spPr>
      </p:sp>
      <p:pic>
        <p:nvPicPr>
          <p:cNvPr id="14" name="three_journey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0" y="2476500"/>
            <a:ext cx="406400" cy="406400"/>
          </a:xfrm>
          <a:prstGeom prst="rect">
            <a:avLst/>
          </a:prstGeom>
        </p:spPr>
      </p:pic>
      <p:sp>
        <p:nvSpPr>
          <p:cNvPr id="15" name="three_journeys-text-14"/>
          <p:cNvSpPr/>
          <p:nvPr/>
        </p:nvSpPr>
        <p:spPr>
          <a:xfrm>
            <a:off x="116205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AI對話助手</a:t>
            </a:r>
            <a:endParaRPr lang="en-US" sz="1700" dirty="0"/>
          </a:p>
        </p:txBody>
      </p:sp>
      <p:sp>
        <p:nvSpPr>
          <p:cNvPr id="16" name="three_journeys-text-15"/>
          <p:cNvSpPr/>
          <p:nvPr/>
        </p:nvSpPr>
        <p:spPr>
          <a:xfrm>
            <a:off x="11620500" y="3683000"/>
            <a:ext cx="3302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用於整合比較：直接請AI總結優缺點、給出最終建議</a:t>
            </a:r>
            <a:endParaRPr lang="en-US" sz="1400" dirty="0"/>
          </a:p>
        </p:txBody>
      </p:sp>
      <p:sp>
        <p:nvSpPr>
          <p:cNvPr id="17" name="three_journeys-text-16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來源：Adobe Business《The Search Everywhere Playbook》, 2026年4月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visible_risk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invisible_risk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排名很好，卻可能在AI眼中隱形</a:t>
            </a:r>
            <a:endParaRPr lang="en-US" sz="2800" dirty="0"/>
          </a:p>
        </p:txBody>
      </p:sp>
      <p:sp>
        <p:nvSpPr>
          <p:cNvPr id="4" name="invisible_risk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invisible_risk-shape-4"/>
          <p:cNvSpPr/>
          <p:nvPr/>
        </p:nvSpPr>
        <p:spPr>
          <a:xfrm>
            <a:off x="1016000" y="2032000"/>
            <a:ext cx="6350000" cy="4572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6" name="invisible_risk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476500"/>
            <a:ext cx="381000" cy="381000"/>
          </a:xfrm>
          <a:prstGeom prst="rect">
            <a:avLst/>
          </a:prstGeom>
        </p:spPr>
      </p:pic>
      <p:sp>
        <p:nvSpPr>
          <p:cNvPr id="7" name="invisible_risk-text-6"/>
          <p:cNvSpPr/>
          <p:nvPr/>
        </p:nvSpPr>
        <p:spPr>
          <a:xfrm>
            <a:off x="1460500" y="31115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傳統SERP表現</a:t>
            </a:r>
            <a:endParaRPr lang="en-US" sz="1700" dirty="0"/>
          </a:p>
        </p:txBody>
      </p:sp>
      <p:sp>
        <p:nvSpPr>
          <p:cNvPr id="8" name="invisible_risk-text-7"/>
          <p:cNvSpPr/>
          <p:nvPr/>
        </p:nvSpPr>
        <p:spPr>
          <a:xfrm>
            <a:off x="1460500" y="3619500"/>
            <a:ext cx="5588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網站在Google搜尋結果中排名前列，關鍵字覆蓋完整，反向連結豐富，技術指標健康。</a:t>
            </a:r>
            <a:endParaRPr lang="en-US" sz="1400" dirty="0"/>
          </a:p>
        </p:txBody>
      </p:sp>
      <p:sp>
        <p:nvSpPr>
          <p:cNvPr id="9" name="invisible_risk-shape-8"/>
          <p:cNvSpPr/>
          <p:nvPr/>
        </p:nvSpPr>
        <p:spPr>
          <a:xfrm>
            <a:off x="8890000" y="2032000"/>
            <a:ext cx="6350000" cy="4572000"/>
          </a:xfrm>
          <a:prstGeom prst="rect">
            <a:avLst/>
          </a:prstGeom>
          <a:solidFill>
            <a:srgbClr val="D4AF37">
              <a:alpha val="7000"/>
            </a:srgbClr>
          </a:solidFill>
          <a:ln w="12700">
            <a:solidFill>
              <a:srgbClr val="D4AF37"/>
            </a:solidFill>
            <a:prstDash val="solid"/>
          </a:ln>
        </p:spPr>
      </p:sp>
      <p:pic>
        <p:nvPicPr>
          <p:cNvPr id="10" name="invisible_risk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2476500"/>
            <a:ext cx="381000" cy="381000"/>
          </a:xfrm>
          <a:prstGeom prst="rect">
            <a:avLst/>
          </a:prstGeom>
        </p:spPr>
      </p:pic>
      <p:sp>
        <p:nvSpPr>
          <p:cNvPr id="11" name="invisible_risk-text-10"/>
          <p:cNvSpPr/>
          <p:nvPr/>
        </p:nvSpPr>
        <p:spPr>
          <a:xfrm>
            <a:off x="9334500" y="3111500"/>
            <a:ext cx="558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AI答案中的隱形風險</a:t>
            </a:r>
            <a:endParaRPr lang="en-US" sz="1700" dirty="0"/>
          </a:p>
        </p:txBody>
      </p:sp>
      <p:sp>
        <p:nvSpPr>
          <p:cNvPr id="12" name="invisible_risk-text-11"/>
          <p:cNvSpPr/>
          <p:nvPr/>
        </p:nvSpPr>
        <p:spPr>
          <a:xfrm>
            <a:off x="9334500" y="3619500"/>
            <a:ext cx="5588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AI系統摘要答案時，若內容缺乏結構化資料、清晰的問答式段落，可能只讀取標題與導覽，完全忽略頁面深層的價值內容。</a:t>
            </a:r>
            <a:endParaRPr lang="en-US" sz="1400" dirty="0"/>
          </a:p>
        </p:txBody>
      </p:sp>
      <p:sp>
        <p:nvSpPr>
          <p:cNvPr id="13" name="invisible_risk-text-12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來源：Adobe Business《The Search Everywhere Playbook》, 2026年4月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2-text-1"/>
          <p:cNvSpPr/>
          <p:nvPr/>
        </p:nvSpPr>
        <p:spPr>
          <a:xfrm>
            <a:off x="10160000" y="1651000"/>
            <a:ext cx="508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17000" dirty="0"/>
          </a:p>
        </p:txBody>
      </p:sp>
      <p:sp>
        <p:nvSpPr>
          <p:cNvPr id="3" name="section_2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2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SEO、GEO、網路行銷的三角關係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_definitions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three_definitions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三個名詞，三種目標</a:t>
            </a:r>
            <a:endParaRPr lang="en-US" sz="2800" dirty="0"/>
          </a:p>
        </p:txBody>
      </p:sp>
      <p:sp>
        <p:nvSpPr>
          <p:cNvPr id="4" name="three_definitions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three_definitions-shape-4"/>
          <p:cNvSpPr/>
          <p:nvPr/>
        </p:nvSpPr>
        <p:spPr>
          <a:xfrm>
            <a:off x="1016000" y="1905000"/>
            <a:ext cx="13208000" cy="1397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6" name="three_definition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2349500"/>
            <a:ext cx="431800" cy="431800"/>
          </a:xfrm>
          <a:prstGeom prst="rect">
            <a:avLst/>
          </a:prstGeom>
        </p:spPr>
      </p:pic>
      <p:sp>
        <p:nvSpPr>
          <p:cNvPr id="7" name="three_definitions-text-6"/>
          <p:cNvSpPr/>
          <p:nvPr/>
        </p:nvSpPr>
        <p:spPr>
          <a:xfrm>
            <a:off x="2159000" y="22225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</a:t>
            </a:r>
            <a:endParaRPr lang="en-US" sz="1700" dirty="0"/>
          </a:p>
        </p:txBody>
      </p:sp>
      <p:sp>
        <p:nvSpPr>
          <p:cNvPr id="8" name="three_definitions-text-7"/>
          <p:cNvSpPr/>
          <p:nvPr/>
        </p:nvSpPr>
        <p:spPr>
          <a:xfrm>
            <a:off x="2159000" y="2603500"/>
            <a:ext cx="1117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在傳統搜尋引擎中取得排名與點擊，核心是關鍵字、技術結構與反向連結</a:t>
            </a:r>
            <a:endParaRPr lang="en-US" sz="1400" dirty="0"/>
          </a:p>
        </p:txBody>
      </p:sp>
      <p:sp>
        <p:nvSpPr>
          <p:cNvPr id="9" name="three_definitions-shape-8"/>
          <p:cNvSpPr/>
          <p:nvPr/>
        </p:nvSpPr>
        <p:spPr>
          <a:xfrm>
            <a:off x="1016000" y="3556000"/>
            <a:ext cx="13208000" cy="1397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0" name="three_definitions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4000500"/>
            <a:ext cx="431800" cy="431800"/>
          </a:xfrm>
          <a:prstGeom prst="rect">
            <a:avLst/>
          </a:prstGeom>
        </p:spPr>
      </p:pic>
      <p:sp>
        <p:nvSpPr>
          <p:cNvPr id="11" name="three_definitions-text-10"/>
          <p:cNvSpPr/>
          <p:nvPr/>
        </p:nvSpPr>
        <p:spPr>
          <a:xfrm>
            <a:off x="2159000" y="38735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</a:t>
            </a:r>
            <a:endParaRPr lang="en-US" sz="1700" dirty="0"/>
          </a:p>
        </p:txBody>
      </p:sp>
      <p:sp>
        <p:nvSpPr>
          <p:cNvPr id="12" name="three_definitions-text-11"/>
          <p:cNvSpPr/>
          <p:nvPr/>
        </p:nvSpPr>
        <p:spPr>
          <a:xfrm>
            <a:off x="2159000" y="4254500"/>
            <a:ext cx="1117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在AI生成的答案中被引用與推薦，核心是結構化內容與可驗證的權威信號</a:t>
            </a:r>
            <a:endParaRPr lang="en-US" sz="1400" dirty="0"/>
          </a:p>
        </p:txBody>
      </p:sp>
      <p:sp>
        <p:nvSpPr>
          <p:cNvPr id="13" name="three_definitions-shape-12"/>
          <p:cNvSpPr/>
          <p:nvPr/>
        </p:nvSpPr>
        <p:spPr>
          <a:xfrm>
            <a:off x="1016000" y="5207000"/>
            <a:ext cx="13208000" cy="1397000"/>
          </a:xfrm>
          <a:prstGeom prst="rect">
            <a:avLst/>
          </a:prstGeom>
          <a:solidFill>
            <a:srgbClr val="D4AF37">
              <a:alpha val="7000"/>
            </a:srgbClr>
          </a:solidFill>
          <a:ln w="12700">
            <a:solidFill>
              <a:srgbClr val="D4AF37"/>
            </a:solidFill>
            <a:prstDash val="solid"/>
          </a:ln>
        </p:spPr>
      </p:sp>
      <p:pic>
        <p:nvPicPr>
          <p:cNvPr id="14" name="three_definitions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0" y="5651500"/>
            <a:ext cx="431800" cy="431800"/>
          </a:xfrm>
          <a:prstGeom prst="rect">
            <a:avLst/>
          </a:prstGeom>
        </p:spPr>
      </p:pic>
      <p:sp>
        <p:nvSpPr>
          <p:cNvPr id="15" name="three_definitions-text-14"/>
          <p:cNvSpPr/>
          <p:nvPr/>
        </p:nvSpPr>
        <p:spPr>
          <a:xfrm>
            <a:off x="2159000" y="55245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網路行銷</a:t>
            </a:r>
            <a:endParaRPr lang="en-US" sz="1700" dirty="0"/>
          </a:p>
        </p:txBody>
      </p:sp>
      <p:sp>
        <p:nvSpPr>
          <p:cNvPr id="16" name="three_definitions-text-15"/>
          <p:cNvSpPr/>
          <p:nvPr/>
        </p:nvSpPr>
        <p:spPr>
          <a:xfrm>
            <a:off x="2159000" y="5905500"/>
            <a:ext cx="11176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涵蓋廣告、社群、內容、EDM等更廣泛的獲客與轉換工程，是串接SEO與GEO成果的放大器</a:t>
            </a:r>
            <a:endParaRPr lang="en-US" sz="1400" dirty="0"/>
          </a:p>
        </p:txBody>
      </p:sp>
      <p:sp>
        <p:nvSpPr>
          <p:cNvPr id="17" name="three_definitions-text-16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整理自Progress.com、Jasper.ai、Digital Marketing Institute 相關定義, 2025-2026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red_foundation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shared_foundation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三者共享同一套地基</a:t>
            </a:r>
            <a:endParaRPr lang="en-US" sz="2800" dirty="0"/>
          </a:p>
        </p:txBody>
      </p:sp>
      <p:sp>
        <p:nvSpPr>
          <p:cNvPr id="4" name="shared_foundation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shared_foundation-shape-4"/>
          <p:cNvSpPr/>
          <p:nvPr/>
        </p:nvSpPr>
        <p:spPr>
          <a:xfrm>
            <a:off x="2540000" y="2032000"/>
            <a:ext cx="3302000" cy="1143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6" name="shared_foundation-text-5"/>
          <p:cNvSpPr/>
          <p:nvPr/>
        </p:nvSpPr>
        <p:spPr>
          <a:xfrm>
            <a:off x="2540000" y="23495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專項應用</a:t>
            </a:r>
            <a:endParaRPr lang="en-US" sz="1500" dirty="0"/>
          </a:p>
        </p:txBody>
      </p:sp>
      <p:sp>
        <p:nvSpPr>
          <p:cNvPr id="7" name="shared_foundation-shape-6"/>
          <p:cNvSpPr/>
          <p:nvPr/>
        </p:nvSpPr>
        <p:spPr>
          <a:xfrm>
            <a:off x="6477000" y="2032000"/>
            <a:ext cx="3302000" cy="1143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8" name="shared_foundation-text-7"/>
          <p:cNvSpPr/>
          <p:nvPr/>
        </p:nvSpPr>
        <p:spPr>
          <a:xfrm>
            <a:off x="6477000" y="23495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專項應用</a:t>
            </a:r>
            <a:endParaRPr lang="en-US" sz="1500" dirty="0"/>
          </a:p>
        </p:txBody>
      </p:sp>
      <p:sp>
        <p:nvSpPr>
          <p:cNvPr id="9" name="shared_foundation-shape-8"/>
          <p:cNvSpPr/>
          <p:nvPr/>
        </p:nvSpPr>
        <p:spPr>
          <a:xfrm>
            <a:off x="10414000" y="2032000"/>
            <a:ext cx="3302000" cy="1143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0" name="shared_foundation-text-9"/>
          <p:cNvSpPr/>
          <p:nvPr/>
        </p:nvSpPr>
        <p:spPr>
          <a:xfrm>
            <a:off x="10414000" y="23495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網路行銷 專項應用</a:t>
            </a:r>
            <a:endParaRPr lang="en-US" sz="1500" dirty="0"/>
          </a:p>
        </p:txBody>
      </p:sp>
      <p:sp>
        <p:nvSpPr>
          <p:cNvPr id="11" name="shared_foundation-shape-10"/>
          <p:cNvSpPr/>
          <p:nvPr/>
        </p:nvSpPr>
        <p:spPr>
          <a:xfrm>
            <a:off x="1778000" y="3683000"/>
            <a:ext cx="12700000" cy="1270000"/>
          </a:xfrm>
          <a:prstGeom prst="rect">
            <a:avLst/>
          </a:prstGeom>
          <a:solidFill>
            <a:srgbClr val="D4AF37">
              <a:alpha val="7000"/>
            </a:srgbClr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shared_foundation-text-11"/>
          <p:cNvSpPr/>
          <p:nvPr/>
        </p:nvSpPr>
        <p:spPr>
          <a:xfrm>
            <a:off x="1778000" y="40005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共享地基一：高品質內容與E-E-A-T權威訊號</a:t>
            </a:r>
            <a:endParaRPr lang="en-US" sz="1600" dirty="0"/>
          </a:p>
        </p:txBody>
      </p:sp>
      <p:sp>
        <p:nvSpPr>
          <p:cNvPr id="13" name="shared_foundation-shape-12"/>
          <p:cNvSpPr/>
          <p:nvPr/>
        </p:nvSpPr>
        <p:spPr>
          <a:xfrm>
            <a:off x="1778000" y="5207000"/>
            <a:ext cx="12700000" cy="1270000"/>
          </a:xfrm>
          <a:prstGeom prst="rect">
            <a:avLst/>
          </a:prstGeom>
          <a:solidFill>
            <a:srgbClr val="D4AF37">
              <a:alpha val="7000"/>
            </a:srgbClr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4" name="shared_foundation-text-13"/>
          <p:cNvSpPr/>
          <p:nvPr/>
        </p:nvSpPr>
        <p:spPr>
          <a:xfrm>
            <a:off x="1778000" y="55245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共享地基二：使用者體驗與數據追蹤基礎設施</a:t>
            </a:r>
            <a:endParaRPr lang="en-US" sz="1600" dirty="0"/>
          </a:p>
        </p:txBody>
      </p:sp>
      <p:sp>
        <p:nvSpPr>
          <p:cNvPr id="15" name="shared_foundation-text-14"/>
          <p:cNvSpPr/>
          <p:nvPr/>
        </p:nvSpPr>
        <p:spPr>
          <a:xfrm>
            <a:off x="1016000" y="7112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概念整合自Adobe Business Blog與多篇2026年產業分析文章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s_comparison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metrics_comparison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新舊指標對照：從排名點擊到引用聲量</a:t>
            </a:r>
            <a:endParaRPr lang="en-US" sz="2800" dirty="0"/>
          </a:p>
        </p:txBody>
      </p:sp>
      <p:sp>
        <p:nvSpPr>
          <p:cNvPr id="4" name="metrics_comparison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graphicFrame>
        <p:nvGraphicFramePr>
          <p:cNvPr id="11" name="metrics_comparison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778000"/>
          <a:ext cx="14224000" cy="5461000"/>
        </p:xfrm>
        <a:graphic>
          <a:graphicData uri="http://schemas.openxmlformats.org/drawingml/2006/table">
            <a:tbl>
              <a:tblPr/>
              <a:tblGrid>
                <a:gridCol w="3556000"/>
                <a:gridCol w="5334000"/>
                <a:gridCol w="5334000"/>
              </a:tblGrid>
              <a:tr h="698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4AF3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衡量領域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4AF3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傳統SEO指標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4AF3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GEO/AI搜尋指標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能見度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曝光數、平均排名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AI引用出現率、答案中聲量佔比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可發現性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關鍵字排名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提示詞覆蓋率、主題層級呈現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流量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自然工作階段、點擊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零點擊影響力、品牌搜尋提升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權威性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反向連結、推薦網域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權威來源納入（分析師/媒體/公關）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競爭分析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SERP佔比、連結缺口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AI答案中的競爭引用佔比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metrics_comparison-text-5"/>
          <p:cNvSpPr/>
          <p:nvPr/>
        </p:nvSpPr>
        <p:spPr>
          <a:xfrm>
            <a:off x="1016000" y="762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來源：Adobe Business《The Search Everywhere Playbook》, 2026年4月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_replacement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not_replacement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GEO不是取代SEO，而是疊加一層新戰場</a:t>
            </a:r>
            <a:endParaRPr lang="en-US" sz="2800" dirty="0"/>
          </a:p>
        </p:txBody>
      </p:sp>
      <p:sp>
        <p:nvSpPr>
          <p:cNvPr id="4" name="not_replacement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not_replacement-shape-4"/>
          <p:cNvSpPr/>
          <p:nvPr/>
        </p:nvSpPr>
        <p:spPr>
          <a:xfrm>
            <a:off x="3556000" y="2286000"/>
            <a:ext cx="4318000" cy="4318000"/>
          </a:xfrm>
          <a:prstGeom prst="ellipse">
            <a:avLst/>
          </a:prstGeom>
          <a:solidFill>
            <a:srgbClr val="5BC0BE">
              <a:alpha val="13000"/>
            </a:srgbClr>
          </a:solidFill>
          <a:ln w="25400">
            <a:solidFill>
              <a:srgbClr val="5BC0BE"/>
            </a:solidFill>
            <a:prstDash val="solid"/>
          </a:ln>
        </p:spPr>
      </p:sp>
      <p:sp>
        <p:nvSpPr>
          <p:cNvPr id="6" name="not_replacement-text-5"/>
          <p:cNvSpPr/>
          <p:nvPr/>
        </p:nvSpPr>
        <p:spPr>
          <a:xfrm>
            <a:off x="4064000" y="2921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5BC0B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</a:t>
            </a:r>
            <a:endParaRPr lang="en-US" sz="1700" dirty="0"/>
          </a:p>
        </p:txBody>
      </p:sp>
      <p:sp>
        <p:nvSpPr>
          <p:cNvPr id="7" name="not_replacement-text-6"/>
          <p:cNvSpPr/>
          <p:nvPr/>
        </p:nvSpPr>
        <p:spPr>
          <a:xfrm>
            <a:off x="4064000" y="3429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關鍵字排名／反向連結／技術結構</a:t>
            </a:r>
            <a:endParaRPr lang="en-US" sz="1300" dirty="0"/>
          </a:p>
        </p:txBody>
      </p:sp>
      <p:sp>
        <p:nvSpPr>
          <p:cNvPr id="8" name="not_replacement-shape-7"/>
          <p:cNvSpPr/>
          <p:nvPr/>
        </p:nvSpPr>
        <p:spPr>
          <a:xfrm>
            <a:off x="7112000" y="2286000"/>
            <a:ext cx="4318000" cy="4318000"/>
          </a:xfrm>
          <a:prstGeom prst="ellipse">
            <a:avLst/>
          </a:prstGeom>
          <a:solidFill>
            <a:srgbClr val="D4AF37">
              <a:alpha val="13000"/>
            </a:srgbClr>
          </a:solidFill>
          <a:ln w="25400">
            <a:solidFill>
              <a:srgbClr val="D4AF37"/>
            </a:solidFill>
            <a:prstDash val="solid"/>
          </a:ln>
        </p:spPr>
      </p:sp>
      <p:sp>
        <p:nvSpPr>
          <p:cNvPr id="9" name="not_replacement-text-8"/>
          <p:cNvSpPr/>
          <p:nvPr/>
        </p:nvSpPr>
        <p:spPr>
          <a:xfrm>
            <a:off x="9144000" y="2921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</a:t>
            </a:r>
            <a:endParaRPr lang="en-US" sz="1700" dirty="0"/>
          </a:p>
        </p:txBody>
      </p:sp>
      <p:sp>
        <p:nvSpPr>
          <p:cNvPr id="10" name="not_replacement-text-9"/>
          <p:cNvSpPr/>
          <p:nvPr/>
        </p:nvSpPr>
        <p:spPr>
          <a:xfrm>
            <a:off x="9144000" y="3429000"/>
            <a:ext cx="254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AI引用／答案聲量／權威訊號</a:t>
            </a:r>
            <a:endParaRPr lang="en-US" sz="1300" dirty="0"/>
          </a:p>
        </p:txBody>
      </p:sp>
      <p:sp>
        <p:nvSpPr>
          <p:cNvPr id="11" name="not_replacement-text-10"/>
          <p:cNvSpPr/>
          <p:nvPr/>
        </p:nvSpPr>
        <p:spPr>
          <a:xfrm>
            <a:off x="6096000" y="4191000"/>
            <a:ext cx="3048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共享：E-E-A-T</a:t>
            </a:r>
            <a:endParaRPr lang="en-US" sz="1400" dirty="0"/>
          </a:p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權威內容</a:t>
            </a:r>
            <a:endParaRPr lang="en-US" sz="1400" dirty="0"/>
          </a:p>
        </p:txBody>
      </p:sp>
      <p:sp>
        <p:nvSpPr>
          <p:cNvPr id="12" name="not_replacement-text-11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來源：Jasper.ai《What is Generative Engine Optimization?》；多篇專家觀點整合, 2025-2026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3-text-1"/>
          <p:cNvSpPr/>
          <p:nvPr/>
        </p:nvSpPr>
        <p:spPr>
          <a:xfrm>
            <a:off x="10160000" y="1651000"/>
            <a:ext cx="508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17000" dirty="0"/>
          </a:p>
        </p:txBody>
      </p:sp>
      <p:sp>
        <p:nvSpPr>
          <p:cNvPr id="3" name="section_3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3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建立三位一體的統一框架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vo_framework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sevo_framework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Search Everywhere Optimization：無所不在的搜尋優化</a:t>
            </a:r>
            <a:endParaRPr lang="en-US" sz="2800" dirty="0"/>
          </a:p>
        </p:txBody>
      </p:sp>
      <p:sp>
        <p:nvSpPr>
          <p:cNvPr id="4" name="sevo_framework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sevo_framework-shape-4"/>
          <p:cNvSpPr/>
          <p:nvPr/>
        </p:nvSpPr>
        <p:spPr>
          <a:xfrm>
            <a:off x="6858000" y="3683000"/>
            <a:ext cx="2540000" cy="1524000"/>
          </a:xfrm>
          <a:prstGeom prst="ellipse">
            <a:avLst/>
          </a:prstGeom>
          <a:solidFill>
            <a:srgbClr val="D4AF37">
              <a:alpha val="13000"/>
            </a:srgbClr>
          </a:solidFill>
          <a:ln w="25400">
            <a:solidFill>
              <a:srgbClr val="D4AF37"/>
            </a:solidFill>
            <a:prstDash val="solid"/>
          </a:ln>
        </p:spPr>
      </p:sp>
      <p:sp>
        <p:nvSpPr>
          <p:cNvPr id="6" name="sevo_framework-text-5"/>
          <p:cNvSpPr/>
          <p:nvPr/>
        </p:nvSpPr>
        <p:spPr>
          <a:xfrm>
            <a:off x="6858000" y="41275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SEvO核心</a:t>
            </a:r>
            <a:endParaRPr lang="en-US" sz="1500" dirty="0"/>
          </a:p>
        </p:txBody>
      </p:sp>
      <p:sp>
        <p:nvSpPr>
          <p:cNvPr id="7" name="sevo_framework-shape-6"/>
          <p:cNvSpPr/>
          <p:nvPr/>
        </p:nvSpPr>
        <p:spPr>
          <a:xfrm>
            <a:off x="1016000" y="1905000"/>
            <a:ext cx="2794000" cy="1270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8" name="sevo_framework-text-7"/>
          <p:cNvSpPr/>
          <p:nvPr/>
        </p:nvSpPr>
        <p:spPr>
          <a:xfrm>
            <a:off x="1206500" y="2095500"/>
            <a:ext cx="241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為AI理解設計內容</a:t>
            </a:r>
            <a:endParaRPr lang="en-US" sz="1300" dirty="0"/>
          </a:p>
        </p:txBody>
      </p:sp>
      <p:sp>
        <p:nvSpPr>
          <p:cNvPr id="9" name="sevo_framework-shape-8"/>
          <p:cNvSpPr/>
          <p:nvPr/>
        </p:nvSpPr>
        <p:spPr>
          <a:xfrm>
            <a:off x="4191000" y="1905000"/>
            <a:ext cx="2794000" cy="1270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0" name="sevo_framework-text-9"/>
          <p:cNvSpPr/>
          <p:nvPr/>
        </p:nvSpPr>
        <p:spPr>
          <a:xfrm>
            <a:off x="4381500" y="2095500"/>
            <a:ext cx="241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建立共享真相來源</a:t>
            </a:r>
            <a:endParaRPr lang="en-US" sz="1300" dirty="0"/>
          </a:p>
        </p:txBody>
      </p:sp>
      <p:sp>
        <p:nvSpPr>
          <p:cNvPr id="11" name="sevo_framework-shape-10"/>
          <p:cNvSpPr/>
          <p:nvPr/>
        </p:nvSpPr>
        <p:spPr>
          <a:xfrm>
            <a:off x="9906000" y="1905000"/>
            <a:ext cx="2794000" cy="1270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2" name="sevo_framework-text-11"/>
          <p:cNvSpPr/>
          <p:nvPr/>
        </p:nvSpPr>
        <p:spPr>
          <a:xfrm>
            <a:off x="10096500" y="2095500"/>
            <a:ext cx="241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跨團隊協作目標一致</a:t>
            </a:r>
            <a:endParaRPr lang="en-US" sz="1300" dirty="0"/>
          </a:p>
        </p:txBody>
      </p:sp>
      <p:sp>
        <p:nvSpPr>
          <p:cNvPr id="13" name="sevo_framework-shape-12"/>
          <p:cNvSpPr/>
          <p:nvPr/>
        </p:nvSpPr>
        <p:spPr>
          <a:xfrm>
            <a:off x="12446000" y="1905000"/>
            <a:ext cx="2794000" cy="1270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4" name="sevo_framework-text-13"/>
          <p:cNvSpPr/>
          <p:nvPr/>
        </p:nvSpPr>
        <p:spPr>
          <a:xfrm>
            <a:off x="12636500" y="2095500"/>
            <a:ext cx="241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建立治理與回饋循環</a:t>
            </a:r>
            <a:endParaRPr lang="en-US" sz="1300" dirty="0"/>
          </a:p>
        </p:txBody>
      </p:sp>
      <p:sp>
        <p:nvSpPr>
          <p:cNvPr id="15" name="sevo_framework-shape-14"/>
          <p:cNvSpPr/>
          <p:nvPr/>
        </p:nvSpPr>
        <p:spPr>
          <a:xfrm>
            <a:off x="6731000" y="5842000"/>
            <a:ext cx="2794000" cy="1270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6" name="sevo_framework-text-15"/>
          <p:cNvSpPr/>
          <p:nvPr/>
        </p:nvSpPr>
        <p:spPr>
          <a:xfrm>
            <a:off x="6921500" y="6032500"/>
            <a:ext cx="2413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打造適應性工作流程</a:t>
            </a:r>
            <a:endParaRPr lang="en-US" sz="1300" dirty="0"/>
          </a:p>
        </p:txBody>
      </p:sp>
      <p:sp>
        <p:nvSpPr>
          <p:cNvPr id="17" name="sevo_framework-shape-16"/>
          <p:cNvSpPr/>
          <p:nvPr/>
        </p:nvSpPr>
        <p:spPr>
          <a:xfrm>
            <a:off x="3810000" y="2540000"/>
            <a:ext cx="3048000" cy="1651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18" name="sevo_framework-shape-17"/>
          <p:cNvSpPr/>
          <p:nvPr/>
        </p:nvSpPr>
        <p:spPr>
          <a:xfrm>
            <a:off x="6985000" y="3175000"/>
            <a:ext cx="2921000" cy="1143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19" name="sevo_framework-shape-18"/>
          <p:cNvSpPr/>
          <p:nvPr/>
        </p:nvSpPr>
        <p:spPr>
          <a:xfrm>
            <a:off x="8128000" y="5207000"/>
            <a:ext cx="9144" cy="635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20" name="sevo_framework-text-19"/>
          <p:cNvSpPr/>
          <p:nvPr/>
        </p:nvSpPr>
        <p:spPr>
          <a:xfrm>
            <a:off x="1016000" y="7556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來源：Adobe Business《The Search Everywhere Playbook》, 2026年4月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layer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content_layer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底層內容策略：一份內容，多重呈現</a:t>
            </a:r>
            <a:endParaRPr lang="en-US" sz="2800" dirty="0"/>
          </a:p>
        </p:txBody>
      </p:sp>
      <p:sp>
        <p:nvSpPr>
          <p:cNvPr id="4" name="content_layer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content_layer-text-4"/>
          <p:cNvSpPr/>
          <p:nvPr/>
        </p:nvSpPr>
        <p:spPr>
          <a:xfrm>
            <a:off x="1016000" y="1905000"/>
            <a:ext cx="6096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要同時滿足人類讀者的閱讀體驗，與AI系統的解析需求，內容必須具備雙重可讀性。</a:t>
            </a:r>
            <a:endParaRPr lang="en-US" sz="1700" dirty="0"/>
          </a:p>
          <a:p>
            <a:pPr algn="l" indent="0" marL="0">
              <a:lnSpc>
                <a:spcPts val="3230"/>
              </a:lnSpc>
              <a:spcBef>
                <a:spcPts val="1600"/>
              </a:spcBef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這不是寫兩份內容，而是用結構化的方式讓同一份內容能被兩種「讀者」正確理解。</a:t>
            </a:r>
            <a:endParaRPr lang="en-US" sz="1700" dirty="0"/>
          </a:p>
        </p:txBody>
      </p:sp>
      <p:sp>
        <p:nvSpPr>
          <p:cNvPr id="6" name="content_layer-shape-5"/>
          <p:cNvSpPr/>
          <p:nvPr/>
        </p:nvSpPr>
        <p:spPr>
          <a:xfrm>
            <a:off x="7874000" y="1905000"/>
            <a:ext cx="7366000" cy="101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7" name="content_layer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2260600"/>
            <a:ext cx="355600" cy="355600"/>
          </a:xfrm>
          <a:prstGeom prst="rect">
            <a:avLst/>
          </a:prstGeom>
        </p:spPr>
      </p:pic>
      <p:sp>
        <p:nvSpPr>
          <p:cNvPr id="8" name="content_layer-text-7"/>
          <p:cNvSpPr/>
          <p:nvPr/>
        </p:nvSpPr>
        <p:spPr>
          <a:xfrm>
            <a:off x="8890000" y="2133600"/>
            <a:ext cx="596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結構化資料標記（Schema.org、FAQ結構）</a:t>
            </a:r>
            <a:endParaRPr lang="en-US" sz="1400" dirty="0"/>
          </a:p>
        </p:txBody>
      </p:sp>
      <p:sp>
        <p:nvSpPr>
          <p:cNvPr id="9" name="content_layer-shape-8"/>
          <p:cNvSpPr/>
          <p:nvPr/>
        </p:nvSpPr>
        <p:spPr>
          <a:xfrm>
            <a:off x="7874000" y="3111500"/>
            <a:ext cx="7366000" cy="101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0" name="content_layer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3467100"/>
            <a:ext cx="355600" cy="355600"/>
          </a:xfrm>
          <a:prstGeom prst="rect">
            <a:avLst/>
          </a:prstGeom>
        </p:spPr>
      </p:pic>
      <p:sp>
        <p:nvSpPr>
          <p:cNvPr id="11" name="content_layer-text-10"/>
          <p:cNvSpPr/>
          <p:nvPr/>
        </p:nvSpPr>
        <p:spPr>
          <a:xfrm>
            <a:off x="8890000" y="3340100"/>
            <a:ext cx="596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清晰的問答式段落，直接回答核心問題</a:t>
            </a:r>
            <a:endParaRPr lang="en-US" sz="1400" dirty="0"/>
          </a:p>
        </p:txBody>
      </p:sp>
      <p:sp>
        <p:nvSpPr>
          <p:cNvPr id="12" name="content_layer-shape-11"/>
          <p:cNvSpPr/>
          <p:nvPr/>
        </p:nvSpPr>
        <p:spPr>
          <a:xfrm>
            <a:off x="7874000" y="4318000"/>
            <a:ext cx="7366000" cy="101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3" name="content_layer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0" y="4673600"/>
            <a:ext cx="355600" cy="355600"/>
          </a:xfrm>
          <a:prstGeom prst="rect">
            <a:avLst/>
          </a:prstGeom>
        </p:spPr>
      </p:pic>
      <p:sp>
        <p:nvSpPr>
          <p:cNvPr id="14" name="content_layer-text-13"/>
          <p:cNvSpPr/>
          <p:nvPr/>
        </p:nvSpPr>
        <p:spPr>
          <a:xfrm>
            <a:off x="8890000" y="4546600"/>
            <a:ext cx="596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明確的作者背書與專家資歷說明</a:t>
            </a:r>
            <a:endParaRPr lang="en-US" sz="1400" dirty="0"/>
          </a:p>
        </p:txBody>
      </p:sp>
      <p:sp>
        <p:nvSpPr>
          <p:cNvPr id="15" name="content_layer-shape-14"/>
          <p:cNvSpPr/>
          <p:nvPr/>
        </p:nvSpPr>
        <p:spPr>
          <a:xfrm>
            <a:off x="7874000" y="5524500"/>
            <a:ext cx="7366000" cy="101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6" name="content_layer-icon-1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000" y="5880100"/>
            <a:ext cx="355600" cy="355600"/>
          </a:xfrm>
          <a:prstGeom prst="rect">
            <a:avLst/>
          </a:prstGeom>
        </p:spPr>
      </p:pic>
      <p:sp>
        <p:nvSpPr>
          <p:cNvPr id="17" name="content_layer-text-16"/>
          <p:cNvSpPr/>
          <p:nvPr/>
        </p:nvSpPr>
        <p:spPr>
          <a:xfrm>
            <a:off x="8890000" y="5753100"/>
            <a:ext cx="5969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可驗證的數據與案例，提升可信引用度</a:t>
            </a:r>
            <a:endParaRPr lang="en-US" sz="1400" dirty="0"/>
          </a:p>
        </p:txBody>
      </p:sp>
      <p:sp>
        <p:nvSpPr>
          <p:cNvPr id="18" name="content_layer-text-17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整理自Adobe Business、Search Engine Land 內容結構化建議, 2025-2026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hority_layer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authority_layer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權威訊號策略：讓機器與人都信任你</a:t>
            </a:r>
            <a:endParaRPr lang="en-US" sz="2800" dirty="0"/>
          </a:p>
        </p:txBody>
      </p:sp>
      <p:sp>
        <p:nvSpPr>
          <p:cNvPr id="4" name="authority_layer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authority_layer-shape-4"/>
          <p:cNvSpPr/>
          <p:nvPr/>
        </p:nvSpPr>
        <p:spPr>
          <a:xfrm>
            <a:off x="1016000" y="1905000"/>
            <a:ext cx="6350000" cy="228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6" name="authority_layer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00" y="2286000"/>
            <a:ext cx="381000" cy="381000"/>
          </a:xfrm>
          <a:prstGeom prst="rect">
            <a:avLst/>
          </a:prstGeom>
        </p:spPr>
      </p:pic>
      <p:sp>
        <p:nvSpPr>
          <p:cNvPr id="7" name="authority_layer-text-6"/>
          <p:cNvSpPr/>
          <p:nvPr/>
        </p:nvSpPr>
        <p:spPr>
          <a:xfrm>
            <a:off x="2032000" y="2286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E-E-A-T 四大支柱</a:t>
            </a:r>
            <a:endParaRPr lang="en-US" sz="1600" dirty="0"/>
          </a:p>
        </p:txBody>
      </p:sp>
      <p:sp>
        <p:nvSpPr>
          <p:cNvPr id="8" name="authority_layer-text-7"/>
          <p:cNvSpPr/>
          <p:nvPr/>
        </p:nvSpPr>
        <p:spPr>
          <a:xfrm>
            <a:off x="1397000" y="2857500"/>
            <a:ext cx="558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經驗、專業、權威、可信賴——內容需展示真實經驗與可核實的專業背景</a:t>
            </a:r>
            <a:endParaRPr lang="en-US" sz="1300" dirty="0"/>
          </a:p>
        </p:txBody>
      </p:sp>
      <p:sp>
        <p:nvSpPr>
          <p:cNvPr id="9" name="authority_layer-shape-8"/>
          <p:cNvSpPr/>
          <p:nvPr/>
        </p:nvSpPr>
        <p:spPr>
          <a:xfrm>
            <a:off x="8890000" y="1905000"/>
            <a:ext cx="6350000" cy="228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0" name="authority_layer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0" y="2286000"/>
            <a:ext cx="381000" cy="381000"/>
          </a:xfrm>
          <a:prstGeom prst="rect">
            <a:avLst/>
          </a:prstGeom>
        </p:spPr>
      </p:pic>
      <p:sp>
        <p:nvSpPr>
          <p:cNvPr id="11" name="authority_layer-text-10"/>
          <p:cNvSpPr/>
          <p:nvPr/>
        </p:nvSpPr>
        <p:spPr>
          <a:xfrm>
            <a:off x="9906000" y="2286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高質量反向連結</a:t>
            </a:r>
            <a:endParaRPr lang="en-US" sz="1600" dirty="0"/>
          </a:p>
        </p:txBody>
      </p:sp>
      <p:sp>
        <p:nvSpPr>
          <p:cNvPr id="12" name="authority_layer-text-11"/>
          <p:cNvSpPr/>
          <p:nvPr/>
        </p:nvSpPr>
        <p:spPr>
          <a:xfrm>
            <a:off x="9271000" y="2857500"/>
            <a:ext cx="558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來自產業媒體、學術機構的自然連結，同時是SEO與GEO都重視的信任資產</a:t>
            </a:r>
            <a:endParaRPr lang="en-US" sz="1300" dirty="0"/>
          </a:p>
        </p:txBody>
      </p:sp>
      <p:sp>
        <p:nvSpPr>
          <p:cNvPr id="13" name="authority_layer-shape-12"/>
          <p:cNvSpPr/>
          <p:nvPr/>
        </p:nvSpPr>
        <p:spPr>
          <a:xfrm>
            <a:off x="1016000" y="4572000"/>
            <a:ext cx="6350000" cy="228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4" name="authority_layer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0" y="4953000"/>
            <a:ext cx="381000" cy="381000"/>
          </a:xfrm>
          <a:prstGeom prst="rect">
            <a:avLst/>
          </a:prstGeom>
        </p:spPr>
      </p:pic>
      <p:sp>
        <p:nvSpPr>
          <p:cNvPr id="15" name="authority_layer-text-14"/>
          <p:cNvSpPr/>
          <p:nvPr/>
        </p:nvSpPr>
        <p:spPr>
          <a:xfrm>
            <a:off x="2032000" y="4953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專家與媒體引用</a:t>
            </a:r>
            <a:endParaRPr lang="en-US" sz="1600" dirty="0"/>
          </a:p>
        </p:txBody>
      </p:sp>
      <p:sp>
        <p:nvSpPr>
          <p:cNvPr id="16" name="authority_layer-text-15"/>
          <p:cNvSpPr/>
          <p:nvPr/>
        </p:nvSpPr>
        <p:spPr>
          <a:xfrm>
            <a:off x="1397000" y="5524500"/>
            <a:ext cx="558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被分析師、記者、意見領袖引用的內容，更容易進入AI答案的信任來源清單</a:t>
            </a:r>
            <a:endParaRPr lang="en-US" sz="1300" dirty="0"/>
          </a:p>
        </p:txBody>
      </p:sp>
      <p:sp>
        <p:nvSpPr>
          <p:cNvPr id="17" name="authority_layer-shape-16"/>
          <p:cNvSpPr/>
          <p:nvPr/>
        </p:nvSpPr>
        <p:spPr>
          <a:xfrm>
            <a:off x="8890000" y="4572000"/>
            <a:ext cx="6350000" cy="2286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8" name="authority_layer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0" y="4953000"/>
            <a:ext cx="381000" cy="381000"/>
          </a:xfrm>
          <a:prstGeom prst="rect">
            <a:avLst/>
          </a:prstGeom>
        </p:spPr>
      </p:pic>
      <p:sp>
        <p:nvSpPr>
          <p:cNvPr id="19" name="authority_layer-text-18"/>
          <p:cNvSpPr/>
          <p:nvPr/>
        </p:nvSpPr>
        <p:spPr>
          <a:xfrm>
            <a:off x="9906000" y="4953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第三方評論與案例</a:t>
            </a:r>
            <a:endParaRPr lang="en-US" sz="1600" dirty="0"/>
          </a:p>
        </p:txBody>
      </p:sp>
      <p:sp>
        <p:nvSpPr>
          <p:cNvPr id="20" name="authority_layer-text-19"/>
          <p:cNvSpPr/>
          <p:nvPr/>
        </p:nvSpPr>
        <p:spPr>
          <a:xfrm>
            <a:off x="9271000" y="5524500"/>
            <a:ext cx="558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真實用戶評論、第三方評測平台的內容，是社群驗證也是AI參考來源</a:t>
            </a:r>
            <a:endParaRPr lang="en-US" sz="1300" dirty="0"/>
          </a:p>
        </p:txBody>
      </p:sp>
      <p:sp>
        <p:nvSpPr>
          <p:cNvPr id="21" name="authority_layer-text-20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整理自Google Search Central E-E-A-T指引、Semrush GEO研究, 2025-2026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stribution_layer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distribution_layer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渠道整合策略：內容、廣告、社群協同作戰</a:t>
            </a:r>
            <a:endParaRPr lang="en-US" sz="2800" dirty="0"/>
          </a:p>
        </p:txBody>
      </p:sp>
      <p:sp>
        <p:nvSpPr>
          <p:cNvPr id="4" name="distribution_layer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distribution_layer-shape-4"/>
          <p:cNvSpPr/>
          <p:nvPr/>
        </p:nvSpPr>
        <p:spPr>
          <a:xfrm>
            <a:off x="1016000" y="2794000"/>
            <a:ext cx="2794000" cy="1524000"/>
          </a:xfrm>
          <a:prstGeom prst="rect">
            <a:avLst/>
          </a:prstGeom>
          <a:solidFill>
            <a:srgbClr val="D4AF37">
              <a:alpha val="13000"/>
            </a:srgbClr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6" name="distribution_layer-text-5"/>
          <p:cNvSpPr/>
          <p:nvPr/>
        </p:nvSpPr>
        <p:spPr>
          <a:xfrm>
            <a:off x="1270000" y="3175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核心內容發布</a:t>
            </a:r>
            <a:endParaRPr lang="en-US" sz="1500" dirty="0"/>
          </a:p>
        </p:txBody>
      </p:sp>
      <p:sp>
        <p:nvSpPr>
          <p:cNvPr id="7" name="distribution_layer-shape-6"/>
          <p:cNvSpPr/>
          <p:nvPr/>
        </p:nvSpPr>
        <p:spPr>
          <a:xfrm>
            <a:off x="3810000" y="3556000"/>
            <a:ext cx="1143000" cy="9144"/>
          </a:xfrm>
          <a:prstGeom prst="line">
            <a:avLst/>
          </a:prstGeom>
          <a:ln w="25400">
            <a:solidFill>
              <a:srgbClr val="5BC0BE"/>
            </a:solidFill>
            <a:prstDash val="solid"/>
            <a:tailEnd type="triangle"/>
          </a:ln>
        </p:spPr>
      </p:sp>
      <p:sp>
        <p:nvSpPr>
          <p:cNvPr id="8" name="distribution_layer-shape-7"/>
          <p:cNvSpPr/>
          <p:nvPr/>
        </p:nvSpPr>
        <p:spPr>
          <a:xfrm>
            <a:off x="4953000" y="2794000"/>
            <a:ext cx="2794000" cy="1524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9" name="distribution_layer-text-8"/>
          <p:cNvSpPr/>
          <p:nvPr/>
        </p:nvSpPr>
        <p:spPr>
          <a:xfrm>
            <a:off x="5207000" y="3175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社群、EDM放大觸及</a:t>
            </a:r>
            <a:endParaRPr lang="en-US" sz="1500" dirty="0"/>
          </a:p>
        </p:txBody>
      </p:sp>
      <p:sp>
        <p:nvSpPr>
          <p:cNvPr id="10" name="distribution_layer-shape-9"/>
          <p:cNvSpPr/>
          <p:nvPr/>
        </p:nvSpPr>
        <p:spPr>
          <a:xfrm>
            <a:off x="7747000" y="3556000"/>
            <a:ext cx="1143000" cy="9144"/>
          </a:xfrm>
          <a:prstGeom prst="line">
            <a:avLst/>
          </a:prstGeom>
          <a:ln w="25400">
            <a:solidFill>
              <a:srgbClr val="5BC0BE"/>
            </a:solidFill>
            <a:prstDash val="solid"/>
            <a:tailEnd type="triangle"/>
          </a:ln>
        </p:spPr>
      </p:sp>
      <p:sp>
        <p:nvSpPr>
          <p:cNvPr id="11" name="distribution_layer-shape-10"/>
          <p:cNvSpPr/>
          <p:nvPr/>
        </p:nvSpPr>
        <p:spPr>
          <a:xfrm>
            <a:off x="8890000" y="2794000"/>
            <a:ext cx="2794000" cy="1524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2" name="distribution_layer-text-11"/>
          <p:cNvSpPr/>
          <p:nvPr/>
        </p:nvSpPr>
        <p:spPr>
          <a:xfrm>
            <a:off x="9144000" y="3175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廣告投放擴大聲量</a:t>
            </a:r>
            <a:endParaRPr lang="en-US" sz="1500" dirty="0"/>
          </a:p>
        </p:txBody>
      </p:sp>
      <p:sp>
        <p:nvSpPr>
          <p:cNvPr id="13" name="distribution_layer-shape-12"/>
          <p:cNvSpPr/>
          <p:nvPr/>
        </p:nvSpPr>
        <p:spPr>
          <a:xfrm>
            <a:off x="11684000" y="3556000"/>
            <a:ext cx="1143000" cy="9144"/>
          </a:xfrm>
          <a:prstGeom prst="line">
            <a:avLst/>
          </a:prstGeom>
          <a:ln w="25400">
            <a:solidFill>
              <a:srgbClr val="5BC0BE"/>
            </a:solidFill>
            <a:prstDash val="solid"/>
            <a:tailEnd type="triangle"/>
          </a:ln>
        </p:spPr>
      </p:sp>
      <p:sp>
        <p:nvSpPr>
          <p:cNvPr id="14" name="distribution_layer-shape-13"/>
          <p:cNvSpPr/>
          <p:nvPr/>
        </p:nvSpPr>
        <p:spPr>
          <a:xfrm>
            <a:off x="12827000" y="2794000"/>
            <a:ext cx="2413000" cy="1524000"/>
          </a:xfrm>
          <a:prstGeom prst="rect">
            <a:avLst/>
          </a:prstGeom>
          <a:solidFill>
            <a:srgbClr val="5BC0BE">
              <a:alpha val="13000"/>
            </a:srgbClr>
          </a:solidFill>
          <a:ln w="12700">
            <a:solidFill>
              <a:srgbClr val="5BC0BE"/>
            </a:solidFill>
            <a:prstDash val="solid"/>
          </a:ln>
        </p:spPr>
      </p:sp>
      <p:sp>
        <p:nvSpPr>
          <p:cNvPr id="15" name="distribution_layer-text-14"/>
          <p:cNvSpPr/>
          <p:nvPr/>
        </p:nvSpPr>
        <p:spPr>
          <a:xfrm>
            <a:off x="12954000" y="3175000"/>
            <a:ext cx="2159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產生外部訊號回饋SEO/GEO</a:t>
            </a:r>
            <a:endParaRPr lang="en-US" sz="1300" dirty="0"/>
          </a:p>
        </p:txBody>
      </p:sp>
      <p:sp>
        <p:nvSpPr>
          <p:cNvPr id="16" name="distribution_layer-text-15"/>
          <p:cNvSpPr/>
          <p:nvPr/>
        </p:nvSpPr>
        <p:spPr>
          <a:xfrm>
            <a:off x="1016000" y="5334000"/>
            <a:ext cx="1371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網路行銷的角色是「放大器」：越多管道曝光核心內容，就越有機會被搜尋引擎與AI系統偵測到討論熱度、社群佐證與外部引用，進而強化SEO排名與GEO引用機率。</a:t>
            </a:r>
            <a:endParaRPr lang="en-US" sz="1500" dirty="0"/>
          </a:p>
        </p:txBody>
      </p:sp>
      <p:sp>
        <p:nvSpPr>
          <p:cNvPr id="17" name="distribution_layer-text-16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概念整合自多篇2026年整合行銷分析文章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4-text-1"/>
          <p:cNvSpPr/>
          <p:nvPr/>
        </p:nvSpPr>
        <p:spPr>
          <a:xfrm>
            <a:off x="10160000" y="1651000"/>
            <a:ext cx="508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17000" dirty="0"/>
          </a:p>
        </p:txBody>
      </p:sp>
      <p:sp>
        <p:nvSpPr>
          <p:cNvPr id="3" name="section_4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4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資源配置的實戰智慧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dget_allocation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budget_allocation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預算怎麼分？70-80 / 20-30 法則</a:t>
            </a:r>
            <a:endParaRPr lang="en-US" sz="2800" dirty="0"/>
          </a:p>
        </p:txBody>
      </p:sp>
      <p:sp>
        <p:nvSpPr>
          <p:cNvPr id="4" name="budget_allocation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graphicFrame>
        <p:nvGraphicFramePr>
          <p:cNvPr id="5" name="budget_allocation-chart-4" descr=""/>
          <p:cNvGraphicFramePr/>
          <p:nvPr/>
        </p:nvGraphicFramePr>
        <p:xfrm>
          <a:off x="1270000" y="2032000"/>
          <a:ext cx="5588000" cy="5080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budget_allocation-text-5"/>
          <p:cNvSpPr/>
          <p:nvPr/>
        </p:nvSpPr>
        <p:spPr>
          <a:xfrm>
            <a:off x="7620000" y="2159000"/>
            <a:ext cx="7112000" cy="48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1700" b="1" dirty="0">
                <a:solidFill>
                  <a:srgbClr val="5BC0B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75%</a:t>
            </a: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配置在能立即帶來流量與轉換的傳統SEO——這是企業當下營收的基石，不能因為追新而放棄。</a:t>
            </a:r>
            <a:endParaRPr lang="en-US" sz="1700" dirty="0"/>
          </a:p>
          <a:p>
            <a:pPr algn="l" indent="0" marL="0">
              <a:lnSpc>
                <a:spcPts val="3230"/>
              </a:lnSpc>
              <a:spcBef>
                <a:spcPts val="2000"/>
              </a:spcBef>
              <a:buNone/>
            </a:pPr>
            <a:r>
              <a:rPr lang="en-US" sz="1700" b="1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25%</a:t>
            </a: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 配置在面向未來的AEO/GEO佈局——建立結構化內容、監測AI引用，為未來三年的能見度提前卡位。</a:t>
            </a:r>
            <a:endParaRPr lang="en-US" sz="1700" dirty="0"/>
          </a:p>
          <a:p>
            <a:pPr algn="l" indent="0" marL="0">
              <a:lnSpc>
                <a:spcPts val="3230"/>
              </a:lnSpc>
              <a:spcBef>
                <a:spcPts val="2000"/>
              </a:spcBef>
              <a:buNone/>
            </a:pPr>
            <a:r>
              <a:rPr lang="en-US" sz="17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此比例並非鐵律，需依產業成熟度與受眾行為調整，內容/媒體產業可適度提高GEO占比。</a:t>
            </a:r>
            <a:endParaRPr lang="en-US" sz="1700" dirty="0"/>
          </a:p>
        </p:txBody>
      </p:sp>
      <p:sp>
        <p:nvSpPr>
          <p:cNvPr id="7" name="budget_allocation-text-6"/>
          <p:cNvSpPr/>
          <p:nvPr/>
        </p:nvSpPr>
        <p:spPr>
          <a:xfrm>
            <a:off x="1016000" y="7556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來源：CMSWire 產業專家建議, 2026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m_capability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team_capability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團隊能力怎麼補？四項核心能力</a:t>
            </a:r>
            <a:endParaRPr lang="en-US" sz="2800" dirty="0"/>
          </a:p>
        </p:txBody>
      </p:sp>
      <p:sp>
        <p:nvSpPr>
          <p:cNvPr id="4" name="team_capability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team_capability-shape-4"/>
          <p:cNvSpPr/>
          <p:nvPr/>
        </p:nvSpPr>
        <p:spPr>
          <a:xfrm>
            <a:off x="1016000" y="2159000"/>
            <a:ext cx="3175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6" name="team_capability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500" y="2540000"/>
            <a:ext cx="381000" cy="381000"/>
          </a:xfrm>
          <a:prstGeom prst="rect">
            <a:avLst/>
          </a:prstGeom>
        </p:spPr>
      </p:pic>
      <p:sp>
        <p:nvSpPr>
          <p:cNvPr id="7" name="team_capability-text-6"/>
          <p:cNvSpPr/>
          <p:nvPr/>
        </p:nvSpPr>
        <p:spPr>
          <a:xfrm>
            <a:off x="1460500" y="3175000"/>
            <a:ext cx="241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結構化資料撰寫</a:t>
            </a:r>
            <a:endParaRPr lang="en-US" sz="1500" dirty="0"/>
          </a:p>
        </p:txBody>
      </p:sp>
      <p:sp>
        <p:nvSpPr>
          <p:cNvPr id="8" name="team_capability-text-7"/>
          <p:cNvSpPr/>
          <p:nvPr/>
        </p:nvSpPr>
        <p:spPr>
          <a:xfrm>
            <a:off x="1460500" y="4064000"/>
            <a:ext cx="241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Schema標記、FAQ格式化、問答式內容設計能力</a:t>
            </a:r>
            <a:endParaRPr lang="en-US" sz="1300" dirty="0"/>
          </a:p>
        </p:txBody>
      </p:sp>
      <p:sp>
        <p:nvSpPr>
          <p:cNvPr id="9" name="team_capability-shape-8"/>
          <p:cNvSpPr/>
          <p:nvPr/>
        </p:nvSpPr>
        <p:spPr>
          <a:xfrm>
            <a:off x="4381500" y="2159000"/>
            <a:ext cx="3175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0" name="team_capability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0" y="2540000"/>
            <a:ext cx="381000" cy="381000"/>
          </a:xfrm>
          <a:prstGeom prst="rect">
            <a:avLst/>
          </a:prstGeom>
        </p:spPr>
      </p:pic>
      <p:sp>
        <p:nvSpPr>
          <p:cNvPr id="11" name="team_capability-text-10"/>
          <p:cNvSpPr/>
          <p:nvPr/>
        </p:nvSpPr>
        <p:spPr>
          <a:xfrm>
            <a:off x="4826000" y="3175000"/>
            <a:ext cx="241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AI答案監測工具操作</a:t>
            </a:r>
            <a:endParaRPr lang="en-US" sz="1500" dirty="0"/>
          </a:p>
        </p:txBody>
      </p:sp>
      <p:sp>
        <p:nvSpPr>
          <p:cNvPr id="12" name="team_capability-text-11"/>
          <p:cNvSpPr/>
          <p:nvPr/>
        </p:nvSpPr>
        <p:spPr>
          <a:xfrm>
            <a:off x="4826000" y="4064000"/>
            <a:ext cx="241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熟悉Semrush、Otterly等GEO追蹤平台的操作與判讀</a:t>
            </a:r>
            <a:endParaRPr lang="en-US" sz="1300" dirty="0"/>
          </a:p>
        </p:txBody>
      </p:sp>
      <p:sp>
        <p:nvSpPr>
          <p:cNvPr id="13" name="team_capability-shape-12"/>
          <p:cNvSpPr/>
          <p:nvPr/>
        </p:nvSpPr>
        <p:spPr>
          <a:xfrm>
            <a:off x="7747000" y="2159000"/>
            <a:ext cx="3175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4" name="team_capability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2540000"/>
            <a:ext cx="381000" cy="381000"/>
          </a:xfrm>
          <a:prstGeom prst="rect">
            <a:avLst/>
          </a:prstGeom>
        </p:spPr>
      </p:pic>
      <p:sp>
        <p:nvSpPr>
          <p:cNvPr id="15" name="team_capability-text-14"/>
          <p:cNvSpPr/>
          <p:nvPr/>
        </p:nvSpPr>
        <p:spPr>
          <a:xfrm>
            <a:off x="8191500" y="3175000"/>
            <a:ext cx="241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跨部門協作機制</a:t>
            </a:r>
            <a:endParaRPr lang="en-US" sz="1500" dirty="0"/>
          </a:p>
        </p:txBody>
      </p:sp>
      <p:sp>
        <p:nvSpPr>
          <p:cNvPr id="16" name="team_capability-text-15"/>
          <p:cNvSpPr/>
          <p:nvPr/>
        </p:nvSpPr>
        <p:spPr>
          <a:xfrm>
            <a:off x="8191500" y="4064000"/>
            <a:ext cx="241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內容、行銷、公關、產品團隊需共用同一套訊息架構</a:t>
            </a:r>
            <a:endParaRPr lang="en-US" sz="1300" dirty="0"/>
          </a:p>
        </p:txBody>
      </p:sp>
      <p:sp>
        <p:nvSpPr>
          <p:cNvPr id="17" name="team_capability-shape-16"/>
          <p:cNvSpPr/>
          <p:nvPr/>
        </p:nvSpPr>
        <p:spPr>
          <a:xfrm>
            <a:off x="11112500" y="2159000"/>
            <a:ext cx="3175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pic>
        <p:nvPicPr>
          <p:cNvPr id="18" name="team_capability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7000" y="2540000"/>
            <a:ext cx="381000" cy="381000"/>
          </a:xfrm>
          <a:prstGeom prst="rect">
            <a:avLst/>
          </a:prstGeom>
        </p:spPr>
      </p:pic>
      <p:sp>
        <p:nvSpPr>
          <p:cNvPr id="19" name="team_capability-text-18"/>
          <p:cNvSpPr/>
          <p:nvPr/>
        </p:nvSpPr>
        <p:spPr>
          <a:xfrm>
            <a:off x="11557000" y="3175000"/>
            <a:ext cx="241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品牌一致性管理</a:t>
            </a:r>
            <a:endParaRPr lang="en-US" sz="1500" dirty="0"/>
          </a:p>
        </p:txBody>
      </p:sp>
      <p:sp>
        <p:nvSpPr>
          <p:cNvPr id="20" name="team_capability-text-19"/>
          <p:cNvSpPr/>
          <p:nvPr/>
        </p:nvSpPr>
        <p:spPr>
          <a:xfrm>
            <a:off x="11557000" y="4064000"/>
            <a:ext cx="241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確保跨管道資訊一致，避免AI取得矛盾訊息而降低信任</a:t>
            </a:r>
            <a:endParaRPr lang="en-US" sz="1300" dirty="0"/>
          </a:p>
        </p:txBody>
      </p:sp>
      <p:sp>
        <p:nvSpPr>
          <p:cNvPr id="21" name="team_capability-text-20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整理自Adobe Business、Search Engine Land 團隊建置建議, 2026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5-text-1"/>
          <p:cNvSpPr/>
          <p:nvPr/>
        </p:nvSpPr>
        <p:spPr>
          <a:xfrm>
            <a:off x="10160000" y="1651000"/>
            <a:ext cx="508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17000" dirty="0"/>
          </a:p>
        </p:txBody>
      </p:sp>
      <p:sp>
        <p:nvSpPr>
          <p:cNvPr id="3" name="section_5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5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從規劃到落地的整合流程</a:t>
            </a:r>
            <a:endParaRPr lang="en-US" sz="3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gration_workflow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integration_workflow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三位一體實戰五步流程</a:t>
            </a:r>
            <a:endParaRPr lang="en-US" sz="2800" dirty="0"/>
          </a:p>
        </p:txBody>
      </p:sp>
      <p:sp>
        <p:nvSpPr>
          <p:cNvPr id="4" name="integration_workflow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integration_workflow-shape-4"/>
          <p:cNvSpPr/>
          <p:nvPr/>
        </p:nvSpPr>
        <p:spPr>
          <a:xfrm>
            <a:off x="1651000" y="3429000"/>
            <a:ext cx="12954000" cy="9144"/>
          </a:xfrm>
          <a:prstGeom prst="line">
            <a:avLst/>
          </a:prstGeom>
          <a:ln w="25400">
            <a:solidFill>
              <a:srgbClr val="3A506B"/>
            </a:solidFill>
            <a:prstDash val="solid"/>
          </a:ln>
        </p:spPr>
      </p:sp>
      <p:sp>
        <p:nvSpPr>
          <p:cNvPr id="6" name="integration_workflow-shape-5"/>
          <p:cNvSpPr/>
          <p:nvPr/>
        </p:nvSpPr>
        <p:spPr>
          <a:xfrm>
            <a:off x="1397000" y="3175000"/>
            <a:ext cx="508000" cy="50800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7" name="integration_workflow-text-6"/>
          <p:cNvSpPr/>
          <p:nvPr/>
        </p:nvSpPr>
        <p:spPr>
          <a:xfrm>
            <a:off x="1397000" y="32766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B132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integration_workflow-text-7"/>
          <p:cNvSpPr/>
          <p:nvPr/>
        </p:nvSpPr>
        <p:spPr>
          <a:xfrm>
            <a:off x="381000" y="3937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需求與關鍵字／提示詞研究</a:t>
            </a:r>
            <a:endParaRPr lang="en-US" sz="1300" dirty="0"/>
          </a:p>
        </p:txBody>
      </p:sp>
      <p:sp>
        <p:nvSpPr>
          <p:cNvPr id="9" name="integration_workflow-shape-8"/>
          <p:cNvSpPr/>
          <p:nvPr/>
        </p:nvSpPr>
        <p:spPr>
          <a:xfrm>
            <a:off x="4191000" y="3175000"/>
            <a:ext cx="508000" cy="50800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0" name="integration_workflow-text-9"/>
          <p:cNvSpPr/>
          <p:nvPr/>
        </p:nvSpPr>
        <p:spPr>
          <a:xfrm>
            <a:off x="4191000" y="32766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B132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integration_workflow-text-10"/>
          <p:cNvSpPr/>
          <p:nvPr/>
        </p:nvSpPr>
        <p:spPr>
          <a:xfrm>
            <a:off x="3175000" y="3937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內容與結構化資料製作</a:t>
            </a:r>
            <a:endParaRPr lang="en-US" sz="1300" dirty="0"/>
          </a:p>
        </p:txBody>
      </p:sp>
      <p:sp>
        <p:nvSpPr>
          <p:cNvPr id="12" name="integration_workflow-shape-11"/>
          <p:cNvSpPr/>
          <p:nvPr/>
        </p:nvSpPr>
        <p:spPr>
          <a:xfrm>
            <a:off x="6985000" y="3175000"/>
            <a:ext cx="508000" cy="50800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3" name="integration_workflow-text-12"/>
          <p:cNvSpPr/>
          <p:nvPr/>
        </p:nvSpPr>
        <p:spPr>
          <a:xfrm>
            <a:off x="6985000" y="32766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B132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integration_workflow-text-13"/>
          <p:cNvSpPr/>
          <p:nvPr/>
        </p:nvSpPr>
        <p:spPr>
          <a:xfrm>
            <a:off x="5969000" y="3937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多渠道發布與行銷擴散</a:t>
            </a:r>
            <a:endParaRPr lang="en-US" sz="1300" dirty="0"/>
          </a:p>
        </p:txBody>
      </p:sp>
      <p:sp>
        <p:nvSpPr>
          <p:cNvPr id="15" name="integration_workflow-shape-14"/>
          <p:cNvSpPr/>
          <p:nvPr/>
        </p:nvSpPr>
        <p:spPr>
          <a:xfrm>
            <a:off x="9779000" y="3175000"/>
            <a:ext cx="508000" cy="50800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6" name="integration_workflow-text-15"/>
          <p:cNvSpPr/>
          <p:nvPr/>
        </p:nvSpPr>
        <p:spPr>
          <a:xfrm>
            <a:off x="9779000" y="32766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B132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integration_workflow-text-16"/>
          <p:cNvSpPr/>
          <p:nvPr/>
        </p:nvSpPr>
        <p:spPr>
          <a:xfrm>
            <a:off x="8763000" y="3937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權威訊號建置</a:t>
            </a:r>
            <a:endParaRPr lang="en-US" sz="1300" dirty="0"/>
          </a:p>
        </p:txBody>
      </p:sp>
      <p:sp>
        <p:nvSpPr>
          <p:cNvPr id="18" name="integration_workflow-shape-17"/>
          <p:cNvSpPr/>
          <p:nvPr/>
        </p:nvSpPr>
        <p:spPr>
          <a:xfrm>
            <a:off x="12573000" y="3175000"/>
            <a:ext cx="508000" cy="508000"/>
          </a:xfrm>
          <a:prstGeom prst="ellipse">
            <a:avLst/>
          </a:prstGeom>
          <a:solidFill>
            <a:srgbClr val="D4AF37"/>
          </a:solidFill>
          <a:ln/>
        </p:spPr>
      </p:sp>
      <p:sp>
        <p:nvSpPr>
          <p:cNvPr id="19" name="integration_workflow-text-18"/>
          <p:cNvSpPr/>
          <p:nvPr/>
        </p:nvSpPr>
        <p:spPr>
          <a:xfrm>
            <a:off x="12573000" y="3276600"/>
            <a:ext cx="5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0B132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500" dirty="0"/>
          </a:p>
        </p:txBody>
      </p:sp>
      <p:sp>
        <p:nvSpPr>
          <p:cNvPr id="20" name="integration_workflow-text-19"/>
          <p:cNvSpPr/>
          <p:nvPr/>
        </p:nvSpPr>
        <p:spPr>
          <a:xfrm>
            <a:off x="11557000" y="3937000"/>
            <a:ext cx="254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成效追蹤與AI答案監測優化</a:t>
            </a:r>
            <a:endParaRPr lang="en-US" sz="1300" dirty="0"/>
          </a:p>
        </p:txBody>
      </p:sp>
      <p:sp>
        <p:nvSpPr>
          <p:cNvPr id="21" name="integration_workflow-text-20"/>
          <p:cNvSpPr/>
          <p:nvPr/>
        </p:nvSpPr>
        <p:spPr>
          <a:xfrm>
            <a:off x="1016000" y="6096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這是一個循環而非線性流程：第五步的監測結果，應回饋到第一步的需求研究，持續迭代優化。</a:t>
            </a:r>
            <a:endParaRPr lang="en-US" sz="1500" dirty="0"/>
          </a:p>
        </p:txBody>
      </p:sp>
      <p:sp>
        <p:nvSpPr>
          <p:cNvPr id="22" name="integration_workflow-text-21"/>
          <p:cNvSpPr/>
          <p:nvPr/>
        </p:nvSpPr>
        <p:spPr>
          <a:xfrm>
            <a:off x="1016000" y="7556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整合自Adobe Business、Search Engine Land 實務框架, 2026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scenario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case_scenario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情境示範：一篇文章同時服務三個目標</a:t>
            </a:r>
            <a:endParaRPr lang="en-US" sz="2800" dirty="0"/>
          </a:p>
        </p:txBody>
      </p:sp>
      <p:sp>
        <p:nvSpPr>
          <p:cNvPr id="4" name="case_scenario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case_scenario-shape-4"/>
          <p:cNvSpPr/>
          <p:nvPr/>
        </p:nvSpPr>
        <p:spPr>
          <a:xfrm>
            <a:off x="1016000" y="2032000"/>
            <a:ext cx="14224000" cy="1143000"/>
          </a:xfrm>
          <a:prstGeom prst="rect">
            <a:avLst/>
          </a:prstGeom>
          <a:solidFill>
            <a:srgbClr val="D4AF37">
              <a:alpha val="13000"/>
            </a:srgbClr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6" name="case_scenario-text-5"/>
          <p:cNvSpPr/>
          <p:nvPr/>
        </p:nvSpPr>
        <p:spPr>
          <a:xfrm>
            <a:off x="1397000" y="2349500"/>
            <a:ext cx="13462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案例：一篇「新手選購除濕機指南」的高品質內容文章</a:t>
            </a:r>
            <a:endParaRPr lang="en-US" sz="1600" dirty="0"/>
          </a:p>
        </p:txBody>
      </p:sp>
      <p:sp>
        <p:nvSpPr>
          <p:cNvPr id="7" name="case_scenario-shape-6"/>
          <p:cNvSpPr/>
          <p:nvPr/>
        </p:nvSpPr>
        <p:spPr>
          <a:xfrm>
            <a:off x="2540000" y="3175000"/>
            <a:ext cx="9144" cy="762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8" name="case_scenario-shape-7"/>
          <p:cNvSpPr/>
          <p:nvPr/>
        </p:nvSpPr>
        <p:spPr>
          <a:xfrm>
            <a:off x="8128000" y="3175000"/>
            <a:ext cx="9144" cy="762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9" name="case_scenario-shape-8"/>
          <p:cNvSpPr/>
          <p:nvPr/>
        </p:nvSpPr>
        <p:spPr>
          <a:xfrm>
            <a:off x="13716000" y="3175000"/>
            <a:ext cx="9144" cy="762000"/>
          </a:xfrm>
          <a:prstGeom prst="line">
            <a:avLst/>
          </a:prstGeom>
          <a:ln w="12700">
            <a:solidFill>
              <a:srgbClr val="3A506B"/>
            </a:solidFill>
            <a:prstDash val="dash"/>
          </a:ln>
        </p:spPr>
      </p:sp>
      <p:sp>
        <p:nvSpPr>
          <p:cNvPr id="10" name="case_scenario-shape-9"/>
          <p:cNvSpPr/>
          <p:nvPr/>
        </p:nvSpPr>
        <p:spPr>
          <a:xfrm>
            <a:off x="1016000" y="3937000"/>
            <a:ext cx="4318000" cy="2794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1" name="case_scenario-text-10"/>
          <p:cNvSpPr/>
          <p:nvPr/>
        </p:nvSpPr>
        <p:spPr>
          <a:xfrm>
            <a:off x="1333500" y="41910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BC0B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對SEO的貢獻</a:t>
            </a:r>
            <a:endParaRPr lang="en-US" sz="1500" dirty="0"/>
          </a:p>
        </p:txBody>
      </p:sp>
      <p:sp>
        <p:nvSpPr>
          <p:cNvPr id="12" name="case_scenario-text-11"/>
          <p:cNvSpPr/>
          <p:nvPr/>
        </p:nvSpPr>
        <p:spPr>
          <a:xfrm>
            <a:off x="1333500" y="4635500"/>
            <a:ext cx="368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涵蓋核心關鍵字「除濕機推薦」，透過內部連結與規格表提升排名</a:t>
            </a:r>
            <a:endParaRPr lang="en-US" sz="1300" dirty="0"/>
          </a:p>
        </p:txBody>
      </p:sp>
      <p:sp>
        <p:nvSpPr>
          <p:cNvPr id="13" name="case_scenario-shape-12"/>
          <p:cNvSpPr/>
          <p:nvPr/>
        </p:nvSpPr>
        <p:spPr>
          <a:xfrm>
            <a:off x="5969000" y="3937000"/>
            <a:ext cx="4318000" cy="2794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4" name="case_scenario-text-13"/>
          <p:cNvSpPr/>
          <p:nvPr/>
        </p:nvSpPr>
        <p:spPr>
          <a:xfrm>
            <a:off x="6286500" y="41910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對GEO的貢獻</a:t>
            </a:r>
            <a:endParaRPr lang="en-US" sz="1500" dirty="0"/>
          </a:p>
        </p:txBody>
      </p:sp>
      <p:sp>
        <p:nvSpPr>
          <p:cNvPr id="15" name="case_scenario-text-14"/>
          <p:cNvSpPr/>
          <p:nvPr/>
        </p:nvSpPr>
        <p:spPr>
          <a:xfrm>
            <a:off x="6286500" y="4635500"/>
            <a:ext cx="368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FAQ結構回答「除濕機怎麼選」，容易被AI摘要並引用於回答中</a:t>
            </a:r>
            <a:endParaRPr lang="en-US" sz="1300" dirty="0"/>
          </a:p>
        </p:txBody>
      </p:sp>
      <p:sp>
        <p:nvSpPr>
          <p:cNvPr id="16" name="case_scenario-shape-15"/>
          <p:cNvSpPr/>
          <p:nvPr/>
        </p:nvSpPr>
        <p:spPr>
          <a:xfrm>
            <a:off x="10922000" y="3937000"/>
            <a:ext cx="4318000" cy="2794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7" name="case_scenario-text-16"/>
          <p:cNvSpPr/>
          <p:nvPr/>
        </p:nvSpPr>
        <p:spPr>
          <a:xfrm>
            <a:off x="11239500" y="4191000"/>
            <a:ext cx="368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BC0B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對網路行銷的貢獻</a:t>
            </a:r>
            <a:endParaRPr lang="en-US" sz="1500" dirty="0"/>
          </a:p>
        </p:txBody>
      </p:sp>
      <p:sp>
        <p:nvSpPr>
          <p:cNvPr id="18" name="case_scenario-text-17"/>
          <p:cNvSpPr/>
          <p:nvPr/>
        </p:nvSpPr>
        <p:spPr>
          <a:xfrm>
            <a:off x="11239500" y="4635500"/>
            <a:ext cx="3683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剪輯成社群短影音、投放於廣告受眾，擴大觸及與品牌搜尋量</a:t>
            </a:r>
            <a:endParaRPr lang="en-US" sz="1300" dirty="0"/>
          </a:p>
        </p:txBody>
      </p:sp>
      <p:sp>
        <p:nvSpPr>
          <p:cNvPr id="19" name="case_scenario-text-18"/>
          <p:cNvSpPr/>
          <p:nvPr/>
        </p:nvSpPr>
        <p:spPr>
          <a:xfrm>
            <a:off x="1016000" y="71755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情境示範，數字與案例為教學示意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lf_check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self_check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企業自我檢核：你的三位一體布局做到了嗎？</a:t>
            </a:r>
            <a:endParaRPr lang="en-US" sz="2800" dirty="0"/>
          </a:p>
        </p:txBody>
      </p:sp>
      <p:sp>
        <p:nvSpPr>
          <p:cNvPr id="4" name="self_check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graphicFrame>
        <p:nvGraphicFramePr>
          <p:cNvPr id="24" name="self_check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16000" y="1778000"/>
          <a:ext cx="14224000" cy="5461000"/>
        </p:xfrm>
        <a:graphic>
          <a:graphicData uri="http://schemas.openxmlformats.org/drawingml/2006/table">
            <a:tbl>
              <a:tblPr/>
              <a:tblGrid>
                <a:gridCol w="4063996"/>
                <a:gridCol w="10160004"/>
              </a:tblGrid>
              <a:tr h="635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4AF3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面向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D4AF3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檢核問題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內容結構化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網站是否具備Schema標記與清晰的問答式段落？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D4AF3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權威訊號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是否有可驗證的專家背書、第三方評論與媒體引用？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渠道整合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核心內容是否透過社群、廣告、EDM多管道放大？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成效追蹤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是否同時監測傳統SEO排名與AI答案中的品牌聲量？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1C2541"/>
                    </a:solidFill>
                  </a:tcPr>
                </a:tc>
              </a:tr>
              <a:tr h="965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組織協作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F5F5F5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SEO、內容、行銷、公關團隊是否共用同一套訊息架構？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3A506B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self_check-text-5"/>
          <p:cNvSpPr/>
          <p:nvPr/>
        </p:nvSpPr>
        <p:spPr>
          <a:xfrm>
            <a:off x="1016000" y="7620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建議每季重新檢核一次，隨演算法與AI引用機制調整策略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_6-text-1"/>
          <p:cNvSpPr/>
          <p:nvPr/>
        </p:nvSpPr>
        <p:spPr>
          <a:xfrm>
            <a:off x="10160000" y="1651000"/>
            <a:ext cx="5080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0" dirty="0">
                <a:solidFill>
                  <a:srgbClr val="5BC0BE">
                    <a:alpha val="12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17000" dirty="0"/>
          </a:p>
        </p:txBody>
      </p:sp>
      <p:sp>
        <p:nvSpPr>
          <p:cNvPr id="3" name="section_6-shape-2"/>
          <p:cNvSpPr/>
          <p:nvPr/>
        </p:nvSpPr>
        <p:spPr>
          <a:xfrm>
            <a:off x="1270000" y="4318000"/>
            <a:ext cx="1143000" cy="9144"/>
          </a:xfrm>
          <a:prstGeom prst="line">
            <a:avLst/>
          </a:prstGeom>
          <a:ln w="50800">
            <a:solidFill>
              <a:srgbClr val="D4AF37"/>
            </a:solidFill>
            <a:prstDash val="solid"/>
          </a:ln>
        </p:spPr>
      </p:sp>
      <p:sp>
        <p:nvSpPr>
          <p:cNvPr id="4" name="section_6-text-3"/>
          <p:cNvSpPr/>
          <p:nvPr/>
        </p:nvSpPr>
        <p:spPr>
          <a:xfrm>
            <a:off x="1270000" y="4699000"/>
            <a:ext cx="1270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總結與行動呼籲</a:t>
            </a:r>
            <a:endParaRPr lang="en-US" sz="3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_slide-shape-1"/>
          <p:cNvSpPr/>
          <p:nvPr/>
        </p:nvSpPr>
        <p:spPr>
          <a:xfrm>
            <a:off x="0" y="0"/>
            <a:ext cx="16256000" cy="9144"/>
          </a:xfrm>
          <a:prstGeom prst="line">
            <a:avLst/>
          </a:prstGeom>
          <a:ln w="25400">
            <a:solidFill>
              <a:srgbClr val="D4AF37"/>
            </a:solidFill>
            <a:prstDash val="solid"/>
          </a:ln>
        </p:spPr>
      </p:sp>
      <p:sp>
        <p:nvSpPr>
          <p:cNvPr id="3" name="summary_slide-text-2"/>
          <p:cNvSpPr/>
          <p:nvPr/>
        </p:nvSpPr>
        <p:spPr>
          <a:xfrm>
            <a:off x="1016000" y="698500"/>
            <a:ext cx="1422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三個關鍵認知</a:t>
            </a:r>
            <a:endParaRPr lang="en-US" sz="2800" dirty="0"/>
          </a:p>
        </p:txBody>
      </p:sp>
      <p:sp>
        <p:nvSpPr>
          <p:cNvPr id="4" name="summary_slide-shape-3"/>
          <p:cNvSpPr/>
          <p:nvPr/>
        </p:nvSpPr>
        <p:spPr>
          <a:xfrm>
            <a:off x="1016000" y="1422400"/>
            <a:ext cx="14224000" cy="9144"/>
          </a:xfrm>
          <a:prstGeom prst="line">
            <a:avLst/>
          </a:prstGeom>
          <a:ln w="12700">
            <a:solidFill>
              <a:srgbClr val="3A506B"/>
            </a:solidFill>
            <a:prstDash val="solid"/>
          </a:ln>
        </p:spPr>
      </p:sp>
      <p:sp>
        <p:nvSpPr>
          <p:cNvPr id="5" name="summary_slide-shape-4"/>
          <p:cNvSpPr/>
          <p:nvPr/>
        </p:nvSpPr>
        <p:spPr>
          <a:xfrm>
            <a:off x="1016000" y="2159000"/>
            <a:ext cx="4191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6" name="summary_slide-text-5"/>
          <p:cNvSpPr/>
          <p:nvPr/>
        </p:nvSpPr>
        <p:spPr>
          <a:xfrm>
            <a:off x="1016000" y="2540000"/>
            <a:ext cx="419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ummary_slide-text-6"/>
          <p:cNvSpPr/>
          <p:nvPr/>
        </p:nvSpPr>
        <p:spPr>
          <a:xfrm>
            <a:off x="1460500" y="3556000"/>
            <a:ext cx="330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搜尋已破碎為多重場域</a:t>
            </a:r>
            <a:endParaRPr lang="en-US" sz="1600" dirty="0"/>
          </a:p>
        </p:txBody>
      </p:sp>
      <p:sp>
        <p:nvSpPr>
          <p:cNvPr id="8" name="summary_slide-text-7"/>
          <p:cNvSpPr/>
          <p:nvPr/>
        </p:nvSpPr>
        <p:spPr>
          <a:xfrm>
            <a:off x="1460500" y="4381500"/>
            <a:ext cx="330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傳統搜尋、社群、AI助手，消費者在其中自由游走</a:t>
            </a:r>
            <a:endParaRPr lang="en-US" sz="1300" dirty="0"/>
          </a:p>
        </p:txBody>
      </p:sp>
      <p:sp>
        <p:nvSpPr>
          <p:cNvPr id="9" name="summary_slide-shape-8"/>
          <p:cNvSpPr/>
          <p:nvPr/>
        </p:nvSpPr>
        <p:spPr>
          <a:xfrm>
            <a:off x="6032500" y="2159000"/>
            <a:ext cx="4191000" cy="4318000"/>
          </a:xfrm>
          <a:prstGeom prst="rect">
            <a:avLst/>
          </a:prstGeom>
          <a:solidFill>
            <a:srgbClr val="1C2541"/>
          </a:solidFill>
          <a:ln w="12700">
            <a:solidFill>
              <a:srgbClr val="3A506B"/>
            </a:solidFill>
            <a:prstDash val="solid"/>
          </a:ln>
        </p:spPr>
      </p:sp>
      <p:sp>
        <p:nvSpPr>
          <p:cNvPr id="10" name="summary_slide-text-9"/>
          <p:cNvSpPr/>
          <p:nvPr/>
        </p:nvSpPr>
        <p:spPr>
          <a:xfrm>
            <a:off x="6032500" y="2540000"/>
            <a:ext cx="419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4000" dirty="0"/>
          </a:p>
        </p:txBody>
      </p:sp>
      <p:sp>
        <p:nvSpPr>
          <p:cNvPr id="11" name="summary_slide-text-10"/>
          <p:cNvSpPr/>
          <p:nvPr/>
        </p:nvSpPr>
        <p:spPr>
          <a:xfrm>
            <a:off x="6477000" y="3556000"/>
            <a:ext cx="330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GEO是疊加，不是取代</a:t>
            </a:r>
            <a:endParaRPr lang="en-US" sz="1600" dirty="0"/>
          </a:p>
        </p:txBody>
      </p:sp>
      <p:sp>
        <p:nvSpPr>
          <p:cNvPr id="12" name="summary_slide-text-11"/>
          <p:cNvSpPr/>
          <p:nvPr/>
        </p:nvSpPr>
        <p:spPr>
          <a:xfrm>
            <a:off x="6477000" y="4381500"/>
            <a:ext cx="330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SEO仍是基礎，GEO是面向未來的新增戰場</a:t>
            </a:r>
            <a:endParaRPr lang="en-US" sz="1300" dirty="0"/>
          </a:p>
        </p:txBody>
      </p:sp>
      <p:sp>
        <p:nvSpPr>
          <p:cNvPr id="13" name="summary_slide-shape-12"/>
          <p:cNvSpPr/>
          <p:nvPr/>
        </p:nvSpPr>
        <p:spPr>
          <a:xfrm>
            <a:off x="11049000" y="2159000"/>
            <a:ext cx="4191000" cy="4318000"/>
          </a:xfrm>
          <a:prstGeom prst="rect">
            <a:avLst/>
          </a:prstGeom>
          <a:solidFill>
            <a:srgbClr val="D4AF37">
              <a:alpha val="13000"/>
            </a:srgbClr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4" name="summary_slide-text-13"/>
          <p:cNvSpPr/>
          <p:nvPr/>
        </p:nvSpPr>
        <p:spPr>
          <a:xfrm>
            <a:off x="11049000" y="2540000"/>
            <a:ext cx="4191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4000" dirty="0"/>
          </a:p>
        </p:txBody>
      </p:sp>
      <p:sp>
        <p:nvSpPr>
          <p:cNvPr id="15" name="summary_slide-text-14"/>
          <p:cNvSpPr/>
          <p:nvPr/>
        </p:nvSpPr>
        <p:spPr>
          <a:xfrm>
            <a:off x="11493500" y="3556000"/>
            <a:ext cx="330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網路行銷是黏合劑</a:t>
            </a:r>
            <a:endParaRPr lang="en-US" sz="1600" dirty="0"/>
          </a:p>
        </p:txBody>
      </p:sp>
      <p:sp>
        <p:nvSpPr>
          <p:cNvPr id="16" name="summary_slide-text-15"/>
          <p:cNvSpPr/>
          <p:nvPr/>
        </p:nvSpPr>
        <p:spPr>
          <a:xfrm>
            <a:off x="11493500" y="4381500"/>
            <a:ext cx="3302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串連內容與渠道，放大內容能見度與外部訊號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gradFill rotWithShape="1" flip="none">
          <a:gsLst>
            <a:gs pos="0">
              <a:srgbClr val="0B132B"/>
            </a:gs>
            <a:gs pos="100000">
              <a:srgbClr val="1C2541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shape-1"/>
          <p:cNvSpPr/>
          <p:nvPr/>
        </p:nvSpPr>
        <p:spPr>
          <a:xfrm>
            <a:off x="12065000" y="-1270000"/>
            <a:ext cx="6350000" cy="6350000"/>
          </a:xfrm>
          <a:prstGeom prst="ellipse">
            <a:avLst/>
          </a:prstGeom>
          <a:solidFill>
            <a:srgbClr val="5BC0BE">
              <a:alpha val="7000"/>
            </a:srgbClr>
          </a:solidFill>
          <a:ln/>
        </p:spPr>
      </p:sp>
      <p:sp>
        <p:nvSpPr>
          <p:cNvPr id="3" name="closing-text-2"/>
          <p:cNvSpPr/>
          <p:nvPr/>
        </p:nvSpPr>
        <p:spPr>
          <a:xfrm>
            <a:off x="0" y="3429000"/>
            <a:ext cx="1625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800" dirty="0">
                <a:solidFill>
                  <a:srgbClr val="D4AF3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800" dirty="0"/>
          </a:p>
        </p:txBody>
      </p:sp>
      <p:sp>
        <p:nvSpPr>
          <p:cNvPr id="4" name="closing-shape-3"/>
          <p:cNvSpPr/>
          <p:nvPr/>
        </p:nvSpPr>
        <p:spPr>
          <a:xfrm>
            <a:off x="7493000" y="4699000"/>
            <a:ext cx="1270000" cy="9144"/>
          </a:xfrm>
          <a:prstGeom prst="line">
            <a:avLst/>
          </a:prstGeom>
          <a:ln w="38100">
            <a:solidFill>
              <a:srgbClr val="D4AF37"/>
            </a:solidFill>
            <a:prstDash val="solid"/>
          </a:ln>
        </p:spPr>
      </p:sp>
      <p:sp>
        <p:nvSpPr>
          <p:cNvPr id="5" name="closing-text-4"/>
          <p:cNvSpPr/>
          <p:nvPr/>
        </p:nvSpPr>
        <p:spPr>
          <a:xfrm>
            <a:off x="0" y="5080000"/>
            <a:ext cx="1625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5F5F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2000" dirty="0"/>
          </a:p>
        </p:txBody>
      </p:sp>
      <p:sp>
        <p:nvSpPr>
          <p:cNvPr id="6" name="closing-text-5"/>
          <p:cNvSpPr/>
          <p:nvPr/>
        </p:nvSpPr>
        <p:spPr>
          <a:xfrm>
            <a:off x="0" y="5715000"/>
            <a:ext cx="1625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0AAB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× GEO × 網路行銷 系列課程 完結篇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+ GEO + 網路行銷：三位一體的數位佈局策略</dc:title>
  <dc:subject>SEO + GEO + 網路行銷：三位一體的數位佈局策略</dc:subject>
  <dc:creator>Manus</dc:creator>
  <cp:lastModifiedBy>Manus</cp:lastModifiedBy>
  <cp:revision>1</cp:revision>
  <dcterms:created xsi:type="dcterms:W3CDTF">2026-07-31T00:41:22Z</dcterms:created>
  <dcterms:modified xsi:type="dcterms:W3CDTF">2026-07-31T00:41:22Z</dcterms:modified>
</cp:coreProperties>
</file>