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6256000" cy="9144000"/>
  <p:notesSz cx="9144000" cy="16256000"/>
  <p:embeddedFontLst>
    <p:embeddedFont>
      <p:font typeface="Noto Sans TC" charset="-122" pitchFamily="34"/>
      <p:regular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1.png"/><Relationship Id="rId3" Type="http://schemas.openxmlformats.org/officeDocument/2006/relationships/image" Target="../media/image-22-1.png"/><Relationship Id="rId4" Type="http://schemas.openxmlformats.org/officeDocument/2006/relationships/image" Target="../media/image-22-1.png"/><Relationship Id="rId5" Type="http://schemas.openxmlformats.org/officeDocument/2006/relationships/image" Target="../media/image-22-1.png"/><Relationship Id="rId6" Type="http://schemas.openxmlformats.org/officeDocument/2006/relationships/image" Target="../media/image-22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11430000" y="-1524000"/>
            <a:ext cx="6350000" cy="6350000"/>
          </a:xfrm>
          <a:prstGeom prst="ellipse">
            <a:avLst/>
          </a:prstGeom>
          <a:solidFill>
            <a:srgbClr val="4F46E5">
              <a:alpha val="13000"/>
            </a:srgbClr>
          </a:solidFill>
          <a:ln/>
        </p:spPr>
      </p:sp>
      <p:sp>
        <p:nvSpPr>
          <p:cNvPr id="3" name="cover-shape-2"/>
          <p:cNvSpPr/>
          <p:nvPr/>
        </p:nvSpPr>
        <p:spPr>
          <a:xfrm>
            <a:off x="-1905000" y="6096000"/>
            <a:ext cx="5080000" cy="5080000"/>
          </a:xfrm>
          <a:prstGeom prst="ellipse">
            <a:avLst/>
          </a:prstGeom>
          <a:solidFill>
            <a:srgbClr val="818CF8">
              <a:alpha val="13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1270000" y="2921000"/>
            <a:ext cx="1143000" cy="9144"/>
          </a:xfrm>
          <a:prstGeom prst="line">
            <a:avLst/>
          </a:prstGeom>
          <a:ln w="50800">
            <a:solidFill>
              <a:srgbClr val="818CF8"/>
            </a:solidFill>
            <a:prstDash val="solid"/>
          </a:ln>
        </p:spPr>
      </p:sp>
      <p:sp>
        <p:nvSpPr>
          <p:cNvPr id="5" name="cover-text-4"/>
          <p:cNvSpPr/>
          <p:nvPr/>
        </p:nvSpPr>
        <p:spPr>
          <a:xfrm>
            <a:off x="1270000" y="3302000"/>
            <a:ext cx="13716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在數位行銷中的應用</a:t>
            </a:r>
            <a:endParaRPr lang="en-US" sz="4600" dirty="0"/>
          </a:p>
        </p:txBody>
      </p:sp>
      <p:sp>
        <p:nvSpPr>
          <p:cNvPr id="6" name="cover-text-5"/>
          <p:cNvSpPr/>
          <p:nvPr/>
        </p:nvSpPr>
        <p:spPr>
          <a:xfrm>
            <a:off x="1270000" y="4191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818CF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從內容生成到精準投放</a:t>
            </a:r>
            <a:endParaRPr lang="en-US" sz="2600" dirty="0"/>
          </a:p>
        </p:txBody>
      </p:sp>
      <p:sp>
        <p:nvSpPr>
          <p:cNvPr id="7" name="cover-text-6"/>
          <p:cNvSpPr/>
          <p:nvPr/>
        </p:nvSpPr>
        <p:spPr>
          <a:xfrm>
            <a:off x="1270000" y="7112000"/>
            <a:ext cx="889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016000" y="762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議程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1016000" y="15240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016000" y="1905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agenda-text-5"/>
          <p:cNvSpPr/>
          <p:nvPr/>
        </p:nvSpPr>
        <p:spPr>
          <a:xfrm>
            <a:off x="1905000" y="190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內容生成：規模化創意的新可能</a:t>
            </a:r>
            <a:endParaRPr lang="en-US" sz="2000" dirty="0"/>
          </a:p>
        </p:txBody>
      </p:sp>
      <p:sp>
        <p:nvSpPr>
          <p:cNvPr id="7" name="agenda-text-6"/>
          <p:cNvSpPr/>
          <p:nvPr/>
        </p:nvSpPr>
        <p:spPr>
          <a:xfrm>
            <a:off x="1016000" y="2921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000" dirty="0"/>
          </a:p>
        </p:txBody>
      </p:sp>
      <p:sp>
        <p:nvSpPr>
          <p:cNvPr id="8" name="agenda-text-7"/>
          <p:cNvSpPr/>
          <p:nvPr/>
        </p:nvSpPr>
        <p:spPr>
          <a:xfrm>
            <a:off x="1905000" y="2921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超個人化：一人一版體驗</a:t>
            </a:r>
            <a:endParaRPr lang="en-US" sz="2000" dirty="0"/>
          </a:p>
        </p:txBody>
      </p:sp>
      <p:sp>
        <p:nvSpPr>
          <p:cNvPr id="9" name="agenda-text-8"/>
          <p:cNvSpPr/>
          <p:nvPr/>
        </p:nvSpPr>
        <p:spPr>
          <a:xfrm>
            <a:off x="1016000" y="3937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000" dirty="0"/>
          </a:p>
        </p:txBody>
      </p:sp>
      <p:sp>
        <p:nvSpPr>
          <p:cNvPr id="10" name="agenda-text-9"/>
          <p:cNvSpPr/>
          <p:nvPr/>
        </p:nvSpPr>
        <p:spPr>
          <a:xfrm>
            <a:off x="1905000" y="3937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精準投放：程序化廣告新時代</a:t>
            </a:r>
            <a:endParaRPr lang="en-US" sz="2000" dirty="0"/>
          </a:p>
        </p:txBody>
      </p:sp>
      <p:sp>
        <p:nvSpPr>
          <p:cNvPr id="11" name="agenda-text-10"/>
          <p:cNvSpPr/>
          <p:nvPr/>
        </p:nvSpPr>
        <p:spPr>
          <a:xfrm>
            <a:off x="1016000" y="4953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000" dirty="0"/>
          </a:p>
        </p:txBody>
      </p:sp>
      <p:sp>
        <p:nvSpPr>
          <p:cNvPr id="12" name="agenda-text-11"/>
          <p:cNvSpPr/>
          <p:nvPr/>
        </p:nvSpPr>
        <p:spPr>
          <a:xfrm>
            <a:off x="1905000" y="4953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代理式商務：信任經濟時代</a:t>
            </a:r>
            <a:endParaRPr lang="en-US" sz="2000" dirty="0"/>
          </a:p>
        </p:txBody>
      </p:sp>
      <p:sp>
        <p:nvSpPr>
          <p:cNvPr id="13" name="agenda-text-12"/>
          <p:cNvSpPr/>
          <p:nvPr/>
        </p:nvSpPr>
        <p:spPr>
          <a:xfrm>
            <a:off x="1016000" y="5969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000" dirty="0"/>
          </a:p>
        </p:txBody>
      </p:sp>
      <p:sp>
        <p:nvSpPr>
          <p:cNvPr id="14" name="agenda-text-13"/>
          <p:cNvSpPr/>
          <p:nvPr/>
        </p:nvSpPr>
        <p:spPr>
          <a:xfrm>
            <a:off x="1905000" y="5969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企業導入策略：五大能力支柱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pening_shif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opening_shift-text-2"/>
          <p:cNvSpPr/>
          <p:nvPr/>
        </p:nvSpPr>
        <p:spPr>
          <a:xfrm>
            <a:off x="1016000" y="762000"/>
            <a:ext cx="1422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正在重寫行銷規則</a:t>
            </a:r>
            <a:endParaRPr lang="en-US" sz="2800" dirty="0"/>
          </a:p>
        </p:txBody>
      </p:sp>
      <p:sp>
        <p:nvSpPr>
          <p:cNvPr id="4" name="opening_shift-shape-3"/>
          <p:cNvSpPr/>
          <p:nvPr/>
        </p:nvSpPr>
        <p:spPr>
          <a:xfrm>
            <a:off x="1016000" y="1460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opening_shift-text-4"/>
          <p:cNvSpPr/>
          <p:nvPr/>
        </p:nvSpPr>
        <p:spPr>
          <a:xfrm>
            <a:off x="1016000" y="2032000"/>
            <a:ext cx="5588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近半數</a:t>
            </a:r>
            <a:endParaRPr lang="en-US" sz="7200" dirty="0"/>
          </a:p>
        </p:txBody>
      </p:sp>
      <p:sp>
        <p:nvSpPr>
          <p:cNvPr id="6" name="opening_shift-text-5"/>
          <p:cNvSpPr/>
          <p:nvPr/>
        </p:nvSpPr>
        <p:spPr>
          <a:xfrm>
            <a:off x="1016000" y="3429000"/>
            <a:ext cx="5588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消費者已使用AI搜尋輔助購買決策，購物習慣正在被重新定義</a:t>
            </a:r>
            <a:endParaRPr lang="en-US" sz="1900" dirty="0"/>
          </a:p>
        </p:txBody>
      </p:sp>
      <p:pic>
        <p:nvPicPr>
          <p:cNvPr id="7" name="opening_shift-image-6" descr="preencoded.png">    </p:cNvPr>
          <p:cNvPicPr>
            <a:picLocks noChangeAspect="1"/>
          </p:cNvPicPr>
          <p:nvPr/>
        </p:nvPicPr>
        <p:blipFill>
          <a:blip r:embed="rId1"/>
          <a:srcRect l="3707" r="3707" t="0" b="0"/>
          <a:stretch/>
        </p:blipFill>
        <p:spPr>
          <a:xfrm>
            <a:off x="7112000" y="2032000"/>
            <a:ext cx="7112000" cy="4191000"/>
          </a:xfrm>
          <a:prstGeom prst="roundRect">
            <a:avLst>
              <a:gd name="adj" fmla="val 2424"/>
            </a:avLst>
          </a:prstGeom>
        </p:spPr>
      </p:pic>
      <p:sp>
        <p:nvSpPr>
          <p:cNvPr id="8" name="opening_shift-shape-7"/>
          <p:cNvSpPr/>
          <p:nvPr/>
        </p:nvSpPr>
        <p:spPr>
          <a:xfrm>
            <a:off x="1016000" y="6731000"/>
            <a:ext cx="13208000" cy="1397000"/>
          </a:xfrm>
          <a:prstGeom prst="roundRect">
            <a:avLst>
              <a:gd name="adj" fmla="val 7273"/>
            </a:avLst>
          </a:prstGeom>
          <a:solidFill>
            <a:srgbClr val="F3F4F6"/>
          </a:solidFill>
          <a:ln/>
        </p:spPr>
      </p:sp>
      <p:sp>
        <p:nvSpPr>
          <p:cNvPr id="9" name="opening_shift-text-8"/>
          <p:cNvSpPr/>
          <p:nvPr/>
        </p:nvSpPr>
        <p:spPr>
          <a:xfrm>
            <a:off x="1397000" y="6985000"/>
            <a:ext cx="4191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86%</a:t>
            </a:r>
            <a:endParaRPr lang="en-US" sz="3000" dirty="0"/>
          </a:p>
        </p:txBody>
      </p:sp>
      <p:sp>
        <p:nvSpPr>
          <p:cNvPr id="10" name="opening_shift-text-9"/>
          <p:cNvSpPr/>
          <p:nvPr/>
        </p:nvSpPr>
        <p:spPr>
          <a:xfrm>
            <a:off x="1397000" y="76200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行銷人員對AI感到興奮</a:t>
            </a:r>
            <a:endParaRPr lang="en-US" sz="1300" dirty="0"/>
          </a:p>
        </p:txBody>
      </p:sp>
      <p:sp>
        <p:nvSpPr>
          <p:cNvPr id="11" name="opening_shift-shape-10"/>
          <p:cNvSpPr/>
          <p:nvPr/>
        </p:nvSpPr>
        <p:spPr>
          <a:xfrm>
            <a:off x="5715000" y="6921500"/>
            <a:ext cx="9144" cy="10160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2" name="opening_shift-text-11"/>
          <p:cNvSpPr/>
          <p:nvPr/>
        </p:nvSpPr>
        <p:spPr>
          <a:xfrm>
            <a:off x="6096000" y="6985000"/>
            <a:ext cx="4191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90%</a:t>
            </a:r>
            <a:endParaRPr lang="en-US" sz="3000" dirty="0"/>
          </a:p>
        </p:txBody>
      </p:sp>
      <p:sp>
        <p:nvSpPr>
          <p:cNvPr id="13" name="opening_shift-text-12"/>
          <p:cNvSpPr/>
          <p:nvPr/>
        </p:nvSpPr>
        <p:spPr>
          <a:xfrm>
            <a:off x="6096000" y="76200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CMO正試驗AI用例</a:t>
            </a:r>
            <a:endParaRPr lang="en-US" sz="1300" dirty="0"/>
          </a:p>
        </p:txBody>
      </p:sp>
      <p:sp>
        <p:nvSpPr>
          <p:cNvPr id="14" name="opening_shift-shape-13"/>
          <p:cNvSpPr/>
          <p:nvPr/>
        </p:nvSpPr>
        <p:spPr>
          <a:xfrm>
            <a:off x="10795000" y="6921500"/>
            <a:ext cx="9144" cy="10160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5" name="opening_shift-text-14"/>
          <p:cNvSpPr/>
          <p:nvPr/>
        </p:nvSpPr>
        <p:spPr>
          <a:xfrm>
            <a:off x="11176000" y="6985000"/>
            <a:ext cx="254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&lt;10%</a:t>
            </a:r>
            <a:endParaRPr lang="en-US" sz="3000" dirty="0"/>
          </a:p>
        </p:txBody>
      </p:sp>
      <p:sp>
        <p:nvSpPr>
          <p:cNvPr id="16" name="opening_shift-text-15"/>
          <p:cNvSpPr/>
          <p:nvPr/>
        </p:nvSpPr>
        <p:spPr>
          <a:xfrm>
            <a:off x="10795000" y="76200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已規模化創造價值</a:t>
            </a:r>
            <a:endParaRPr lang="en-US" sz="1300" dirty="0"/>
          </a:p>
        </p:txBody>
      </p:sp>
      <p:sp>
        <p:nvSpPr>
          <p:cNvPr id="17" name="opening_shift-text-16"/>
          <p:cNvSpPr/>
          <p:nvPr/>
        </p:nvSpPr>
        <p:spPr>
          <a:xfrm>
            <a:off x="1016000" y="844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來源：McKinsey《The future of marketing in the age of AI》, 2026年6月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ree_concept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three_concepts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AI、生成式AI、代理式AI：三層概念</a:t>
            </a:r>
            <a:endParaRPr lang="en-US" sz="2800" dirty="0"/>
          </a:p>
        </p:txBody>
      </p:sp>
      <p:sp>
        <p:nvSpPr>
          <p:cNvPr id="4" name="three_concepts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three_concepts-shape-4"/>
          <p:cNvSpPr/>
          <p:nvPr/>
        </p:nvSpPr>
        <p:spPr>
          <a:xfrm>
            <a:off x="1016000" y="1778000"/>
            <a:ext cx="4267200" cy="5334000"/>
          </a:xfrm>
          <a:prstGeom prst="roundRect">
            <a:avLst>
              <a:gd name="adj" fmla="val 2381"/>
            </a:avLst>
          </a:prstGeom>
          <a:solidFill>
            <a:srgbClr val="F3F4F6"/>
          </a:solidFill>
          <a:ln/>
        </p:spPr>
      </p:sp>
      <p:pic>
        <p:nvPicPr>
          <p:cNvPr id="6" name="three_concept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0" y="2222500"/>
            <a:ext cx="431800" cy="431800"/>
          </a:xfrm>
          <a:prstGeom prst="rect">
            <a:avLst/>
          </a:prstGeom>
        </p:spPr>
      </p:pic>
      <p:sp>
        <p:nvSpPr>
          <p:cNvPr id="7" name="three_concepts-text-6"/>
          <p:cNvSpPr/>
          <p:nvPr/>
        </p:nvSpPr>
        <p:spPr>
          <a:xfrm>
            <a:off x="1460500" y="2921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AI（人工智慧）</a:t>
            </a:r>
            <a:endParaRPr lang="en-US" sz="1800" dirty="0"/>
          </a:p>
        </p:txBody>
      </p:sp>
      <p:sp>
        <p:nvSpPr>
          <p:cNvPr id="8" name="three_concepts-text-7"/>
          <p:cNvSpPr/>
          <p:nvPr/>
        </p:nvSpPr>
        <p:spPr>
          <a:xfrm>
            <a:off x="1460500" y="3429000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分析數據、識別模式、做出預測或決策的系統</a:t>
            </a:r>
            <a:endParaRPr lang="en-US" sz="1350" dirty="0"/>
          </a:p>
        </p:txBody>
      </p:sp>
      <p:sp>
        <p:nvSpPr>
          <p:cNvPr id="9" name="three_concepts-shape-8"/>
          <p:cNvSpPr/>
          <p:nvPr/>
        </p:nvSpPr>
        <p:spPr>
          <a:xfrm>
            <a:off x="1460500" y="4762500"/>
            <a:ext cx="3429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0" name="three_concepts-text-9"/>
          <p:cNvSpPr/>
          <p:nvPr/>
        </p:nvSpPr>
        <p:spPr>
          <a:xfrm>
            <a:off x="1460500" y="5016500"/>
            <a:ext cx="342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應用範例：預測客戶轉換/流失機率、「這樣的人也買了」推薦模型</a:t>
            </a:r>
            <a:endParaRPr lang="en-US" sz="1350" dirty="0"/>
          </a:p>
        </p:txBody>
      </p:sp>
      <p:sp>
        <p:nvSpPr>
          <p:cNvPr id="11" name="three_concepts-shape-10"/>
          <p:cNvSpPr/>
          <p:nvPr/>
        </p:nvSpPr>
        <p:spPr>
          <a:xfrm>
            <a:off x="5588000" y="1778000"/>
            <a:ext cx="4267200" cy="5334000"/>
          </a:xfrm>
          <a:prstGeom prst="roundRect">
            <a:avLst>
              <a:gd name="adj" fmla="val 2381"/>
            </a:avLst>
          </a:prstGeom>
          <a:solidFill>
            <a:srgbClr val="4F46E5">
              <a:alpha val="7000"/>
            </a:srgbClr>
          </a:solidFill>
          <a:ln/>
        </p:spPr>
      </p:sp>
      <p:pic>
        <p:nvPicPr>
          <p:cNvPr id="12" name="three_concepts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0" y="2222500"/>
            <a:ext cx="431800" cy="431800"/>
          </a:xfrm>
          <a:prstGeom prst="rect">
            <a:avLst/>
          </a:prstGeom>
        </p:spPr>
      </p:pic>
      <p:sp>
        <p:nvSpPr>
          <p:cNvPr id="13" name="three_concepts-text-12"/>
          <p:cNvSpPr/>
          <p:nvPr/>
        </p:nvSpPr>
        <p:spPr>
          <a:xfrm>
            <a:off x="6032500" y="2921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生成式AI</a:t>
            </a:r>
            <a:endParaRPr lang="en-US" sz="1800" dirty="0"/>
          </a:p>
        </p:txBody>
      </p:sp>
      <p:sp>
        <p:nvSpPr>
          <p:cNvPr id="14" name="three_concepts-text-13"/>
          <p:cNvSpPr/>
          <p:nvPr/>
        </p:nvSpPr>
        <p:spPr>
          <a:xfrm>
            <a:off x="6032500" y="3429000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根據提示與資料創造新內容（文字、圖像、影片、程式碼）</a:t>
            </a:r>
            <a:endParaRPr lang="en-US" sz="1350" dirty="0"/>
          </a:p>
        </p:txBody>
      </p:sp>
      <p:sp>
        <p:nvSpPr>
          <p:cNvPr id="15" name="three_concepts-shape-14"/>
          <p:cNvSpPr/>
          <p:nvPr/>
        </p:nvSpPr>
        <p:spPr>
          <a:xfrm>
            <a:off x="6032500" y="4762500"/>
            <a:ext cx="3429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6" name="three_concepts-text-15"/>
          <p:cNvSpPr/>
          <p:nvPr/>
        </p:nvSpPr>
        <p:spPr>
          <a:xfrm>
            <a:off x="6032500" y="5016500"/>
            <a:ext cx="342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應用範例：生成多版本廣告文案、大規模個人化Email</a:t>
            </a:r>
            <a:endParaRPr lang="en-US" sz="1350" dirty="0"/>
          </a:p>
        </p:txBody>
      </p:sp>
      <p:sp>
        <p:nvSpPr>
          <p:cNvPr id="17" name="three_concepts-shape-16"/>
          <p:cNvSpPr/>
          <p:nvPr/>
        </p:nvSpPr>
        <p:spPr>
          <a:xfrm>
            <a:off x="10160000" y="1778000"/>
            <a:ext cx="4267200" cy="5334000"/>
          </a:xfrm>
          <a:prstGeom prst="roundRect">
            <a:avLst>
              <a:gd name="adj" fmla="val 2381"/>
            </a:avLst>
          </a:prstGeom>
          <a:solidFill>
            <a:srgbClr val="4F46E5"/>
          </a:solidFill>
          <a:ln/>
        </p:spPr>
      </p:sp>
      <p:pic>
        <p:nvPicPr>
          <p:cNvPr id="18" name="three_concepts-icon-17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500" y="2222500"/>
            <a:ext cx="431800" cy="431800"/>
          </a:xfrm>
          <a:prstGeom prst="rect">
            <a:avLst/>
          </a:prstGeom>
        </p:spPr>
      </p:pic>
      <p:sp>
        <p:nvSpPr>
          <p:cNvPr id="19" name="three_concepts-text-18"/>
          <p:cNvSpPr/>
          <p:nvPr/>
        </p:nvSpPr>
        <p:spPr>
          <a:xfrm>
            <a:off x="10604500" y="2921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代理式AI</a:t>
            </a:r>
            <a:endParaRPr lang="en-US" sz="1800" dirty="0"/>
          </a:p>
        </p:txBody>
      </p:sp>
      <p:sp>
        <p:nvSpPr>
          <p:cNvPr id="20" name="three_concepts-text-19"/>
          <p:cNvSpPr/>
          <p:nvPr/>
        </p:nvSpPr>
        <p:spPr>
          <a:xfrm>
            <a:off x="10604500" y="3429000"/>
            <a:ext cx="3429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結合AI與生成式AI，能規劃、決策並自主執行跨系統工作流程</a:t>
            </a:r>
            <a:endParaRPr lang="en-US" sz="1350" dirty="0"/>
          </a:p>
        </p:txBody>
      </p:sp>
      <p:sp>
        <p:nvSpPr>
          <p:cNvPr id="21" name="three_concepts-shape-20"/>
          <p:cNvSpPr/>
          <p:nvPr/>
        </p:nvSpPr>
        <p:spPr>
          <a:xfrm>
            <a:off x="10604500" y="4762500"/>
            <a:ext cx="3429000" cy="9144"/>
          </a:xfrm>
          <a:prstGeom prst="line">
            <a:avLst/>
          </a:prstGeom>
          <a:ln w="12700">
            <a:solidFill>
              <a:srgbClr val="FFFFFF">
                <a:alpha val="33000"/>
              </a:srgbClr>
            </a:solidFill>
            <a:prstDash val="solid"/>
          </a:ln>
        </p:spPr>
      </p:sp>
      <p:sp>
        <p:nvSpPr>
          <p:cNvPr id="22" name="three_concepts-text-21"/>
          <p:cNvSpPr/>
          <p:nvPr/>
        </p:nvSpPr>
        <p:spPr>
          <a:xfrm>
            <a:off x="10604500" y="5016500"/>
            <a:ext cx="3429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FFFFFF">
                    <a:alpha val="8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應用範例：即時調整媒體預算、自主協調個人化顧客歷程</a:t>
            </a:r>
            <a:endParaRPr lang="en-US" sz="1350" dirty="0"/>
          </a:p>
        </p:txBody>
      </p:sp>
      <p:sp>
        <p:nvSpPr>
          <p:cNvPr id="23" name="three_concepts-text-22"/>
          <p:cNvSpPr/>
          <p:nvPr/>
        </p:nvSpPr>
        <p:spPr>
          <a:xfrm>
            <a:off x="1016000" y="7429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來源：McKinsey《The future of marketing in the age of AI》, 2026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1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ection_1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818CF8"/>
            </a:solidFill>
            <a:prstDash val="solid"/>
          </a:ln>
        </p:spPr>
      </p:sp>
      <p:sp>
        <p:nvSpPr>
          <p:cNvPr id="4" name="section_1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內容生成：規模化創意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aled_creativit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scaled_creativity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生成式AI如何重塑內容生產</a:t>
            </a:r>
            <a:endParaRPr lang="en-US" sz="2800" dirty="0"/>
          </a:p>
        </p:txBody>
      </p:sp>
      <p:sp>
        <p:nvSpPr>
          <p:cNvPr id="4" name="scaled_creativity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scaled_creativity-shape-4"/>
          <p:cNvSpPr/>
          <p:nvPr/>
        </p:nvSpPr>
        <p:spPr>
          <a:xfrm>
            <a:off x="1016000" y="1905000"/>
            <a:ext cx="4267200" cy="4191000"/>
          </a:xfrm>
          <a:prstGeom prst="roundRect">
            <a:avLst>
              <a:gd name="adj" fmla="val 2424"/>
            </a:avLst>
          </a:prstGeom>
          <a:solidFill>
            <a:srgbClr val="F3F4F6"/>
          </a:solidFill>
          <a:ln/>
        </p:spPr>
      </p:sp>
      <p:pic>
        <p:nvPicPr>
          <p:cNvPr id="6" name="scaled_creativity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0" y="2349500"/>
            <a:ext cx="381000" cy="381000"/>
          </a:xfrm>
          <a:prstGeom prst="rect">
            <a:avLst/>
          </a:prstGeom>
        </p:spPr>
      </p:pic>
      <p:sp>
        <p:nvSpPr>
          <p:cNvPr id="7" name="scaled_creativity-text-6"/>
          <p:cNvSpPr/>
          <p:nvPr/>
        </p:nvSpPr>
        <p:spPr>
          <a:xfrm>
            <a:off x="1460500" y="2921000"/>
            <a:ext cx="342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2-5倍</a:t>
            </a:r>
            <a:endParaRPr lang="en-US" sz="4000" dirty="0"/>
          </a:p>
        </p:txBody>
      </p:sp>
      <p:sp>
        <p:nvSpPr>
          <p:cNvPr id="8" name="scaled_creativity-text-7"/>
          <p:cNvSpPr/>
          <p:nvPr/>
        </p:nvSpPr>
        <p:spPr>
          <a:xfrm>
            <a:off x="1460500" y="3873500"/>
            <a:ext cx="3429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創意生產力提升，同一團隊能產出更多素材版本</a:t>
            </a:r>
            <a:endParaRPr lang="en-US" sz="1400" dirty="0"/>
          </a:p>
        </p:txBody>
      </p:sp>
      <p:sp>
        <p:nvSpPr>
          <p:cNvPr id="9" name="scaled_creativity-shape-8"/>
          <p:cNvSpPr/>
          <p:nvPr/>
        </p:nvSpPr>
        <p:spPr>
          <a:xfrm>
            <a:off x="5588000" y="1905000"/>
            <a:ext cx="4267200" cy="4191000"/>
          </a:xfrm>
          <a:prstGeom prst="roundRect">
            <a:avLst>
              <a:gd name="adj" fmla="val 2424"/>
            </a:avLst>
          </a:prstGeom>
          <a:solidFill>
            <a:srgbClr val="F3F4F6"/>
          </a:solidFill>
          <a:ln/>
        </p:spPr>
      </p:sp>
      <p:pic>
        <p:nvPicPr>
          <p:cNvPr id="10" name="scaled_creativity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0" y="2349500"/>
            <a:ext cx="381000" cy="381000"/>
          </a:xfrm>
          <a:prstGeom prst="rect">
            <a:avLst/>
          </a:prstGeom>
        </p:spPr>
      </p:pic>
      <p:sp>
        <p:nvSpPr>
          <p:cNvPr id="11" name="scaled_creativity-text-10"/>
          <p:cNvSpPr/>
          <p:nvPr/>
        </p:nvSpPr>
        <p:spPr>
          <a:xfrm>
            <a:off x="6032500" y="2921000"/>
            <a:ext cx="342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10-30%</a:t>
            </a:r>
            <a:endParaRPr lang="en-US" sz="4000" dirty="0"/>
          </a:p>
        </p:txBody>
      </p:sp>
      <p:sp>
        <p:nvSpPr>
          <p:cNvPr id="12" name="scaled_creativity-text-11"/>
          <p:cNvSpPr/>
          <p:nvPr/>
        </p:nvSpPr>
        <p:spPr>
          <a:xfrm>
            <a:off x="6032500" y="3873500"/>
            <a:ext cx="3429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創意製作成本降低，讓行銷預算用於更多測試與投放</a:t>
            </a:r>
            <a:endParaRPr lang="en-US" sz="1400" dirty="0"/>
          </a:p>
        </p:txBody>
      </p:sp>
      <p:sp>
        <p:nvSpPr>
          <p:cNvPr id="13" name="scaled_creativity-shape-12"/>
          <p:cNvSpPr/>
          <p:nvPr/>
        </p:nvSpPr>
        <p:spPr>
          <a:xfrm>
            <a:off x="10160000" y="1905000"/>
            <a:ext cx="4267200" cy="4191000"/>
          </a:xfrm>
          <a:prstGeom prst="roundRect">
            <a:avLst>
              <a:gd name="adj" fmla="val 2424"/>
            </a:avLst>
          </a:prstGeom>
          <a:solidFill>
            <a:srgbClr val="4F46E5">
              <a:alpha val="7000"/>
            </a:srgbClr>
          </a:solidFill>
          <a:ln/>
        </p:spPr>
      </p:sp>
      <p:pic>
        <p:nvPicPr>
          <p:cNvPr id="14" name="scaled_creativity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500" y="2349500"/>
            <a:ext cx="381000" cy="381000"/>
          </a:xfrm>
          <a:prstGeom prst="rect">
            <a:avLst/>
          </a:prstGeom>
        </p:spPr>
      </p:pic>
      <p:sp>
        <p:nvSpPr>
          <p:cNvPr id="15" name="scaled_creativity-text-14"/>
          <p:cNvSpPr/>
          <p:nvPr/>
        </p:nvSpPr>
        <p:spPr>
          <a:xfrm>
            <a:off x="10604500" y="2921000"/>
            <a:ext cx="342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6-10週 → 當日</a:t>
            </a:r>
            <a:endParaRPr lang="en-US" sz="3400" dirty="0"/>
          </a:p>
        </p:txBody>
      </p:sp>
      <p:sp>
        <p:nvSpPr>
          <p:cNvPr id="16" name="scaled_creativity-text-15"/>
          <p:cNvSpPr/>
          <p:nvPr/>
        </p:nvSpPr>
        <p:spPr>
          <a:xfrm>
            <a:off x="10604500" y="3937000"/>
            <a:ext cx="3429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活動製作週期大幅縮短，內容從數天縮短至數小時完成</a:t>
            </a:r>
            <a:endParaRPr lang="en-US" sz="1400" dirty="0"/>
          </a:p>
        </p:txBody>
      </p:sp>
      <p:sp>
        <p:nvSpPr>
          <p:cNvPr id="17" name="scaled_creativity-text-16"/>
          <p:cNvSpPr/>
          <p:nvPr/>
        </p:nvSpPr>
        <p:spPr>
          <a:xfrm>
            <a:off x="1016000" y="6731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企業導入生成式AI後，多將創意生產「模組化」，透過AI內容工廠持續產出並優化素材，但仍須以品牌準則作為守門機制。</a:t>
            </a:r>
            <a:endParaRPr lang="en-US" sz="1700" dirty="0"/>
          </a:p>
        </p:txBody>
      </p:sp>
      <p:sp>
        <p:nvSpPr>
          <p:cNvPr id="18" name="scaled_creativity-text-17"/>
          <p:cNvSpPr/>
          <p:nvPr/>
        </p:nvSpPr>
        <p:spPr>
          <a:xfrm>
            <a:off x="1016000" y="7683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 Global Survey on marketing executives, 2026年5月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use_cas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content_use_cases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內容生成的三大應用場景</a:t>
            </a:r>
            <a:endParaRPr lang="en-US" sz="2800" dirty="0"/>
          </a:p>
        </p:txBody>
      </p:sp>
      <p:sp>
        <p:nvSpPr>
          <p:cNvPr id="4" name="content_use_cases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content_use_cases-shape-4"/>
          <p:cNvSpPr/>
          <p:nvPr/>
        </p:nvSpPr>
        <p:spPr>
          <a:xfrm>
            <a:off x="1016000" y="1778000"/>
            <a:ext cx="7620000" cy="1524000"/>
          </a:xfrm>
          <a:prstGeom prst="roundRect">
            <a:avLst>
              <a:gd name="adj" fmla="val 6667"/>
            </a:avLst>
          </a:prstGeom>
          <a:solidFill>
            <a:srgbClr val="F3F4F6"/>
          </a:solidFill>
          <a:ln/>
        </p:spPr>
      </p:sp>
      <p:pic>
        <p:nvPicPr>
          <p:cNvPr id="6" name="content_use_case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0" y="2159000"/>
            <a:ext cx="381000" cy="381000"/>
          </a:xfrm>
          <a:prstGeom prst="rect">
            <a:avLst/>
          </a:prstGeom>
        </p:spPr>
      </p:pic>
      <p:sp>
        <p:nvSpPr>
          <p:cNvPr id="7" name="content_use_cases-text-6"/>
          <p:cNvSpPr/>
          <p:nvPr/>
        </p:nvSpPr>
        <p:spPr>
          <a:xfrm>
            <a:off x="1968500" y="20955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廣告文案多版本生成</a:t>
            </a:r>
            <a:endParaRPr lang="en-US" sz="1600" dirty="0"/>
          </a:p>
        </p:txBody>
      </p:sp>
      <p:sp>
        <p:nvSpPr>
          <p:cNvPr id="8" name="content_use_cases-text-7"/>
          <p:cNvSpPr/>
          <p:nvPr/>
        </p:nvSpPr>
        <p:spPr>
          <a:xfrm>
            <a:off x="1968500" y="24892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依受眾特徵、平台調性自動產出多組文案供A/B測試</a:t>
            </a:r>
            <a:endParaRPr lang="en-US" sz="1300" dirty="0"/>
          </a:p>
        </p:txBody>
      </p:sp>
      <p:sp>
        <p:nvSpPr>
          <p:cNvPr id="9" name="content_use_cases-shape-8"/>
          <p:cNvSpPr/>
          <p:nvPr/>
        </p:nvSpPr>
        <p:spPr>
          <a:xfrm>
            <a:off x="1016000" y="3492500"/>
            <a:ext cx="7620000" cy="1524000"/>
          </a:xfrm>
          <a:prstGeom prst="roundRect">
            <a:avLst>
              <a:gd name="adj" fmla="val 6667"/>
            </a:avLst>
          </a:prstGeom>
          <a:solidFill>
            <a:srgbClr val="F3F4F6"/>
          </a:solidFill>
          <a:ln/>
        </p:spPr>
      </p:sp>
      <p:pic>
        <p:nvPicPr>
          <p:cNvPr id="10" name="content_use_case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3873500"/>
            <a:ext cx="381000" cy="381000"/>
          </a:xfrm>
          <a:prstGeom prst="rect">
            <a:avLst/>
          </a:prstGeom>
        </p:spPr>
      </p:pic>
      <p:sp>
        <p:nvSpPr>
          <p:cNvPr id="11" name="content_use_cases-text-10"/>
          <p:cNvSpPr/>
          <p:nvPr/>
        </p:nvSpPr>
        <p:spPr>
          <a:xfrm>
            <a:off x="1968500" y="3810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個人化Email大規模製作</a:t>
            </a:r>
            <a:endParaRPr lang="en-US" sz="1600" dirty="0"/>
          </a:p>
        </p:txBody>
      </p:sp>
      <p:sp>
        <p:nvSpPr>
          <p:cNvPr id="12" name="content_use_cases-text-11"/>
          <p:cNvSpPr/>
          <p:nvPr/>
        </p:nvSpPr>
        <p:spPr>
          <a:xfrm>
            <a:off x="1968500" y="42037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依顧客購買歷程與偏好自動客製化信件內容與寄送時機</a:t>
            </a:r>
            <a:endParaRPr lang="en-US" sz="1300" dirty="0"/>
          </a:p>
        </p:txBody>
      </p:sp>
      <p:sp>
        <p:nvSpPr>
          <p:cNvPr id="13" name="content_use_cases-shape-12"/>
          <p:cNvSpPr/>
          <p:nvPr/>
        </p:nvSpPr>
        <p:spPr>
          <a:xfrm>
            <a:off x="1016000" y="5207000"/>
            <a:ext cx="7620000" cy="1524000"/>
          </a:xfrm>
          <a:prstGeom prst="roundRect">
            <a:avLst>
              <a:gd name="adj" fmla="val 6667"/>
            </a:avLst>
          </a:prstGeom>
          <a:solidFill>
            <a:srgbClr val="4F46E5">
              <a:alpha val="7000"/>
            </a:srgbClr>
          </a:solidFill>
          <a:ln/>
        </p:spPr>
      </p:sp>
      <p:pic>
        <p:nvPicPr>
          <p:cNvPr id="14" name="content_use_case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0" y="5588000"/>
            <a:ext cx="381000" cy="381000"/>
          </a:xfrm>
          <a:prstGeom prst="rect">
            <a:avLst/>
          </a:prstGeom>
        </p:spPr>
      </p:pic>
      <p:sp>
        <p:nvSpPr>
          <p:cNvPr id="15" name="content_use_cases-text-14"/>
          <p:cNvSpPr/>
          <p:nvPr/>
        </p:nvSpPr>
        <p:spPr>
          <a:xfrm>
            <a:off x="1968500" y="55245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社群貼文與短影音腳本生成</a:t>
            </a:r>
            <a:endParaRPr lang="en-US" sz="1600" dirty="0"/>
          </a:p>
        </p:txBody>
      </p:sp>
      <p:sp>
        <p:nvSpPr>
          <p:cNvPr id="16" name="content_use_cases-text-15"/>
          <p:cNvSpPr/>
          <p:nvPr/>
        </p:nvSpPr>
        <p:spPr>
          <a:xfrm>
            <a:off x="1968500" y="59182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快速產出跨平台社群內容初稿，再由行銷人員審核調整</a:t>
            </a:r>
            <a:endParaRPr lang="en-US" sz="1300" dirty="0"/>
          </a:p>
        </p:txBody>
      </p:sp>
      <p:pic>
        <p:nvPicPr>
          <p:cNvPr id="17" name="content_use_cases-image-16" descr="preencoded.png">    </p:cNvPr>
          <p:cNvPicPr>
            <a:picLocks noChangeAspect="1"/>
          </p:cNvPicPr>
          <p:nvPr/>
        </p:nvPicPr>
        <p:blipFill>
          <a:blip r:embed="rId4"/>
          <a:srcRect l="15415" r="15415" t="0" b="0"/>
          <a:stretch/>
        </p:blipFill>
        <p:spPr>
          <a:xfrm>
            <a:off x="9144000" y="1778000"/>
            <a:ext cx="6096000" cy="4953000"/>
          </a:xfrm>
          <a:prstGeom prst="roundRect">
            <a:avLst>
              <a:gd name="adj" fmla="val 2051"/>
            </a:avLst>
          </a:prstGeom>
        </p:spPr>
      </p:pic>
      <p:sp>
        <p:nvSpPr>
          <p:cNvPr id="18" name="content_use_cases-text-17"/>
          <p:cNvSpPr/>
          <p:nvPr/>
        </p:nvSpPr>
        <p:spPr>
          <a:xfrm>
            <a:off x="1016000" y="7112000"/>
            <a:ext cx="1422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來源：McKinsey《The future of marketing in the age of AI》, 2026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2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15000" dirty="0"/>
          </a:p>
        </p:txBody>
      </p:sp>
      <p:sp>
        <p:nvSpPr>
          <p:cNvPr id="3" name="section_2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818CF8"/>
            </a:solidFill>
            <a:prstDash val="solid"/>
          </a:ln>
        </p:spPr>
      </p:sp>
      <p:sp>
        <p:nvSpPr>
          <p:cNvPr id="4" name="section_2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超個人化：一人一版體驗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yperpersonal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hyperpersonalization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超個人化帶來的商業效益</a:t>
            </a:r>
            <a:endParaRPr lang="en-US" sz="2800" dirty="0"/>
          </a:p>
        </p:txBody>
      </p:sp>
      <p:sp>
        <p:nvSpPr>
          <p:cNvPr id="4" name="hyperpersonalization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hyperpersonalization-text-4"/>
          <p:cNvSpPr/>
          <p:nvPr/>
        </p:nvSpPr>
        <p:spPr>
          <a:xfrm>
            <a:off x="1016000" y="1905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超個人化是一種持續學習與調整的能力，能即時跨渠道為每位顧客提供客製化體驗：</a:t>
            </a:r>
            <a:endParaRPr lang="en-US" sz="1900" dirty="0"/>
          </a:p>
        </p:txBody>
      </p:sp>
      <p:sp>
        <p:nvSpPr>
          <p:cNvPr id="6" name="hyperpersonalization-shape-5"/>
          <p:cNvSpPr/>
          <p:nvPr/>
        </p:nvSpPr>
        <p:spPr>
          <a:xfrm>
            <a:off x="1016000" y="3048000"/>
            <a:ext cx="4267200" cy="3556000"/>
          </a:xfrm>
          <a:prstGeom prst="roundRect">
            <a:avLst>
              <a:gd name="adj" fmla="val 2857"/>
            </a:avLst>
          </a:prstGeom>
          <a:solidFill>
            <a:srgbClr val="F3F4F6"/>
          </a:solidFill>
          <a:ln/>
        </p:spPr>
      </p:sp>
      <p:sp>
        <p:nvSpPr>
          <p:cNvPr id="7" name="hyperpersonalization-text-6"/>
          <p:cNvSpPr/>
          <p:nvPr/>
        </p:nvSpPr>
        <p:spPr>
          <a:xfrm>
            <a:off x="1016000" y="3556000"/>
            <a:ext cx="42672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6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15-20%</a:t>
            </a:r>
            <a:endParaRPr lang="en-US" sz="4600" dirty="0"/>
          </a:p>
        </p:txBody>
      </p:sp>
      <p:sp>
        <p:nvSpPr>
          <p:cNvPr id="8" name="hyperpersonalization-text-7"/>
          <p:cNvSpPr/>
          <p:nvPr/>
        </p:nvSpPr>
        <p:spPr>
          <a:xfrm>
            <a:off x="1460500" y="4826000"/>
            <a:ext cx="33782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顧客滿意度提升</a:t>
            </a:r>
            <a:endParaRPr lang="en-US" sz="1400" dirty="0"/>
          </a:p>
        </p:txBody>
      </p:sp>
      <p:sp>
        <p:nvSpPr>
          <p:cNvPr id="9" name="hyperpersonalization-shape-8"/>
          <p:cNvSpPr/>
          <p:nvPr/>
        </p:nvSpPr>
        <p:spPr>
          <a:xfrm>
            <a:off x="5588000" y="3048000"/>
            <a:ext cx="4267200" cy="3556000"/>
          </a:xfrm>
          <a:prstGeom prst="roundRect">
            <a:avLst>
              <a:gd name="adj" fmla="val 2857"/>
            </a:avLst>
          </a:prstGeom>
          <a:solidFill>
            <a:srgbClr val="F3F4F6"/>
          </a:solidFill>
          <a:ln/>
        </p:spPr>
      </p:sp>
      <p:sp>
        <p:nvSpPr>
          <p:cNvPr id="10" name="hyperpersonalization-text-9"/>
          <p:cNvSpPr/>
          <p:nvPr/>
        </p:nvSpPr>
        <p:spPr>
          <a:xfrm>
            <a:off x="5588000" y="3556000"/>
            <a:ext cx="42672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6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5-8%</a:t>
            </a:r>
            <a:endParaRPr lang="en-US" sz="4600" dirty="0"/>
          </a:p>
        </p:txBody>
      </p:sp>
      <p:sp>
        <p:nvSpPr>
          <p:cNvPr id="11" name="hyperpersonalization-text-10"/>
          <p:cNvSpPr/>
          <p:nvPr/>
        </p:nvSpPr>
        <p:spPr>
          <a:xfrm>
            <a:off x="6032500" y="4826000"/>
            <a:ext cx="33782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整體營收增加</a:t>
            </a:r>
            <a:endParaRPr lang="en-US" sz="1400" dirty="0"/>
          </a:p>
        </p:txBody>
      </p:sp>
      <p:sp>
        <p:nvSpPr>
          <p:cNvPr id="12" name="hyperpersonalization-shape-11"/>
          <p:cNvSpPr/>
          <p:nvPr/>
        </p:nvSpPr>
        <p:spPr>
          <a:xfrm>
            <a:off x="10160000" y="3048000"/>
            <a:ext cx="4267200" cy="3556000"/>
          </a:xfrm>
          <a:prstGeom prst="roundRect">
            <a:avLst>
              <a:gd name="adj" fmla="val 2857"/>
            </a:avLst>
          </a:prstGeom>
          <a:solidFill>
            <a:srgbClr val="4F46E5">
              <a:alpha val="7000"/>
            </a:srgbClr>
          </a:solidFill>
          <a:ln/>
        </p:spPr>
      </p:sp>
      <p:sp>
        <p:nvSpPr>
          <p:cNvPr id="13" name="hyperpersonalization-text-12"/>
          <p:cNvSpPr/>
          <p:nvPr/>
        </p:nvSpPr>
        <p:spPr>
          <a:xfrm>
            <a:off x="10160000" y="3556000"/>
            <a:ext cx="42672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6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-30%</a:t>
            </a:r>
            <a:endParaRPr lang="en-US" sz="4600" dirty="0"/>
          </a:p>
        </p:txBody>
      </p:sp>
      <p:sp>
        <p:nvSpPr>
          <p:cNvPr id="14" name="hyperpersonalization-text-13"/>
          <p:cNvSpPr/>
          <p:nvPr/>
        </p:nvSpPr>
        <p:spPr>
          <a:xfrm>
            <a:off x="10604500" y="4826000"/>
            <a:ext cx="33782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服務成本降低幅度</a:t>
            </a:r>
            <a:endParaRPr lang="en-US" sz="1400" dirty="0"/>
          </a:p>
        </p:txBody>
      </p:sp>
      <p:sp>
        <p:nvSpPr>
          <p:cNvPr id="15" name="hyperpersonalization-text-14"/>
          <p:cNvSpPr/>
          <p:nvPr/>
        </p:nvSpPr>
        <p:spPr>
          <a:xfrm>
            <a:off x="1016000" y="7112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 Quarterly《Unlocking the next frontier of personalized marketing》, 2025年1月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sonalization_architectur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personalization_architecture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打造超個人化的四大基礎</a:t>
            </a:r>
            <a:endParaRPr lang="en-US" sz="2800" dirty="0"/>
          </a:p>
        </p:txBody>
      </p:sp>
      <p:sp>
        <p:nvSpPr>
          <p:cNvPr id="4" name="personalization_architecture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personalization_architecture-shape-4"/>
          <p:cNvSpPr/>
          <p:nvPr/>
        </p:nvSpPr>
        <p:spPr>
          <a:xfrm>
            <a:off x="1016000" y="1905000"/>
            <a:ext cx="3175000" cy="4826000"/>
          </a:xfrm>
          <a:prstGeom prst="roundRect">
            <a:avLst>
              <a:gd name="adj" fmla="val 3200"/>
            </a:avLst>
          </a:prstGeom>
          <a:solidFill>
            <a:srgbClr val="F3F4F6"/>
          </a:solidFill>
          <a:ln/>
        </p:spPr>
      </p:sp>
      <p:sp>
        <p:nvSpPr>
          <p:cNvPr id="6" name="personalization_architecture-shape-5"/>
          <p:cNvSpPr/>
          <p:nvPr/>
        </p:nvSpPr>
        <p:spPr>
          <a:xfrm>
            <a:off x="1333500" y="2286000"/>
            <a:ext cx="635000" cy="63500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</p:sp>
      <p:sp>
        <p:nvSpPr>
          <p:cNvPr id="7" name="personalization_architecture-text-6"/>
          <p:cNvSpPr/>
          <p:nvPr/>
        </p:nvSpPr>
        <p:spPr>
          <a:xfrm>
            <a:off x="1333500" y="2286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personalization_architecture-text-7"/>
          <p:cNvSpPr/>
          <p:nvPr/>
        </p:nvSpPr>
        <p:spPr>
          <a:xfrm>
            <a:off x="13335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乾淨可用的顧客數據</a:t>
            </a:r>
            <a:endParaRPr lang="en-US" sz="1600" dirty="0"/>
          </a:p>
        </p:txBody>
      </p:sp>
      <p:sp>
        <p:nvSpPr>
          <p:cNvPr id="9" name="personalization_architecture-text-8"/>
          <p:cNvSpPr/>
          <p:nvPr/>
        </p:nvSpPr>
        <p:spPr>
          <a:xfrm>
            <a:off x="1333500" y="3619500"/>
            <a:ext cx="254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整合各渠道第一方數據，建立單一顧客視圖，確保數據品質與即時性</a:t>
            </a:r>
            <a:endParaRPr lang="en-US" sz="1300" dirty="0"/>
          </a:p>
        </p:txBody>
      </p:sp>
      <p:sp>
        <p:nvSpPr>
          <p:cNvPr id="10" name="personalization_architecture-shape-9"/>
          <p:cNvSpPr/>
          <p:nvPr/>
        </p:nvSpPr>
        <p:spPr>
          <a:xfrm>
            <a:off x="4470400" y="1905000"/>
            <a:ext cx="3175000" cy="4826000"/>
          </a:xfrm>
          <a:prstGeom prst="roundRect">
            <a:avLst>
              <a:gd name="adj" fmla="val 3200"/>
            </a:avLst>
          </a:prstGeom>
          <a:solidFill>
            <a:srgbClr val="F3F4F6"/>
          </a:solidFill>
          <a:ln/>
        </p:spPr>
      </p:sp>
      <p:sp>
        <p:nvSpPr>
          <p:cNvPr id="11" name="personalization_architecture-shape-10"/>
          <p:cNvSpPr/>
          <p:nvPr/>
        </p:nvSpPr>
        <p:spPr>
          <a:xfrm>
            <a:off x="4787900" y="2286000"/>
            <a:ext cx="635000" cy="63500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</p:sp>
      <p:sp>
        <p:nvSpPr>
          <p:cNvPr id="12" name="personalization_architecture-text-11"/>
          <p:cNvSpPr/>
          <p:nvPr/>
        </p:nvSpPr>
        <p:spPr>
          <a:xfrm>
            <a:off x="4787900" y="2286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personalization_architecture-text-12"/>
          <p:cNvSpPr/>
          <p:nvPr/>
        </p:nvSpPr>
        <p:spPr>
          <a:xfrm>
            <a:off x="47879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即時決策引擎</a:t>
            </a:r>
            <a:endParaRPr lang="en-US" sz="1600" dirty="0"/>
          </a:p>
        </p:txBody>
      </p:sp>
      <p:sp>
        <p:nvSpPr>
          <p:cNvPr id="14" name="personalization_architecture-text-13"/>
          <p:cNvSpPr/>
          <p:nvPr/>
        </p:nvSpPr>
        <p:spPr>
          <a:xfrm>
            <a:off x="4787900" y="3619500"/>
            <a:ext cx="254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於顧客互動的瞬間，即時判斷最佳內容、優惠與觸點</a:t>
            </a:r>
            <a:endParaRPr lang="en-US" sz="1300" dirty="0"/>
          </a:p>
        </p:txBody>
      </p:sp>
      <p:sp>
        <p:nvSpPr>
          <p:cNvPr id="15" name="personalization_architecture-shape-14"/>
          <p:cNvSpPr/>
          <p:nvPr/>
        </p:nvSpPr>
        <p:spPr>
          <a:xfrm>
            <a:off x="7924800" y="1905000"/>
            <a:ext cx="3175000" cy="4826000"/>
          </a:xfrm>
          <a:prstGeom prst="roundRect">
            <a:avLst>
              <a:gd name="adj" fmla="val 3200"/>
            </a:avLst>
          </a:prstGeom>
          <a:solidFill>
            <a:srgbClr val="F3F4F6"/>
          </a:solidFill>
          <a:ln/>
        </p:spPr>
      </p:sp>
      <p:sp>
        <p:nvSpPr>
          <p:cNvPr id="16" name="personalization_architecture-shape-15"/>
          <p:cNvSpPr/>
          <p:nvPr/>
        </p:nvSpPr>
        <p:spPr>
          <a:xfrm>
            <a:off x="8242300" y="2286000"/>
            <a:ext cx="635000" cy="63500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</p:sp>
      <p:sp>
        <p:nvSpPr>
          <p:cNvPr id="17" name="personalization_architecture-text-16"/>
          <p:cNvSpPr/>
          <p:nvPr/>
        </p:nvSpPr>
        <p:spPr>
          <a:xfrm>
            <a:off x="8242300" y="2286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personalization_architecture-text-17"/>
          <p:cNvSpPr/>
          <p:nvPr/>
        </p:nvSpPr>
        <p:spPr>
          <a:xfrm>
            <a:off x="82423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強化學習系統</a:t>
            </a:r>
            <a:endParaRPr lang="en-US" sz="1600" dirty="0"/>
          </a:p>
        </p:txBody>
      </p:sp>
      <p:sp>
        <p:nvSpPr>
          <p:cNvPr id="19" name="personalization_architecture-text-18"/>
          <p:cNvSpPr/>
          <p:nvPr/>
        </p:nvSpPr>
        <p:spPr>
          <a:xfrm>
            <a:off x="8242300" y="3619500"/>
            <a:ext cx="254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從每次互動結果中持續學習，自動優化策略而非一次性設定</a:t>
            </a:r>
            <a:endParaRPr lang="en-US" sz="1300" dirty="0"/>
          </a:p>
        </p:txBody>
      </p:sp>
      <p:sp>
        <p:nvSpPr>
          <p:cNvPr id="20" name="personalization_architecture-shape-19"/>
          <p:cNvSpPr/>
          <p:nvPr/>
        </p:nvSpPr>
        <p:spPr>
          <a:xfrm>
            <a:off x="11379200" y="1905000"/>
            <a:ext cx="3175000" cy="4826000"/>
          </a:xfrm>
          <a:prstGeom prst="roundRect">
            <a:avLst>
              <a:gd name="adj" fmla="val 3200"/>
            </a:avLst>
          </a:prstGeom>
          <a:solidFill>
            <a:srgbClr val="4F46E5">
              <a:alpha val="7000"/>
            </a:srgbClr>
          </a:solidFill>
          <a:ln/>
        </p:spPr>
      </p:sp>
      <p:sp>
        <p:nvSpPr>
          <p:cNvPr id="21" name="personalization_architecture-shape-20"/>
          <p:cNvSpPr/>
          <p:nvPr/>
        </p:nvSpPr>
        <p:spPr>
          <a:xfrm>
            <a:off x="11696700" y="2286000"/>
            <a:ext cx="635000" cy="635000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/>
        </p:spPr>
      </p:sp>
      <p:sp>
        <p:nvSpPr>
          <p:cNvPr id="22" name="personalization_architecture-text-21"/>
          <p:cNvSpPr/>
          <p:nvPr/>
        </p:nvSpPr>
        <p:spPr>
          <a:xfrm>
            <a:off x="11696700" y="2286000"/>
            <a:ext cx="635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personalization_architecture-text-22"/>
          <p:cNvSpPr/>
          <p:nvPr/>
        </p:nvSpPr>
        <p:spPr>
          <a:xfrm>
            <a:off x="11696700" y="3175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跨渠道優惠管理</a:t>
            </a:r>
            <a:endParaRPr lang="en-US" sz="1600" dirty="0"/>
          </a:p>
        </p:txBody>
      </p:sp>
      <p:sp>
        <p:nvSpPr>
          <p:cNvPr id="24" name="personalization_architecture-text-23"/>
          <p:cNvSpPr/>
          <p:nvPr/>
        </p:nvSpPr>
        <p:spPr>
          <a:xfrm>
            <a:off x="11696700" y="3619500"/>
            <a:ext cx="254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統一管理各渠道優惠與訊息，避免顧客收到互相矛盾的內容</a:t>
            </a:r>
            <a:endParaRPr lang="en-US" sz="1300" dirty="0"/>
          </a:p>
        </p:txBody>
      </p:sp>
      <p:sp>
        <p:nvSpPr>
          <p:cNvPr id="25" name="personalization_architecture-text-24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 Quarterly《Unlocking the next frontier of personalized marketing》, 2025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3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15000" dirty="0"/>
          </a:p>
        </p:txBody>
      </p:sp>
      <p:sp>
        <p:nvSpPr>
          <p:cNvPr id="3" name="section_3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818CF8"/>
            </a:solidFill>
            <a:prstDash val="solid"/>
          </a:ln>
        </p:spPr>
      </p:sp>
      <p:sp>
        <p:nvSpPr>
          <p:cNvPr id="4" name="section_3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精準投放：程序化廣告新時代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grammatic_ai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programmatic_ai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AI如何驅動程序化廣告</a:t>
            </a:r>
            <a:endParaRPr lang="en-US" sz="2800" dirty="0"/>
          </a:p>
        </p:txBody>
      </p:sp>
      <p:sp>
        <p:nvSpPr>
          <p:cNvPr id="4" name="programmatic_ai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programmatic_ai-shape-4"/>
          <p:cNvSpPr/>
          <p:nvPr/>
        </p:nvSpPr>
        <p:spPr>
          <a:xfrm>
            <a:off x="1016000" y="1778000"/>
            <a:ext cx="4191000" cy="1905000"/>
          </a:xfrm>
          <a:prstGeom prst="roundRect">
            <a:avLst>
              <a:gd name="adj" fmla="val 5333"/>
            </a:avLst>
          </a:prstGeom>
          <a:solidFill>
            <a:srgbClr val="F3F4F6"/>
          </a:solidFill>
          <a:ln/>
        </p:spPr>
      </p:sp>
      <p:pic>
        <p:nvPicPr>
          <p:cNvPr id="6" name="programmatic_ai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2095500"/>
            <a:ext cx="355600" cy="355600"/>
          </a:xfrm>
          <a:prstGeom prst="rect">
            <a:avLst/>
          </a:prstGeom>
        </p:spPr>
      </p:pic>
      <p:sp>
        <p:nvSpPr>
          <p:cNvPr id="7" name="programmatic_ai-text-6"/>
          <p:cNvSpPr/>
          <p:nvPr/>
        </p:nvSpPr>
        <p:spPr>
          <a:xfrm>
            <a:off x="1333500" y="26035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即時競價優化</a:t>
            </a:r>
            <a:endParaRPr lang="en-US" sz="1500" dirty="0"/>
          </a:p>
        </p:txBody>
      </p:sp>
      <p:sp>
        <p:nvSpPr>
          <p:cNvPr id="8" name="programmatic_ai-text-7"/>
          <p:cNvSpPr/>
          <p:nvPr/>
        </p:nvSpPr>
        <p:spPr>
          <a:xfrm>
            <a:off x="1333500" y="2984500"/>
            <a:ext cx="355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依轉換機率毫秒級調整出價</a:t>
            </a:r>
            <a:endParaRPr lang="en-US" sz="1250" dirty="0"/>
          </a:p>
        </p:txBody>
      </p:sp>
      <p:sp>
        <p:nvSpPr>
          <p:cNvPr id="9" name="programmatic_ai-shape-8"/>
          <p:cNvSpPr/>
          <p:nvPr/>
        </p:nvSpPr>
        <p:spPr>
          <a:xfrm>
            <a:off x="5461000" y="1778000"/>
            <a:ext cx="4191000" cy="1905000"/>
          </a:xfrm>
          <a:prstGeom prst="roundRect">
            <a:avLst>
              <a:gd name="adj" fmla="val 5333"/>
            </a:avLst>
          </a:prstGeom>
          <a:solidFill>
            <a:srgbClr val="F3F4F6"/>
          </a:solidFill>
          <a:ln/>
        </p:spPr>
      </p:sp>
      <p:pic>
        <p:nvPicPr>
          <p:cNvPr id="10" name="programmatic_ai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0" y="2095500"/>
            <a:ext cx="355600" cy="355600"/>
          </a:xfrm>
          <a:prstGeom prst="rect">
            <a:avLst/>
          </a:prstGeom>
        </p:spPr>
      </p:pic>
      <p:sp>
        <p:nvSpPr>
          <p:cNvPr id="11" name="programmatic_ai-text-10"/>
          <p:cNvSpPr/>
          <p:nvPr/>
        </p:nvSpPr>
        <p:spPr>
          <a:xfrm>
            <a:off x="5778500" y="26035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動態創意優化</a:t>
            </a:r>
            <a:endParaRPr lang="en-US" sz="1500" dirty="0"/>
          </a:p>
        </p:txBody>
      </p:sp>
      <p:sp>
        <p:nvSpPr>
          <p:cNvPr id="12" name="programmatic_ai-text-11"/>
          <p:cNvSpPr/>
          <p:nvPr/>
        </p:nvSpPr>
        <p:spPr>
          <a:xfrm>
            <a:off x="5778500" y="2984500"/>
            <a:ext cx="355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依個人偏好自動調整廣告素材</a:t>
            </a:r>
            <a:endParaRPr lang="en-US" sz="1250" dirty="0"/>
          </a:p>
        </p:txBody>
      </p:sp>
      <p:sp>
        <p:nvSpPr>
          <p:cNvPr id="13" name="programmatic_ai-shape-12"/>
          <p:cNvSpPr/>
          <p:nvPr/>
        </p:nvSpPr>
        <p:spPr>
          <a:xfrm>
            <a:off x="9906000" y="1778000"/>
            <a:ext cx="4191000" cy="1905000"/>
          </a:xfrm>
          <a:prstGeom prst="roundRect">
            <a:avLst>
              <a:gd name="adj" fmla="val 5333"/>
            </a:avLst>
          </a:prstGeom>
          <a:solidFill>
            <a:srgbClr val="F3F4F6"/>
          </a:solidFill>
          <a:ln/>
        </p:spPr>
      </p:sp>
      <p:pic>
        <p:nvPicPr>
          <p:cNvPr id="14" name="programmatic_ai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500" y="2095500"/>
            <a:ext cx="355600" cy="355600"/>
          </a:xfrm>
          <a:prstGeom prst="rect">
            <a:avLst/>
          </a:prstGeom>
        </p:spPr>
      </p:pic>
      <p:sp>
        <p:nvSpPr>
          <p:cNvPr id="15" name="programmatic_ai-text-14"/>
          <p:cNvSpPr/>
          <p:nvPr/>
        </p:nvSpPr>
        <p:spPr>
          <a:xfrm>
            <a:off x="10223500" y="26035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預測分析</a:t>
            </a:r>
            <a:endParaRPr lang="en-US" sz="1500" dirty="0"/>
          </a:p>
        </p:txBody>
      </p:sp>
      <p:sp>
        <p:nvSpPr>
          <p:cNvPr id="16" name="programmatic_ai-text-15"/>
          <p:cNvSpPr/>
          <p:nvPr/>
        </p:nvSpPr>
        <p:spPr>
          <a:xfrm>
            <a:off x="10223500" y="2984500"/>
            <a:ext cx="355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預測受眾轉換可能性排序投放優先度</a:t>
            </a:r>
            <a:endParaRPr lang="en-US" sz="1250" dirty="0"/>
          </a:p>
        </p:txBody>
      </p:sp>
      <p:sp>
        <p:nvSpPr>
          <p:cNvPr id="17" name="programmatic_ai-shape-16"/>
          <p:cNvSpPr/>
          <p:nvPr/>
        </p:nvSpPr>
        <p:spPr>
          <a:xfrm>
            <a:off x="1016000" y="4000500"/>
            <a:ext cx="4191000" cy="1905000"/>
          </a:xfrm>
          <a:prstGeom prst="roundRect">
            <a:avLst>
              <a:gd name="adj" fmla="val 5333"/>
            </a:avLst>
          </a:prstGeom>
          <a:solidFill>
            <a:srgbClr val="4F46E5">
              <a:alpha val="7000"/>
            </a:srgbClr>
          </a:solidFill>
          <a:ln/>
        </p:spPr>
      </p:sp>
      <p:pic>
        <p:nvPicPr>
          <p:cNvPr id="18" name="programmatic_ai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4318000"/>
            <a:ext cx="355600" cy="355600"/>
          </a:xfrm>
          <a:prstGeom prst="rect">
            <a:avLst/>
          </a:prstGeom>
        </p:spPr>
      </p:pic>
      <p:sp>
        <p:nvSpPr>
          <p:cNvPr id="19" name="programmatic_ai-text-18"/>
          <p:cNvSpPr/>
          <p:nvPr/>
        </p:nvSpPr>
        <p:spPr>
          <a:xfrm>
            <a:off x="1333500" y="4826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即時數據處理</a:t>
            </a:r>
            <a:endParaRPr lang="en-US" sz="1500" dirty="0"/>
          </a:p>
        </p:txBody>
      </p:sp>
      <p:sp>
        <p:nvSpPr>
          <p:cNvPr id="20" name="programmatic_ai-text-19"/>
          <p:cNvSpPr/>
          <p:nvPr/>
        </p:nvSpPr>
        <p:spPr>
          <a:xfrm>
            <a:off x="1333500" y="5207000"/>
            <a:ext cx="355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整合多來源數據即時修正投放策略</a:t>
            </a:r>
            <a:endParaRPr lang="en-US" sz="1250" dirty="0"/>
          </a:p>
        </p:txBody>
      </p:sp>
      <p:sp>
        <p:nvSpPr>
          <p:cNvPr id="21" name="programmatic_ai-shape-20"/>
          <p:cNvSpPr/>
          <p:nvPr/>
        </p:nvSpPr>
        <p:spPr>
          <a:xfrm>
            <a:off x="5461000" y="4000500"/>
            <a:ext cx="4191000" cy="1905000"/>
          </a:xfrm>
          <a:prstGeom prst="roundRect">
            <a:avLst>
              <a:gd name="adj" fmla="val 5333"/>
            </a:avLst>
          </a:prstGeom>
          <a:solidFill>
            <a:srgbClr val="4F46E5">
              <a:alpha val="7000"/>
            </a:srgbClr>
          </a:solidFill>
          <a:ln/>
        </p:spPr>
      </p:sp>
      <p:pic>
        <p:nvPicPr>
          <p:cNvPr id="22" name="programmatic_ai-icon-21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500" y="4318000"/>
            <a:ext cx="355600" cy="355600"/>
          </a:xfrm>
          <a:prstGeom prst="rect">
            <a:avLst/>
          </a:prstGeom>
        </p:spPr>
      </p:pic>
      <p:sp>
        <p:nvSpPr>
          <p:cNvPr id="23" name="programmatic_ai-text-22"/>
          <p:cNvSpPr/>
          <p:nvPr/>
        </p:nvSpPr>
        <p:spPr>
          <a:xfrm>
            <a:off x="5778500" y="4826000"/>
            <a:ext cx="355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隱私合規</a:t>
            </a:r>
            <a:endParaRPr lang="en-US" sz="1500" dirty="0"/>
          </a:p>
        </p:txBody>
      </p:sp>
      <p:sp>
        <p:nvSpPr>
          <p:cNvPr id="24" name="programmatic_ai-text-23"/>
          <p:cNvSpPr/>
          <p:nvPr/>
        </p:nvSpPr>
        <p:spPr>
          <a:xfrm>
            <a:off x="5778500" y="5207000"/>
            <a:ext cx="355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在無第三方Cookie環境下維持精準定位</a:t>
            </a:r>
            <a:endParaRPr lang="en-US" sz="1250" dirty="0"/>
          </a:p>
        </p:txBody>
      </p:sp>
      <p:sp>
        <p:nvSpPr>
          <p:cNvPr id="25" name="programmatic_ai-shape-24"/>
          <p:cNvSpPr/>
          <p:nvPr/>
        </p:nvSpPr>
        <p:spPr>
          <a:xfrm>
            <a:off x="9906000" y="4000500"/>
            <a:ext cx="4191000" cy="1905000"/>
          </a:xfrm>
          <a:prstGeom prst="roundRect">
            <a:avLst>
              <a:gd name="adj" fmla="val 5333"/>
            </a:avLst>
          </a:prstGeom>
          <a:solidFill>
            <a:srgbClr val="4F46E5"/>
          </a:solidFill>
          <a:ln/>
        </p:spPr>
      </p:sp>
      <p:sp>
        <p:nvSpPr>
          <p:cNvPr id="26" name="programmatic_ai-text-25"/>
          <p:cNvSpPr/>
          <p:nvPr/>
        </p:nvSpPr>
        <p:spPr>
          <a:xfrm>
            <a:off x="10223500" y="4381500"/>
            <a:ext cx="35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預測分析採用率</a:t>
            </a:r>
            <a:endParaRPr lang="en-US" sz="1500" dirty="0"/>
          </a:p>
        </p:txBody>
      </p:sp>
      <p:sp>
        <p:nvSpPr>
          <p:cNvPr id="27" name="programmatic_ai-text-26"/>
          <p:cNvSpPr/>
          <p:nvPr/>
        </p:nvSpPr>
        <p:spPr>
          <a:xfrm>
            <a:off x="10223500" y="4826000"/>
            <a:ext cx="355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63%</a:t>
            </a:r>
            <a:endParaRPr lang="en-US" sz="3400" dirty="0"/>
          </a:p>
        </p:txBody>
      </p:sp>
      <p:sp>
        <p:nvSpPr>
          <p:cNvPr id="28" name="programmatic_ai-text-27"/>
          <p:cNvSpPr/>
          <p:nvPr/>
        </p:nvSpPr>
        <p:spPr>
          <a:xfrm>
            <a:off x="1016000" y="6350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來源：Forrester Research 引用於 GoTechArk《AI in Programmatic Advertising》, 2026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vs_traditiona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ai_vs_traditional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AI驅動投放 vs. 傳統廣告投放</a:t>
            </a:r>
            <a:endParaRPr lang="en-US" sz="2800" dirty="0"/>
          </a:p>
        </p:txBody>
      </p:sp>
      <p:sp>
        <p:nvSpPr>
          <p:cNvPr id="4" name="ai_vs_traditional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graphicFrame>
        <p:nvGraphicFramePr>
          <p:cNvPr id="14" name="ai_vs_traditional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1778000"/>
          <a:ext cx="14224000" cy="5461000"/>
        </p:xfrm>
        <a:graphic>
          <a:graphicData uri="http://schemas.openxmlformats.org/drawingml/2006/table">
            <a:tbl>
              <a:tblPr/>
              <a:tblGrid>
                <a:gridCol w="3556000"/>
                <a:gridCol w="5334000"/>
                <a:gridCol w="5334000"/>
              </a:tblGrid>
              <a:tr h="635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維度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F46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傳統廣告投放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F46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AI驅動投放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F46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46E5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出價方式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46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固定或人工調整出價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4F46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即時演算法自動優化出價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4F46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受眾定位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依人口統計、興趣分類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依行為預測動態調整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投放效率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依賴人工排程與檢視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毫秒級自動決策與調整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數據處理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批次分析、事後檢討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即時整合多來源數據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個人化程度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群組層級的統一素材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一人一版動態創意優化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ai_vs_traditional-text-5"/>
          <p:cNvSpPr/>
          <p:nvPr/>
        </p:nvSpPr>
        <p:spPr>
          <a:xfrm>
            <a:off x="1016000" y="7620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來源：GoTechArk《AI in Programmatic Advertising: Trends &amp; Predictions》, 2026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co_cas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dco_case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動態創意優化（DCO）如何運作</a:t>
            </a:r>
            <a:endParaRPr lang="en-US" sz="2800" dirty="0"/>
          </a:p>
        </p:txBody>
      </p:sp>
      <p:sp>
        <p:nvSpPr>
          <p:cNvPr id="4" name="dco_case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dco_case-text-4"/>
          <p:cNvSpPr/>
          <p:nvPr/>
        </p:nvSpPr>
        <p:spPr>
          <a:xfrm>
            <a:off x="1016000" y="1905000"/>
            <a:ext cx="6350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DCO系統會依照每位使用者的即時特徵，自動組合並調整廣告的各個元素：</a:t>
            </a:r>
            <a:endParaRPr lang="en-US" sz="1700" dirty="0"/>
          </a:p>
          <a:p>
            <a:pPr algn="l" marL="269875" indent="-269875">
              <a:lnSpc>
                <a:spcPts val="306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依裝置類型調整版面比例</a:t>
            </a:r>
            <a:endParaRPr lang="en-US" sz="1700" dirty="0"/>
          </a:p>
          <a:p>
            <a:pPr algn="l" marL="269875" indent="-269875">
              <a:lnSpc>
                <a:spcPts val="306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依過往瀏覽紀錄調整主圖與文案</a:t>
            </a:r>
            <a:endParaRPr lang="en-US" sz="1700" dirty="0"/>
          </a:p>
          <a:p>
            <a:pPr algn="l" marL="269875" indent="-269875">
              <a:lnSpc>
                <a:spcPts val="306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依地區與天氣調整CTA用詞</a:t>
            </a:r>
            <a:endParaRPr lang="en-US" sz="1700" dirty="0"/>
          </a:p>
          <a:p>
            <a:pPr algn="l" marL="269875" indent="-269875">
              <a:lnSpc>
                <a:spcPts val="306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依購物階段調整優惠訊息</a:t>
            </a:r>
            <a:endParaRPr lang="en-US" sz="1700" dirty="0"/>
          </a:p>
        </p:txBody>
      </p:sp>
      <p:sp>
        <p:nvSpPr>
          <p:cNvPr id="6" name="dco_case-shape-5"/>
          <p:cNvSpPr/>
          <p:nvPr/>
        </p:nvSpPr>
        <p:spPr>
          <a:xfrm>
            <a:off x="8128000" y="1905000"/>
            <a:ext cx="7112000" cy="4826000"/>
          </a:xfrm>
          <a:prstGeom prst="roundRect">
            <a:avLst>
              <a:gd name="adj" fmla="val 2105"/>
            </a:avLst>
          </a:prstGeom>
          <a:solidFill>
            <a:srgbClr val="F3F4F6"/>
          </a:solidFill>
          <a:ln/>
        </p:spPr>
      </p:sp>
      <p:sp>
        <p:nvSpPr>
          <p:cNvPr id="7" name="dco_case-shape-6"/>
          <p:cNvSpPr/>
          <p:nvPr/>
        </p:nvSpPr>
        <p:spPr>
          <a:xfrm>
            <a:off x="8509000" y="2286000"/>
            <a:ext cx="6350000" cy="1778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8" name="dco_case-icon-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3000" y="2540000"/>
            <a:ext cx="304800" cy="304800"/>
          </a:xfrm>
          <a:prstGeom prst="rect">
            <a:avLst/>
          </a:prstGeom>
        </p:spPr>
      </p:pic>
      <p:sp>
        <p:nvSpPr>
          <p:cNvPr id="9" name="dco_case-text-8"/>
          <p:cNvSpPr/>
          <p:nvPr/>
        </p:nvSpPr>
        <p:spPr>
          <a:xfrm>
            <a:off x="9169400" y="2540000"/>
            <a:ext cx="508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使用者A：曾瀏覽跑鞋商品</a:t>
            </a:r>
            <a:endParaRPr lang="en-US" sz="1400" dirty="0"/>
          </a:p>
        </p:txBody>
      </p:sp>
      <p:sp>
        <p:nvSpPr>
          <p:cNvPr id="10" name="dco_case-text-9"/>
          <p:cNvSpPr/>
          <p:nvPr/>
        </p:nvSpPr>
        <p:spPr>
          <a:xfrm>
            <a:off x="8763000" y="3048000"/>
            <a:ext cx="571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廣告顯示：「你看過的跑鞋，現在95折」+ 跑鞋主圖</a:t>
            </a:r>
            <a:endParaRPr lang="en-US" sz="1300" dirty="0"/>
          </a:p>
        </p:txBody>
      </p:sp>
      <p:sp>
        <p:nvSpPr>
          <p:cNvPr id="11" name="dco_case-shape-10"/>
          <p:cNvSpPr/>
          <p:nvPr/>
        </p:nvSpPr>
        <p:spPr>
          <a:xfrm>
            <a:off x="8509000" y="4318000"/>
            <a:ext cx="6350000" cy="1778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pic>
        <p:nvPicPr>
          <p:cNvPr id="12" name="dco_case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4572000"/>
            <a:ext cx="304800" cy="304800"/>
          </a:xfrm>
          <a:prstGeom prst="rect">
            <a:avLst/>
          </a:prstGeom>
        </p:spPr>
      </p:pic>
      <p:sp>
        <p:nvSpPr>
          <p:cNvPr id="13" name="dco_case-text-12"/>
          <p:cNvSpPr/>
          <p:nvPr/>
        </p:nvSpPr>
        <p:spPr>
          <a:xfrm>
            <a:off x="9169400" y="4572000"/>
            <a:ext cx="508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使用者B：新客戶、行動裝置</a:t>
            </a:r>
            <a:endParaRPr lang="en-US" sz="1400" dirty="0"/>
          </a:p>
        </p:txBody>
      </p:sp>
      <p:sp>
        <p:nvSpPr>
          <p:cNvPr id="14" name="dco_case-text-13"/>
          <p:cNvSpPr/>
          <p:nvPr/>
        </p:nvSpPr>
        <p:spPr>
          <a:xfrm>
            <a:off x="8763000" y="5080000"/>
            <a:ext cx="571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廣告顯示：「新會員首購9折」+ 直式簡潔版面</a:t>
            </a:r>
            <a:endParaRPr lang="en-US" sz="1300" dirty="0"/>
          </a:p>
        </p:txBody>
      </p:sp>
      <p:sp>
        <p:nvSpPr>
          <p:cNvPr id="15" name="dco_case-text-14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來源：GoTechArk《AI in Programmatic Advertising》, 2026（示意情境）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4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5000" dirty="0"/>
          </a:p>
        </p:txBody>
      </p:sp>
      <p:sp>
        <p:nvSpPr>
          <p:cNvPr id="3" name="section_4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818CF8"/>
            </a:solidFill>
            <a:prstDash val="solid"/>
          </a:ln>
        </p:spPr>
      </p:sp>
      <p:sp>
        <p:nvSpPr>
          <p:cNvPr id="4" name="section_4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代理式商務：信任經濟時代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tic_commerc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agentic_commerce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當AI代理成為新的購物入口</a:t>
            </a:r>
            <a:endParaRPr lang="en-US" sz="2800" dirty="0"/>
          </a:p>
        </p:txBody>
      </p:sp>
      <p:sp>
        <p:nvSpPr>
          <p:cNvPr id="4" name="agentic_commerce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agentic_commerce-text-4"/>
          <p:cNvSpPr/>
          <p:nvPr/>
        </p:nvSpPr>
        <p:spPr>
          <a:xfrm>
            <a:off x="1016000" y="1905000"/>
            <a:ext cx="1371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超過半數消費者已依賴AI引導其購買決策，傳統搜尋引擎流量正面臨結構性風險。</a:t>
            </a:r>
            <a:endParaRPr lang="en-US" sz="2400" dirty="0"/>
          </a:p>
        </p:txBody>
      </p:sp>
      <p:sp>
        <p:nvSpPr>
          <p:cNvPr id="6" name="agentic_commerce-shape-5"/>
          <p:cNvSpPr/>
          <p:nvPr/>
        </p:nvSpPr>
        <p:spPr>
          <a:xfrm>
            <a:off x="1016000" y="3302000"/>
            <a:ext cx="13716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7" name="agentic_commerce-text-6"/>
          <p:cNvSpPr/>
          <p:nvPr/>
        </p:nvSpPr>
        <p:spPr>
          <a:xfrm>
            <a:off x="1016000" y="3683000"/>
            <a:ext cx="13716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85750" indent="-285750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消費者不再只靠關鍵字搜尋，而是直接向AI助手提問並取得整合建議</a:t>
            </a:r>
            <a:endParaRPr lang="en-US" sz="1800" dirty="0"/>
          </a:p>
          <a:p>
            <a:pPr algn="l" marL="285750" indent="-285750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AI代理會依「可驗證信任信號」篩選並推薦品牌，而非依廣告出價</a:t>
            </a:r>
            <a:endParaRPr lang="en-US" sz="1800" dirty="0"/>
          </a:p>
          <a:p>
            <a:pPr algn="l" marL="285750" indent="-285750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品牌需重新思考：如何讓機器「讀懂」並「信任」自己的內容</a:t>
            </a:r>
            <a:endParaRPr lang="en-US" sz="1800" dirty="0"/>
          </a:p>
          <a:p>
            <a:pPr algn="l" marL="285750" indent="-285750">
              <a:lnSpc>
                <a:spcPts val="3420"/>
              </a:lnSpc>
              <a:spcBef>
                <a:spcPts val="10"/>
              </a:spcBef>
              <a:buSzPct val="100000"/>
              <a:buChar char="•"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這代表行銷的戰場從「人的注意力」延伸至「機器的判斷力」</a:t>
            </a:r>
            <a:endParaRPr lang="en-US" sz="1800" dirty="0"/>
          </a:p>
        </p:txBody>
      </p:sp>
      <p:sp>
        <p:nvSpPr>
          <p:cNvPr id="8" name="agentic_commerce-text-7"/>
          <p:cNvSpPr/>
          <p:nvPr/>
        </p:nvSpPr>
        <p:spPr>
          <a:xfrm>
            <a:off x="1016000" y="7620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來源：McKinsey《The future of marketing in the age of AI》, 2026年6月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chine_trust_signa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machine_trust_signals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讓機器信任你的品牌</a:t>
            </a:r>
            <a:endParaRPr lang="en-US" sz="2800" dirty="0"/>
          </a:p>
        </p:txBody>
      </p:sp>
      <p:sp>
        <p:nvSpPr>
          <p:cNvPr id="4" name="machine_trust_signals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machine_trust_signals-shape-4"/>
          <p:cNvSpPr/>
          <p:nvPr/>
        </p:nvSpPr>
        <p:spPr>
          <a:xfrm>
            <a:off x="1016000" y="1905000"/>
            <a:ext cx="4267200" cy="4826000"/>
          </a:xfrm>
          <a:prstGeom prst="roundRect">
            <a:avLst>
              <a:gd name="adj" fmla="val 2381"/>
            </a:avLst>
          </a:prstGeom>
          <a:solidFill>
            <a:srgbClr val="F3F4F6"/>
          </a:solidFill>
          <a:ln/>
        </p:spPr>
      </p:sp>
      <p:pic>
        <p:nvPicPr>
          <p:cNvPr id="6" name="machine_trust_signal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0" y="2349500"/>
            <a:ext cx="431800" cy="431800"/>
          </a:xfrm>
          <a:prstGeom prst="rect">
            <a:avLst/>
          </a:prstGeom>
        </p:spPr>
      </p:pic>
      <p:sp>
        <p:nvSpPr>
          <p:cNvPr id="7" name="machine_trust_signals-text-6"/>
          <p:cNvSpPr/>
          <p:nvPr/>
        </p:nvSpPr>
        <p:spPr>
          <a:xfrm>
            <a:off x="1460500" y="3048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詳細產品規格</a:t>
            </a:r>
            <a:endParaRPr lang="en-US" sz="1800" dirty="0"/>
          </a:p>
        </p:txBody>
      </p:sp>
      <p:sp>
        <p:nvSpPr>
          <p:cNvPr id="8" name="machine_trust_signals-text-7"/>
          <p:cNvSpPr/>
          <p:nvPr/>
        </p:nvSpPr>
        <p:spPr>
          <a:xfrm>
            <a:off x="1460500" y="3556000"/>
            <a:ext cx="3429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提供結構化、明確的產品資訊，方便AI準確解析與比較</a:t>
            </a:r>
            <a:endParaRPr lang="en-US" sz="1400" dirty="0"/>
          </a:p>
        </p:txBody>
      </p:sp>
      <p:sp>
        <p:nvSpPr>
          <p:cNvPr id="9" name="machine_trust_signals-shape-8"/>
          <p:cNvSpPr/>
          <p:nvPr/>
        </p:nvSpPr>
        <p:spPr>
          <a:xfrm>
            <a:off x="5588000" y="1905000"/>
            <a:ext cx="4267200" cy="4826000"/>
          </a:xfrm>
          <a:prstGeom prst="roundRect">
            <a:avLst>
              <a:gd name="adj" fmla="val 2381"/>
            </a:avLst>
          </a:prstGeom>
          <a:solidFill>
            <a:srgbClr val="F3F4F6"/>
          </a:solidFill>
          <a:ln/>
        </p:spPr>
      </p:sp>
      <p:pic>
        <p:nvPicPr>
          <p:cNvPr id="10" name="machine_trust_signal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0" y="2349500"/>
            <a:ext cx="431800" cy="431800"/>
          </a:xfrm>
          <a:prstGeom prst="rect">
            <a:avLst/>
          </a:prstGeom>
        </p:spPr>
      </p:pic>
      <p:sp>
        <p:nvSpPr>
          <p:cNvPr id="11" name="machine_trust_signals-text-10"/>
          <p:cNvSpPr/>
          <p:nvPr/>
        </p:nvSpPr>
        <p:spPr>
          <a:xfrm>
            <a:off x="6032500" y="3048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可驗證評論</a:t>
            </a:r>
            <a:endParaRPr lang="en-US" sz="1800" dirty="0"/>
          </a:p>
        </p:txBody>
      </p:sp>
      <p:sp>
        <p:nvSpPr>
          <p:cNvPr id="12" name="machine_trust_signals-text-11"/>
          <p:cNvSpPr/>
          <p:nvPr/>
        </p:nvSpPr>
        <p:spPr>
          <a:xfrm>
            <a:off x="6032500" y="3556000"/>
            <a:ext cx="3429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來自真實顧客、可交叉驗證的評價，是AI判斷可信度的關鍵依據</a:t>
            </a:r>
            <a:endParaRPr lang="en-US" sz="1400" dirty="0"/>
          </a:p>
        </p:txBody>
      </p:sp>
      <p:sp>
        <p:nvSpPr>
          <p:cNvPr id="13" name="machine_trust_signals-shape-12"/>
          <p:cNvSpPr/>
          <p:nvPr/>
        </p:nvSpPr>
        <p:spPr>
          <a:xfrm>
            <a:off x="10160000" y="1905000"/>
            <a:ext cx="4267200" cy="4826000"/>
          </a:xfrm>
          <a:prstGeom prst="roundRect">
            <a:avLst>
              <a:gd name="adj" fmla="val 2381"/>
            </a:avLst>
          </a:prstGeom>
          <a:solidFill>
            <a:srgbClr val="4F46E5">
              <a:alpha val="7000"/>
            </a:srgbClr>
          </a:solidFill>
          <a:ln/>
        </p:spPr>
      </p:sp>
      <p:pic>
        <p:nvPicPr>
          <p:cNvPr id="14" name="machine_trust_signal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4500" y="2349500"/>
            <a:ext cx="431800" cy="431800"/>
          </a:xfrm>
          <a:prstGeom prst="rect">
            <a:avLst/>
          </a:prstGeom>
        </p:spPr>
      </p:pic>
      <p:sp>
        <p:nvSpPr>
          <p:cNvPr id="15" name="machine_trust_signals-text-14"/>
          <p:cNvSpPr/>
          <p:nvPr/>
        </p:nvSpPr>
        <p:spPr>
          <a:xfrm>
            <a:off x="10604500" y="3048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專家背書</a:t>
            </a:r>
            <a:endParaRPr lang="en-US" sz="1800" dirty="0"/>
          </a:p>
        </p:txBody>
      </p:sp>
      <p:sp>
        <p:nvSpPr>
          <p:cNvPr id="16" name="machine_trust_signals-text-15"/>
          <p:cNvSpPr/>
          <p:nvPr/>
        </p:nvSpPr>
        <p:spPr>
          <a:xfrm>
            <a:off x="10604500" y="3556000"/>
            <a:ext cx="3429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具權威性的第三方引用與專家推薦，強化品牌的機器可讀信任度</a:t>
            </a:r>
            <a:endParaRPr lang="en-US" sz="1400" dirty="0"/>
          </a:p>
        </p:txBody>
      </p:sp>
      <p:sp>
        <p:nvSpPr>
          <p:cNvPr id="17" name="machine_trust_signals-text-16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來源：McKinsey《The future of marketing in the age of AI》, 2026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5-text-1"/>
          <p:cNvSpPr/>
          <p:nvPr/>
        </p:nvSpPr>
        <p:spPr>
          <a:xfrm>
            <a:off x="11176000" y="1778000"/>
            <a:ext cx="4064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0" dirty="0">
                <a:solidFill>
                  <a:srgbClr val="FFFFFF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15000" dirty="0"/>
          </a:p>
        </p:txBody>
      </p:sp>
      <p:sp>
        <p:nvSpPr>
          <p:cNvPr id="3" name="section_5-shape-2"/>
          <p:cNvSpPr/>
          <p:nvPr/>
        </p:nvSpPr>
        <p:spPr>
          <a:xfrm>
            <a:off x="1270000" y="4191000"/>
            <a:ext cx="1143000" cy="9144"/>
          </a:xfrm>
          <a:prstGeom prst="line">
            <a:avLst/>
          </a:prstGeom>
          <a:ln w="50800">
            <a:solidFill>
              <a:srgbClr val="818CF8"/>
            </a:solidFill>
            <a:prstDash val="solid"/>
          </a:ln>
        </p:spPr>
      </p:sp>
      <p:sp>
        <p:nvSpPr>
          <p:cNvPr id="4" name="section_5-text-3"/>
          <p:cNvSpPr/>
          <p:nvPr/>
        </p:nvSpPr>
        <p:spPr>
          <a:xfrm>
            <a:off x="1270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企業導入：五大能力支柱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ive_pillar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five_pillars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AI行銷五大核心能力支柱</a:t>
            </a:r>
            <a:endParaRPr lang="en-US" sz="2800" dirty="0"/>
          </a:p>
        </p:txBody>
      </p:sp>
      <p:sp>
        <p:nvSpPr>
          <p:cNvPr id="4" name="five_pillars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five_pillars-shape-4"/>
          <p:cNvSpPr/>
          <p:nvPr/>
        </p:nvSpPr>
        <p:spPr>
          <a:xfrm>
            <a:off x="1016000" y="1905000"/>
            <a:ext cx="2590800" cy="4572000"/>
          </a:xfrm>
          <a:prstGeom prst="roundRect">
            <a:avLst>
              <a:gd name="adj" fmla="val 3922"/>
            </a:avLst>
          </a:prstGeom>
          <a:solidFill>
            <a:srgbClr val="F3F4F6"/>
          </a:solidFill>
          <a:ln/>
        </p:spPr>
      </p:sp>
      <p:pic>
        <p:nvPicPr>
          <p:cNvPr id="6" name="five_pillar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3500" y="2286000"/>
            <a:ext cx="355600" cy="355600"/>
          </a:xfrm>
          <a:prstGeom prst="rect">
            <a:avLst/>
          </a:prstGeom>
        </p:spPr>
      </p:pic>
      <p:sp>
        <p:nvSpPr>
          <p:cNvPr id="7" name="five_pillars-text-6"/>
          <p:cNvSpPr/>
          <p:nvPr/>
        </p:nvSpPr>
        <p:spPr>
          <a:xfrm>
            <a:off x="1333500" y="28575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持續洞察</a:t>
            </a:r>
            <a:endParaRPr lang="en-US" sz="1500" dirty="0"/>
          </a:p>
        </p:txBody>
      </p:sp>
      <p:sp>
        <p:nvSpPr>
          <p:cNvPr id="8" name="five_pillars-text-7"/>
          <p:cNvSpPr/>
          <p:nvPr/>
        </p:nvSpPr>
        <p:spPr>
          <a:xfrm>
            <a:off x="1333500" y="3619500"/>
            <a:ext cx="203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即時掌握市場與顧客訊號變化</a:t>
            </a:r>
            <a:endParaRPr lang="en-US" sz="1250" dirty="0"/>
          </a:p>
        </p:txBody>
      </p:sp>
      <p:sp>
        <p:nvSpPr>
          <p:cNvPr id="9" name="five_pillars-shape-8"/>
          <p:cNvSpPr/>
          <p:nvPr/>
        </p:nvSpPr>
        <p:spPr>
          <a:xfrm>
            <a:off x="3759200" y="1905000"/>
            <a:ext cx="2590800" cy="4572000"/>
          </a:xfrm>
          <a:prstGeom prst="roundRect">
            <a:avLst>
              <a:gd name="adj" fmla="val 3922"/>
            </a:avLst>
          </a:prstGeom>
          <a:solidFill>
            <a:srgbClr val="F3F4F6"/>
          </a:solidFill>
          <a:ln/>
        </p:spPr>
      </p:sp>
      <p:pic>
        <p:nvPicPr>
          <p:cNvPr id="10" name="five_pillar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2286000"/>
            <a:ext cx="355600" cy="355600"/>
          </a:xfrm>
          <a:prstGeom prst="rect">
            <a:avLst/>
          </a:prstGeom>
        </p:spPr>
      </p:pic>
      <p:sp>
        <p:nvSpPr>
          <p:cNvPr id="11" name="five_pillars-text-10"/>
          <p:cNvSpPr/>
          <p:nvPr/>
        </p:nvSpPr>
        <p:spPr>
          <a:xfrm>
            <a:off x="4076700" y="28575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規模化創意</a:t>
            </a:r>
            <a:endParaRPr lang="en-US" sz="1500" dirty="0"/>
          </a:p>
        </p:txBody>
      </p:sp>
      <p:sp>
        <p:nvSpPr>
          <p:cNvPr id="12" name="five_pillars-text-11"/>
          <p:cNvSpPr/>
          <p:nvPr/>
        </p:nvSpPr>
        <p:spPr>
          <a:xfrm>
            <a:off x="4076700" y="3619500"/>
            <a:ext cx="203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快速產出並優化大量內容素材</a:t>
            </a:r>
            <a:endParaRPr lang="en-US" sz="1250" dirty="0"/>
          </a:p>
        </p:txBody>
      </p:sp>
      <p:sp>
        <p:nvSpPr>
          <p:cNvPr id="13" name="five_pillars-shape-12"/>
          <p:cNvSpPr/>
          <p:nvPr/>
        </p:nvSpPr>
        <p:spPr>
          <a:xfrm>
            <a:off x="6502400" y="1905000"/>
            <a:ext cx="2590800" cy="4572000"/>
          </a:xfrm>
          <a:prstGeom prst="roundRect">
            <a:avLst>
              <a:gd name="adj" fmla="val 3922"/>
            </a:avLst>
          </a:prstGeom>
          <a:solidFill>
            <a:srgbClr val="F3F4F6"/>
          </a:solidFill>
          <a:ln/>
        </p:spPr>
      </p:sp>
      <p:pic>
        <p:nvPicPr>
          <p:cNvPr id="14" name="five_pillar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2286000"/>
            <a:ext cx="355600" cy="355600"/>
          </a:xfrm>
          <a:prstGeom prst="rect">
            <a:avLst/>
          </a:prstGeom>
        </p:spPr>
      </p:pic>
      <p:sp>
        <p:nvSpPr>
          <p:cNvPr id="15" name="five_pillars-text-14"/>
          <p:cNvSpPr/>
          <p:nvPr/>
        </p:nvSpPr>
        <p:spPr>
          <a:xfrm>
            <a:off x="6819900" y="28575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超個人化</a:t>
            </a:r>
            <a:endParaRPr lang="en-US" sz="1500" dirty="0"/>
          </a:p>
        </p:txBody>
      </p:sp>
      <p:sp>
        <p:nvSpPr>
          <p:cNvPr id="16" name="five_pillars-text-15"/>
          <p:cNvSpPr/>
          <p:nvPr/>
        </p:nvSpPr>
        <p:spPr>
          <a:xfrm>
            <a:off x="6819900" y="3619500"/>
            <a:ext cx="203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一人一版的即時客製化體驗</a:t>
            </a:r>
            <a:endParaRPr lang="en-US" sz="1250" dirty="0"/>
          </a:p>
        </p:txBody>
      </p:sp>
      <p:sp>
        <p:nvSpPr>
          <p:cNvPr id="17" name="five_pillars-shape-16"/>
          <p:cNvSpPr/>
          <p:nvPr/>
        </p:nvSpPr>
        <p:spPr>
          <a:xfrm>
            <a:off x="9245600" y="1905000"/>
            <a:ext cx="2590800" cy="4572000"/>
          </a:xfrm>
          <a:prstGeom prst="roundRect">
            <a:avLst>
              <a:gd name="adj" fmla="val 3922"/>
            </a:avLst>
          </a:prstGeom>
          <a:solidFill>
            <a:srgbClr val="F3F4F6"/>
          </a:solidFill>
          <a:ln/>
        </p:spPr>
      </p:sp>
      <p:pic>
        <p:nvPicPr>
          <p:cNvPr id="18" name="five_pillars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3100" y="2286000"/>
            <a:ext cx="355600" cy="355600"/>
          </a:xfrm>
          <a:prstGeom prst="rect">
            <a:avLst/>
          </a:prstGeom>
        </p:spPr>
      </p:pic>
      <p:sp>
        <p:nvSpPr>
          <p:cNvPr id="19" name="five_pillars-text-18"/>
          <p:cNvSpPr/>
          <p:nvPr/>
        </p:nvSpPr>
        <p:spPr>
          <a:xfrm>
            <a:off x="9563100" y="28575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代理式商務</a:t>
            </a:r>
            <a:endParaRPr lang="en-US" sz="1500" dirty="0"/>
          </a:p>
        </p:txBody>
      </p:sp>
      <p:sp>
        <p:nvSpPr>
          <p:cNvPr id="20" name="five_pillars-text-19"/>
          <p:cNvSpPr/>
          <p:nvPr/>
        </p:nvSpPr>
        <p:spPr>
          <a:xfrm>
            <a:off x="9563100" y="3619500"/>
            <a:ext cx="203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讓AI代理協助顧客完成決策與交易</a:t>
            </a:r>
            <a:endParaRPr lang="en-US" sz="1250" dirty="0"/>
          </a:p>
        </p:txBody>
      </p:sp>
      <p:sp>
        <p:nvSpPr>
          <p:cNvPr id="21" name="five_pillars-shape-20"/>
          <p:cNvSpPr/>
          <p:nvPr/>
        </p:nvSpPr>
        <p:spPr>
          <a:xfrm>
            <a:off x="11988800" y="1905000"/>
            <a:ext cx="3251200" cy="4572000"/>
          </a:xfrm>
          <a:prstGeom prst="roundRect">
            <a:avLst>
              <a:gd name="adj" fmla="val 3125"/>
            </a:avLst>
          </a:prstGeom>
          <a:solidFill>
            <a:srgbClr val="4F46E5"/>
          </a:solidFill>
          <a:ln/>
        </p:spPr>
      </p:sp>
      <p:pic>
        <p:nvPicPr>
          <p:cNvPr id="22" name="five_pillars-icon-21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6300" y="2286000"/>
            <a:ext cx="355600" cy="355600"/>
          </a:xfrm>
          <a:prstGeom prst="rect">
            <a:avLst/>
          </a:prstGeom>
        </p:spPr>
      </p:pic>
      <p:sp>
        <p:nvSpPr>
          <p:cNvPr id="23" name="five_pillars-text-22"/>
          <p:cNvSpPr/>
          <p:nvPr/>
        </p:nvSpPr>
        <p:spPr>
          <a:xfrm>
            <a:off x="12306300" y="2857500"/>
            <a:ext cx="2667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全天候協調</a:t>
            </a:r>
            <a:endParaRPr lang="en-US" sz="1500" dirty="0"/>
          </a:p>
        </p:txBody>
      </p:sp>
      <p:sp>
        <p:nvSpPr>
          <p:cNvPr id="24" name="five_pillars-text-23"/>
          <p:cNvSpPr/>
          <p:nvPr/>
        </p:nvSpPr>
        <p:spPr>
          <a:xfrm>
            <a:off x="12306300" y="3619500"/>
            <a:ext cx="2667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FFFFFF">
                    <a:alpha val="8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跨部門、跨渠道即時串接執行</a:t>
            </a:r>
            <a:endParaRPr lang="en-US" sz="1250" dirty="0"/>
          </a:p>
        </p:txBody>
      </p:sp>
      <p:sp>
        <p:nvSpPr>
          <p:cNvPr id="25" name="five_pillars-text-24"/>
          <p:cNvSpPr/>
          <p:nvPr/>
        </p:nvSpPr>
        <p:spPr>
          <a:xfrm>
            <a:off x="1016000" y="6794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來源：McKinsey《The future of marketing in the age of AI》, 2026年6月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_rol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new_roles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行銷團隊的新興職能</a:t>
            </a:r>
            <a:endParaRPr lang="en-US" sz="2800" dirty="0"/>
          </a:p>
        </p:txBody>
      </p:sp>
      <p:sp>
        <p:nvSpPr>
          <p:cNvPr id="4" name="new_roles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new_roles-shape-4"/>
          <p:cNvSpPr/>
          <p:nvPr/>
        </p:nvSpPr>
        <p:spPr>
          <a:xfrm>
            <a:off x="1016000" y="1778000"/>
            <a:ext cx="13208000" cy="889000"/>
          </a:xfrm>
          <a:prstGeom prst="roundRect">
            <a:avLst>
              <a:gd name="adj" fmla="val 8571"/>
            </a:avLst>
          </a:prstGeom>
          <a:solidFill>
            <a:srgbClr val="F3F4F6"/>
          </a:solidFill>
          <a:ln/>
        </p:spPr>
      </p:sp>
      <p:sp>
        <p:nvSpPr>
          <p:cNvPr id="6" name="new_roles-text-5"/>
          <p:cNvSpPr/>
          <p:nvPr/>
        </p:nvSpPr>
        <p:spPr>
          <a:xfrm>
            <a:off x="1333500" y="2032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Customer Wayfinder</a:t>
            </a:r>
            <a:endParaRPr lang="en-US" sz="1500" dirty="0"/>
          </a:p>
        </p:txBody>
      </p:sp>
      <p:sp>
        <p:nvSpPr>
          <p:cNvPr id="7" name="new_roles-text-6"/>
          <p:cNvSpPr/>
          <p:nvPr/>
        </p:nvSpPr>
        <p:spPr>
          <a:xfrm>
            <a:off x="4826000" y="2032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繪製並優化AI輔助下的顧客決策路徑</a:t>
            </a:r>
            <a:endParaRPr lang="en-US" sz="1350" dirty="0"/>
          </a:p>
        </p:txBody>
      </p:sp>
      <p:sp>
        <p:nvSpPr>
          <p:cNvPr id="8" name="new_roles-shape-7"/>
          <p:cNvSpPr/>
          <p:nvPr/>
        </p:nvSpPr>
        <p:spPr>
          <a:xfrm>
            <a:off x="1016000" y="2794000"/>
            <a:ext cx="13208000" cy="8890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new_roles-text-8"/>
          <p:cNvSpPr/>
          <p:nvPr/>
        </p:nvSpPr>
        <p:spPr>
          <a:xfrm>
            <a:off x="1333500" y="3048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Creative Guru</a:t>
            </a:r>
            <a:endParaRPr lang="en-US" sz="1500" dirty="0"/>
          </a:p>
        </p:txBody>
      </p:sp>
      <p:sp>
        <p:nvSpPr>
          <p:cNvPr id="10" name="new_roles-text-9"/>
          <p:cNvSpPr/>
          <p:nvPr/>
        </p:nvSpPr>
        <p:spPr>
          <a:xfrm>
            <a:off x="4826000" y="3048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監督AI生成內容的品牌一致性與品質</a:t>
            </a:r>
            <a:endParaRPr lang="en-US" sz="1350" dirty="0"/>
          </a:p>
        </p:txBody>
      </p:sp>
      <p:sp>
        <p:nvSpPr>
          <p:cNvPr id="11" name="new_roles-shape-10"/>
          <p:cNvSpPr/>
          <p:nvPr/>
        </p:nvSpPr>
        <p:spPr>
          <a:xfrm>
            <a:off x="1016000" y="3810000"/>
            <a:ext cx="13208000" cy="889000"/>
          </a:xfrm>
          <a:prstGeom prst="roundRect">
            <a:avLst>
              <a:gd name="adj" fmla="val 8571"/>
            </a:avLst>
          </a:prstGeom>
          <a:solidFill>
            <a:srgbClr val="F3F4F6"/>
          </a:solidFill>
          <a:ln/>
        </p:spPr>
      </p:sp>
      <p:sp>
        <p:nvSpPr>
          <p:cNvPr id="12" name="new_roles-text-11"/>
          <p:cNvSpPr/>
          <p:nvPr/>
        </p:nvSpPr>
        <p:spPr>
          <a:xfrm>
            <a:off x="1333500" y="4064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Hyperpersonalization Architect</a:t>
            </a:r>
            <a:endParaRPr lang="en-US" sz="1500" dirty="0"/>
          </a:p>
        </p:txBody>
      </p:sp>
      <p:sp>
        <p:nvSpPr>
          <p:cNvPr id="13" name="new_roles-text-12"/>
          <p:cNvSpPr/>
          <p:nvPr/>
        </p:nvSpPr>
        <p:spPr>
          <a:xfrm>
            <a:off x="4826000" y="4064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設計並維運超個人化系統的資料與規則架構</a:t>
            </a:r>
            <a:endParaRPr lang="en-US" sz="1350" dirty="0"/>
          </a:p>
        </p:txBody>
      </p:sp>
      <p:sp>
        <p:nvSpPr>
          <p:cNvPr id="14" name="new_roles-shape-13"/>
          <p:cNvSpPr/>
          <p:nvPr/>
        </p:nvSpPr>
        <p:spPr>
          <a:xfrm>
            <a:off x="1016000" y="4826000"/>
            <a:ext cx="13208000" cy="8890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new_roles-text-14"/>
          <p:cNvSpPr/>
          <p:nvPr/>
        </p:nvSpPr>
        <p:spPr>
          <a:xfrm>
            <a:off x="1333500" y="5080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Agent Whisperer</a:t>
            </a:r>
            <a:endParaRPr lang="en-US" sz="1500" dirty="0"/>
          </a:p>
        </p:txBody>
      </p:sp>
      <p:sp>
        <p:nvSpPr>
          <p:cNvPr id="16" name="new_roles-text-15"/>
          <p:cNvSpPr/>
          <p:nvPr/>
        </p:nvSpPr>
        <p:spPr>
          <a:xfrm>
            <a:off x="4826000" y="5080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訓練並調校AI代理，使其符合品牌價值與商業目標</a:t>
            </a:r>
            <a:endParaRPr lang="en-US" sz="1350" dirty="0"/>
          </a:p>
        </p:txBody>
      </p:sp>
      <p:sp>
        <p:nvSpPr>
          <p:cNvPr id="17" name="new_roles-shape-16"/>
          <p:cNvSpPr/>
          <p:nvPr/>
        </p:nvSpPr>
        <p:spPr>
          <a:xfrm>
            <a:off x="1016000" y="5842000"/>
            <a:ext cx="13208000" cy="889000"/>
          </a:xfrm>
          <a:prstGeom prst="roundRect">
            <a:avLst>
              <a:gd name="adj" fmla="val 8571"/>
            </a:avLst>
          </a:prstGeom>
          <a:solidFill>
            <a:srgbClr val="F3F4F6"/>
          </a:solidFill>
          <a:ln/>
        </p:spPr>
      </p:sp>
      <p:sp>
        <p:nvSpPr>
          <p:cNvPr id="18" name="new_roles-text-17"/>
          <p:cNvSpPr/>
          <p:nvPr/>
        </p:nvSpPr>
        <p:spPr>
          <a:xfrm>
            <a:off x="1333500" y="6096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Full-funnel Navigator</a:t>
            </a:r>
            <a:endParaRPr lang="en-US" sz="1500" dirty="0"/>
          </a:p>
        </p:txBody>
      </p:sp>
      <p:sp>
        <p:nvSpPr>
          <p:cNvPr id="19" name="new_roles-text-18"/>
          <p:cNvSpPr/>
          <p:nvPr/>
        </p:nvSpPr>
        <p:spPr>
          <a:xfrm>
            <a:off x="4826000" y="6096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統籌從認知到轉換全漏斗的AI協調運作</a:t>
            </a:r>
            <a:endParaRPr lang="en-US" sz="1350" dirty="0"/>
          </a:p>
        </p:txBody>
      </p:sp>
      <p:sp>
        <p:nvSpPr>
          <p:cNvPr id="20" name="new_roles-text-19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來源：McKinsey《The future of marketing in the age of AI》, 2026年6月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option_pitfall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adoption_pitfall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為何多數企業導入AI成效不彰</a:t>
            </a:r>
            <a:endParaRPr lang="en-US" sz="2800" dirty="0"/>
          </a:p>
        </p:txBody>
      </p:sp>
      <p:sp>
        <p:nvSpPr>
          <p:cNvPr id="4" name="adoption_pitfall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adoption_pitfall-text-4"/>
          <p:cNvSpPr/>
          <p:nvPr/>
        </p:nvSpPr>
        <p:spPr>
          <a:xfrm>
            <a:off x="1016000" y="1905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關鍵問題不在技術本身，而在於多數企業只是「外加式」導入AI工具，缺乏組織與流程的根本性調整：</a:t>
            </a:r>
            <a:endParaRPr lang="en-US" sz="1800" dirty="0"/>
          </a:p>
        </p:txBody>
      </p:sp>
      <p:sp>
        <p:nvSpPr>
          <p:cNvPr id="6" name="adoption_pitfall-shape-5"/>
          <p:cNvSpPr/>
          <p:nvPr/>
        </p:nvSpPr>
        <p:spPr>
          <a:xfrm>
            <a:off x="1016000" y="3048000"/>
            <a:ext cx="4267200" cy="2794000"/>
          </a:xfrm>
          <a:prstGeom prst="roundRect">
            <a:avLst>
              <a:gd name="adj" fmla="val 3636"/>
            </a:avLst>
          </a:prstGeom>
          <a:solidFill>
            <a:srgbClr val="F3F4F6"/>
          </a:solidFill>
          <a:ln/>
        </p:spPr>
      </p:sp>
      <p:sp>
        <p:nvSpPr>
          <p:cNvPr id="7" name="adoption_pitfall-text-6"/>
          <p:cNvSpPr/>
          <p:nvPr/>
        </p:nvSpPr>
        <p:spPr>
          <a:xfrm>
            <a:off x="1460500" y="3429000"/>
            <a:ext cx="342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90%</a:t>
            </a:r>
            <a:endParaRPr lang="en-US" sz="3800" dirty="0"/>
          </a:p>
        </p:txBody>
      </p:sp>
      <p:sp>
        <p:nvSpPr>
          <p:cNvPr id="8" name="adoption_pitfall-text-7"/>
          <p:cNvSpPr/>
          <p:nvPr/>
        </p:nvSpPr>
        <p:spPr>
          <a:xfrm>
            <a:off x="1460500" y="4254500"/>
            <a:ext cx="3429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CMO已試驗多種AI用例</a:t>
            </a:r>
            <a:endParaRPr lang="en-US" sz="1350" dirty="0"/>
          </a:p>
        </p:txBody>
      </p:sp>
      <p:sp>
        <p:nvSpPr>
          <p:cNvPr id="9" name="adoption_pitfall-shape-8"/>
          <p:cNvSpPr/>
          <p:nvPr/>
        </p:nvSpPr>
        <p:spPr>
          <a:xfrm>
            <a:off x="5588000" y="3048000"/>
            <a:ext cx="4267200" cy="2794000"/>
          </a:xfrm>
          <a:prstGeom prst="roundRect">
            <a:avLst>
              <a:gd name="adj" fmla="val 3636"/>
            </a:avLst>
          </a:prstGeom>
          <a:solidFill>
            <a:srgbClr val="F3F4F6"/>
          </a:solidFill>
          <a:ln/>
        </p:spPr>
      </p:sp>
      <p:sp>
        <p:nvSpPr>
          <p:cNvPr id="10" name="adoption_pitfall-text-9"/>
          <p:cNvSpPr/>
          <p:nvPr/>
        </p:nvSpPr>
        <p:spPr>
          <a:xfrm>
            <a:off x="6032500" y="3429000"/>
            <a:ext cx="342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&lt;10%</a:t>
            </a:r>
            <a:endParaRPr lang="en-US" sz="3800" dirty="0"/>
          </a:p>
        </p:txBody>
      </p:sp>
      <p:sp>
        <p:nvSpPr>
          <p:cNvPr id="11" name="adoption_pitfall-text-10"/>
          <p:cNvSpPr/>
          <p:nvPr/>
        </p:nvSpPr>
        <p:spPr>
          <a:xfrm>
            <a:off x="6032500" y="4254500"/>
            <a:ext cx="3429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真正達到規模化應用</a:t>
            </a:r>
            <a:endParaRPr lang="en-US" sz="1350" dirty="0"/>
          </a:p>
        </p:txBody>
      </p:sp>
      <p:sp>
        <p:nvSpPr>
          <p:cNvPr id="12" name="adoption_pitfall-shape-11"/>
          <p:cNvSpPr/>
          <p:nvPr/>
        </p:nvSpPr>
        <p:spPr>
          <a:xfrm>
            <a:off x="10160000" y="3048000"/>
            <a:ext cx="4267200" cy="2794000"/>
          </a:xfrm>
          <a:prstGeom prst="roundRect">
            <a:avLst>
              <a:gd name="adj" fmla="val 3636"/>
            </a:avLst>
          </a:prstGeom>
          <a:solidFill>
            <a:srgbClr val="4F46E5"/>
          </a:solidFill>
          <a:ln/>
        </p:spPr>
      </p:sp>
      <p:sp>
        <p:nvSpPr>
          <p:cNvPr id="13" name="adoption_pitfall-text-12"/>
          <p:cNvSpPr/>
          <p:nvPr/>
        </p:nvSpPr>
        <p:spPr>
          <a:xfrm>
            <a:off x="10604500" y="3429000"/>
            <a:ext cx="342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28%</a:t>
            </a:r>
            <a:endParaRPr lang="en-US" sz="3800" dirty="0"/>
          </a:p>
        </p:txBody>
      </p:sp>
      <p:sp>
        <p:nvSpPr>
          <p:cNvPr id="14" name="adoption_pitfall-text-13"/>
          <p:cNvSpPr/>
          <p:nvPr/>
        </p:nvSpPr>
        <p:spPr>
          <a:xfrm>
            <a:off x="10604500" y="4254500"/>
            <a:ext cx="3429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FFFFFF">
                    <a:alpha val="8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進行了根本性的組織重組</a:t>
            </a:r>
            <a:endParaRPr lang="en-US" sz="1350" dirty="0"/>
          </a:p>
        </p:txBody>
      </p:sp>
      <p:sp>
        <p:nvSpPr>
          <p:cNvPr id="15" name="adoption_pitfall-text-14"/>
          <p:cNvSpPr/>
          <p:nvPr/>
        </p:nvSpPr>
        <p:spPr>
          <a:xfrm>
            <a:off x="1016000" y="6477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啟示：AI導入若缺乏數據基礎、流程重組與人才培育三者的同步推進，就容易停留在小規模試點階段。</a:t>
            </a:r>
            <a:endParaRPr lang="en-US" sz="1600" dirty="0"/>
          </a:p>
        </p:txBody>
      </p:sp>
      <p:sp>
        <p:nvSpPr>
          <p:cNvPr id="16" name="adoption_pitfall-text-15"/>
          <p:cNvSpPr/>
          <p:nvPr/>
        </p:nvSpPr>
        <p:spPr>
          <a:xfrm>
            <a:off x="1016000" y="7493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來源：McKinsey Global Survey on marketing executives, 2026年5月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action_checklist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企業導入AI行銷檢核清單</a:t>
            </a:r>
            <a:endParaRPr lang="en-US" sz="2800" dirty="0"/>
          </a:p>
        </p:txBody>
      </p:sp>
      <p:sp>
        <p:nvSpPr>
          <p:cNvPr id="4" name="action_checklist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pic>
        <p:nvPicPr>
          <p:cNvPr id="5" name="action_checklis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1905000"/>
            <a:ext cx="330200" cy="330200"/>
          </a:xfrm>
          <a:prstGeom prst="rect">
            <a:avLst/>
          </a:prstGeom>
        </p:spPr>
      </p:pic>
      <p:sp>
        <p:nvSpPr>
          <p:cNvPr id="6" name="action_checklist-text-5"/>
          <p:cNvSpPr/>
          <p:nvPr/>
        </p:nvSpPr>
        <p:spPr>
          <a:xfrm>
            <a:off x="1524000" y="18796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是否已建立乾淨、可整合的第一方顧客數據？</a:t>
            </a:r>
            <a:endParaRPr lang="en-US" sz="1600" dirty="0"/>
          </a:p>
        </p:txBody>
      </p:sp>
      <p:pic>
        <p:nvPicPr>
          <p:cNvPr id="7" name="action_checklist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3048000"/>
            <a:ext cx="330200" cy="330200"/>
          </a:xfrm>
          <a:prstGeom prst="rect">
            <a:avLst/>
          </a:prstGeom>
        </p:spPr>
      </p:pic>
      <p:sp>
        <p:nvSpPr>
          <p:cNvPr id="8" name="action_checklist-text-7"/>
          <p:cNvSpPr/>
          <p:nvPr/>
        </p:nvSpPr>
        <p:spPr>
          <a:xfrm>
            <a:off x="1524000" y="30226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是否設有品牌準則作為AI生成內容的守門機制？</a:t>
            </a:r>
            <a:endParaRPr lang="en-US" sz="1600" dirty="0"/>
          </a:p>
        </p:txBody>
      </p:sp>
      <p:pic>
        <p:nvPicPr>
          <p:cNvPr id="9" name="action_checklist-icon-8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4191000"/>
            <a:ext cx="330200" cy="330200"/>
          </a:xfrm>
          <a:prstGeom prst="rect">
            <a:avLst/>
          </a:prstGeom>
        </p:spPr>
      </p:pic>
      <p:sp>
        <p:nvSpPr>
          <p:cNvPr id="10" name="action_checklist-text-9"/>
          <p:cNvSpPr/>
          <p:nvPr/>
        </p:nvSpPr>
        <p:spPr>
          <a:xfrm>
            <a:off x="1524000" y="41656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是否培育了跨領域的新興AI行銷職能人才？</a:t>
            </a:r>
            <a:endParaRPr lang="en-US" sz="1600" dirty="0"/>
          </a:p>
        </p:txBody>
      </p:sp>
      <p:pic>
        <p:nvPicPr>
          <p:cNvPr id="11" name="action_checklist-icon-1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1905000"/>
            <a:ext cx="330200" cy="330200"/>
          </a:xfrm>
          <a:prstGeom prst="rect">
            <a:avLst/>
          </a:prstGeom>
        </p:spPr>
      </p:pic>
      <p:sp>
        <p:nvSpPr>
          <p:cNvPr id="12" name="action_checklist-text-11"/>
          <p:cNvSpPr/>
          <p:nvPr/>
        </p:nvSpPr>
        <p:spPr>
          <a:xfrm>
            <a:off x="8890000" y="18796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是否評估了品牌內容對AI代理的機器可讀性？</a:t>
            </a:r>
            <a:endParaRPr lang="en-US" sz="1600" dirty="0"/>
          </a:p>
        </p:txBody>
      </p:sp>
      <p:pic>
        <p:nvPicPr>
          <p:cNvPr id="13" name="action_checklist-icon-1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3048000"/>
            <a:ext cx="330200" cy="330200"/>
          </a:xfrm>
          <a:prstGeom prst="rect">
            <a:avLst/>
          </a:prstGeom>
        </p:spPr>
      </p:pic>
      <p:sp>
        <p:nvSpPr>
          <p:cNvPr id="14" name="action_checklist-text-13"/>
          <p:cNvSpPr/>
          <p:nvPr/>
        </p:nvSpPr>
        <p:spPr>
          <a:xfrm>
            <a:off x="8890000" y="30226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是否針對隱私與合規建立了完善的治理框架？</a:t>
            </a:r>
            <a:endParaRPr lang="en-US" sz="1600" dirty="0"/>
          </a:p>
        </p:txBody>
      </p:sp>
      <p:pic>
        <p:nvPicPr>
          <p:cNvPr id="15" name="action_checklist-icon-1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0" y="4191000"/>
            <a:ext cx="330200" cy="330200"/>
          </a:xfrm>
          <a:prstGeom prst="rect">
            <a:avLst/>
          </a:prstGeom>
        </p:spPr>
      </p:pic>
      <p:sp>
        <p:nvSpPr>
          <p:cNvPr id="16" name="action_checklist-text-15"/>
          <p:cNvSpPr/>
          <p:nvPr/>
        </p:nvSpPr>
        <p:spPr>
          <a:xfrm>
            <a:off x="8890000" y="41656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是否從組織流程層面而非僅工具層面推動轉型？</a:t>
            </a:r>
            <a:endParaRPr lang="en-US" sz="1600" dirty="0"/>
          </a:p>
        </p:txBody>
      </p:sp>
      <p:sp>
        <p:nvSpPr>
          <p:cNvPr id="17" name="action_checklist-shape-16"/>
          <p:cNvSpPr/>
          <p:nvPr/>
        </p:nvSpPr>
        <p:spPr>
          <a:xfrm>
            <a:off x="1016000" y="5588000"/>
            <a:ext cx="13208000" cy="1651000"/>
          </a:xfrm>
          <a:prstGeom prst="roundRect">
            <a:avLst>
              <a:gd name="adj" fmla="val 6154"/>
            </a:avLst>
          </a:prstGeom>
          <a:solidFill>
            <a:srgbClr val="F3F4F6"/>
          </a:solidFill>
          <a:ln/>
        </p:spPr>
      </p:sp>
      <p:sp>
        <p:nvSpPr>
          <p:cNvPr id="18" name="action_checklist-text-17"/>
          <p:cNvSpPr/>
          <p:nvPr/>
        </p:nvSpPr>
        <p:spPr>
          <a:xfrm>
            <a:off x="1397000" y="5905500"/>
            <a:ext cx="1244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建議：先從一個高價值場景（如Email個人化或廣告創意優化）進行小規模試點，驗證成效後再擴大規模，避免一次性全面導入的風險。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_slid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4F46E5"/>
          </a:solidFill>
          <a:ln/>
        </p:spPr>
      </p:sp>
      <p:sp>
        <p:nvSpPr>
          <p:cNvPr id="3" name="summary_slide-text-2"/>
          <p:cNvSpPr/>
          <p:nvPr/>
        </p:nvSpPr>
        <p:spPr>
          <a:xfrm>
            <a:off x="1016000" y="6350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總結：從工具導入到能力重塑</a:t>
            </a:r>
            <a:endParaRPr lang="en-US" sz="2800" dirty="0"/>
          </a:p>
        </p:txBody>
      </p:sp>
      <p:sp>
        <p:nvSpPr>
          <p:cNvPr id="4" name="summary_slide-shape-3"/>
          <p:cNvSpPr/>
          <p:nvPr/>
        </p:nvSpPr>
        <p:spPr>
          <a:xfrm>
            <a:off x="1016000" y="1333500"/>
            <a:ext cx="14224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summary_slide-shape-4"/>
          <p:cNvSpPr/>
          <p:nvPr/>
        </p:nvSpPr>
        <p:spPr>
          <a:xfrm>
            <a:off x="1016000" y="1905000"/>
            <a:ext cx="13208000" cy="1651000"/>
          </a:xfrm>
          <a:prstGeom prst="roundRect">
            <a:avLst>
              <a:gd name="adj" fmla="val 6154"/>
            </a:avLst>
          </a:prstGeom>
          <a:solidFill>
            <a:srgbClr val="F3F4F6"/>
          </a:solidFill>
          <a:ln/>
        </p:spPr>
      </p:sp>
      <p:sp>
        <p:nvSpPr>
          <p:cNvPr id="6" name="summary_slide-text-5"/>
          <p:cNvSpPr/>
          <p:nvPr/>
        </p:nvSpPr>
        <p:spPr>
          <a:xfrm>
            <a:off x="1397000" y="2159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400" dirty="0"/>
          </a:p>
        </p:txBody>
      </p:sp>
      <p:sp>
        <p:nvSpPr>
          <p:cNvPr id="7" name="summary_slide-text-6"/>
          <p:cNvSpPr/>
          <p:nvPr/>
        </p:nvSpPr>
        <p:spPr>
          <a:xfrm>
            <a:off x="2540000" y="2222500"/>
            <a:ext cx="1117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AI已從輔助工具演變為五大核心能力：持續洞察、規模化創意、超個人化、代理式商務與全天候協調。</a:t>
            </a:r>
            <a:endParaRPr lang="en-US" sz="1700" dirty="0"/>
          </a:p>
        </p:txBody>
      </p:sp>
      <p:sp>
        <p:nvSpPr>
          <p:cNvPr id="8" name="summary_slide-shape-7"/>
          <p:cNvSpPr/>
          <p:nvPr/>
        </p:nvSpPr>
        <p:spPr>
          <a:xfrm>
            <a:off x="1016000" y="3810000"/>
            <a:ext cx="13208000" cy="1651000"/>
          </a:xfrm>
          <a:prstGeom prst="roundRect">
            <a:avLst>
              <a:gd name="adj" fmla="val 6154"/>
            </a:avLst>
          </a:prstGeom>
          <a:solidFill>
            <a:srgbClr val="F3F4F6"/>
          </a:solidFill>
          <a:ln/>
        </p:spPr>
      </p:sp>
      <p:sp>
        <p:nvSpPr>
          <p:cNvPr id="9" name="summary_slide-text-8"/>
          <p:cNvSpPr/>
          <p:nvPr/>
        </p:nvSpPr>
        <p:spPr>
          <a:xfrm>
            <a:off x="1397000" y="4064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400" dirty="0"/>
          </a:p>
        </p:txBody>
      </p:sp>
      <p:sp>
        <p:nvSpPr>
          <p:cNvPr id="10" name="summary_slide-text-9"/>
          <p:cNvSpPr/>
          <p:nvPr/>
        </p:nvSpPr>
        <p:spPr>
          <a:xfrm>
            <a:off x="2540000" y="4127500"/>
            <a:ext cx="1117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AI代理正成為新的購物入口，品牌需建立「機器可讀」的信任信號，而非只優化人的搜尋體驗。</a:t>
            </a:r>
            <a:endParaRPr lang="en-US" sz="1700" dirty="0"/>
          </a:p>
        </p:txBody>
      </p:sp>
      <p:sp>
        <p:nvSpPr>
          <p:cNvPr id="11" name="summary_slide-shape-10"/>
          <p:cNvSpPr/>
          <p:nvPr/>
        </p:nvSpPr>
        <p:spPr>
          <a:xfrm>
            <a:off x="1016000" y="5715000"/>
            <a:ext cx="13208000" cy="1651000"/>
          </a:xfrm>
          <a:prstGeom prst="roundRect">
            <a:avLst>
              <a:gd name="adj" fmla="val 6154"/>
            </a:avLst>
          </a:prstGeom>
          <a:solidFill>
            <a:srgbClr val="4F46E5">
              <a:alpha val="7000"/>
            </a:srgbClr>
          </a:solidFill>
          <a:ln/>
        </p:spPr>
      </p:sp>
      <p:sp>
        <p:nvSpPr>
          <p:cNvPr id="12" name="summary_slide-text-11"/>
          <p:cNvSpPr/>
          <p:nvPr/>
        </p:nvSpPr>
        <p:spPr>
          <a:xfrm>
            <a:off x="1397000" y="5969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4F46E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400" dirty="0"/>
          </a:p>
        </p:txBody>
      </p:sp>
      <p:sp>
        <p:nvSpPr>
          <p:cNvPr id="13" name="summary_slide-text-12"/>
          <p:cNvSpPr/>
          <p:nvPr/>
        </p:nvSpPr>
        <p:spPr>
          <a:xfrm>
            <a:off x="2540000" y="6032500"/>
            <a:ext cx="1117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成功導入的關鍵不在工具本身，而在數據基礎、組織重組與人才培育三者同步推進。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E1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-shape-1"/>
          <p:cNvSpPr/>
          <p:nvPr/>
        </p:nvSpPr>
        <p:spPr>
          <a:xfrm>
            <a:off x="11430000" y="-1524000"/>
            <a:ext cx="6350000" cy="6350000"/>
          </a:xfrm>
          <a:prstGeom prst="ellipse">
            <a:avLst/>
          </a:prstGeom>
          <a:solidFill>
            <a:srgbClr val="4F46E5">
              <a:alpha val="13000"/>
            </a:srgbClr>
          </a:solidFill>
          <a:ln/>
        </p:spPr>
      </p:sp>
      <p:sp>
        <p:nvSpPr>
          <p:cNvPr id="3" name="closing-shape-2"/>
          <p:cNvSpPr/>
          <p:nvPr/>
        </p:nvSpPr>
        <p:spPr>
          <a:xfrm>
            <a:off x="-1905000" y="6096000"/>
            <a:ext cx="5080000" cy="5080000"/>
          </a:xfrm>
          <a:prstGeom prst="ellipse">
            <a:avLst/>
          </a:prstGeom>
          <a:solidFill>
            <a:srgbClr val="818CF8">
              <a:alpha val="13000"/>
            </a:srgbClr>
          </a:solidFill>
          <a:ln/>
        </p:spPr>
      </p:sp>
      <p:sp>
        <p:nvSpPr>
          <p:cNvPr id="4" name="closing-shape-3"/>
          <p:cNvSpPr/>
          <p:nvPr/>
        </p:nvSpPr>
        <p:spPr>
          <a:xfrm>
            <a:off x="1270000" y="3683000"/>
            <a:ext cx="1143000" cy="9144"/>
          </a:xfrm>
          <a:prstGeom prst="line">
            <a:avLst/>
          </a:prstGeom>
          <a:ln w="50800">
            <a:solidFill>
              <a:srgbClr val="818CF8"/>
            </a:solidFill>
            <a:prstDash val="solid"/>
          </a:ln>
        </p:spPr>
      </p:sp>
      <p:sp>
        <p:nvSpPr>
          <p:cNvPr id="5" name="closing-text-4"/>
          <p:cNvSpPr/>
          <p:nvPr/>
        </p:nvSpPr>
        <p:spPr>
          <a:xfrm>
            <a:off x="1270000" y="4064000"/>
            <a:ext cx="1270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600" dirty="0"/>
          </a:p>
        </p:txBody>
      </p:sp>
      <p:sp>
        <p:nvSpPr>
          <p:cNvPr id="6" name="closing-text-5"/>
          <p:cNvSpPr/>
          <p:nvPr/>
        </p:nvSpPr>
        <p:spPr>
          <a:xfrm>
            <a:off x="1270000" y="5588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>
                    <a:alpha val="80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在數位行銷中的應用：從內容生成到精準投放</dc:title>
  <dc:subject>AI 在數位行銷中的應用：從內容生成到精準投放</dc:subject>
  <dc:creator>Manus</dc:creator>
  <cp:lastModifiedBy>Manus</cp:lastModifiedBy>
  <cp:revision>1</cp:revision>
  <dcterms:created xsi:type="dcterms:W3CDTF">2026-07-31T00:41:16Z</dcterms:created>
  <dcterms:modified xsi:type="dcterms:W3CDTF">2026-07-31T00:41:16Z</dcterms:modified>
</cp:coreProperties>
</file>