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6256000" cy="9144000"/>
  <p:notesSz cx="9144000" cy="16256000"/>
  <p:embeddedFontLst>
    <p:embeddedFont>
      <p:font typeface="Noto Sans TC" charset="-122" pitchFamily="34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1.png"/><Relationship Id="rId3" Type="http://schemas.openxmlformats.org/officeDocument/2006/relationships/image" Target="../media/image-4-1.png"/><Relationship Id="rId4" Type="http://schemas.openxmlformats.org/officeDocument/2006/relationships/image" Target="../media/image-4-1.png"/><Relationship Id="rId5" Type="http://schemas.openxmlformats.org/officeDocument/2006/relationships/image" Target="../media/image-4-5.png"/><Relationship Id="rId6" Type="http://schemas.openxmlformats.org/officeDocument/2006/relationships/image" Target="../media/image-4-5.png"/><Relationship Id="rId7" Type="http://schemas.openxmlformats.org/officeDocument/2006/relationships/image" Target="../media/image-4-5.png"/><Relationship Id="rId8" Type="http://schemas.openxmlformats.org/officeDocument/2006/relationships/image" Target="../media/image-4-5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image" Target="../media/image-9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3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1.png"/><Relationship Id="rId3" Type="http://schemas.openxmlformats.org/officeDocument/2006/relationships/image" Target="../media/image-22-1.png"/><Relationship Id="rId4" Type="http://schemas.openxmlformats.org/officeDocument/2006/relationships/image" Target="../media/image-22-1.png"/><Relationship Id="rId5" Type="http://schemas.openxmlformats.org/officeDocument/2006/relationships/image" Target="../media/image-22-1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0" y="0"/>
            <a:ext cx="16256000" cy="1270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3" name="cover-text-2"/>
          <p:cNvSpPr/>
          <p:nvPr/>
        </p:nvSpPr>
        <p:spPr>
          <a:xfrm>
            <a:off x="1270000" y="32385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>
                    <a:alpha val="6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SME DIGITAL TRANSFORMATION</a:t>
            </a:r>
            <a:endParaRPr lang="en-US" sz="1800" dirty="0"/>
          </a:p>
        </p:txBody>
      </p:sp>
      <p:sp>
        <p:nvSpPr>
          <p:cNvPr id="4" name="cover-text-3"/>
          <p:cNvSpPr/>
          <p:nvPr/>
        </p:nvSpPr>
        <p:spPr>
          <a:xfrm>
            <a:off x="1270000" y="3683000"/>
            <a:ext cx="13716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品牌數位轉型</a:t>
            </a:r>
            <a:endParaRPr lang="en-US" sz="4800" dirty="0"/>
          </a:p>
        </p:txBody>
      </p:sp>
      <p:sp>
        <p:nvSpPr>
          <p:cNvPr id="5" name="cover-text-4"/>
          <p:cNvSpPr/>
          <p:nvPr/>
        </p:nvSpPr>
        <p:spPr>
          <a:xfrm>
            <a:off x="1270000" y="4826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傳統企業如何建立線上獲客系統</a:t>
            </a:r>
            <a:endParaRPr lang="en-US" sz="2600" dirty="0"/>
          </a:p>
        </p:txBody>
      </p:sp>
      <p:sp>
        <p:nvSpPr>
          <p:cNvPr id="6" name="cover-shape-5"/>
          <p:cNvSpPr/>
          <p:nvPr/>
        </p:nvSpPr>
        <p:spPr>
          <a:xfrm>
            <a:off x="1270000" y="59055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7" name="cover-text-6"/>
          <p:cNvSpPr/>
          <p:nvPr/>
        </p:nvSpPr>
        <p:spPr>
          <a:xfrm>
            <a:off x="1270000" y="62865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text-1"/>
          <p:cNvSpPr/>
          <p:nvPr/>
        </p:nvSpPr>
        <p:spPr>
          <a:xfrm>
            <a:off x="1270000" y="76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課程議程</a:t>
            </a:r>
            <a:endParaRPr lang="en-US" sz="3400" dirty="0"/>
          </a:p>
        </p:txBody>
      </p:sp>
      <p:sp>
        <p:nvSpPr>
          <p:cNvPr id="3" name="agenda-shape-2"/>
          <p:cNvSpPr/>
          <p:nvPr/>
        </p:nvSpPr>
        <p:spPr>
          <a:xfrm>
            <a:off x="1270000" y="1651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4" name="agenda-shape-3"/>
          <p:cNvSpPr/>
          <p:nvPr/>
        </p:nvSpPr>
        <p:spPr>
          <a:xfrm>
            <a:off x="1270000" y="2159000"/>
            <a:ext cx="13716000" cy="1092200"/>
          </a:xfrm>
          <a:prstGeom prst="roundRect">
            <a:avLst>
              <a:gd name="adj" fmla="val 9302"/>
            </a:avLst>
          </a:prstGeom>
          <a:solidFill>
            <a:srgbClr val="EDF2F7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651000" y="2438400"/>
            <a:ext cx="762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agenda-text-5"/>
          <p:cNvSpPr/>
          <p:nvPr/>
        </p:nvSpPr>
        <p:spPr>
          <a:xfrm>
            <a:off x="2667000" y="254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為何傳統企業必須數位轉型</a:t>
            </a:r>
            <a:endParaRPr lang="en-US" sz="2000" dirty="0"/>
          </a:p>
        </p:txBody>
      </p:sp>
      <p:sp>
        <p:nvSpPr>
          <p:cNvPr id="7" name="agenda-shape-6"/>
          <p:cNvSpPr/>
          <p:nvPr/>
        </p:nvSpPr>
        <p:spPr>
          <a:xfrm>
            <a:off x="1270000" y="3378200"/>
            <a:ext cx="13716000" cy="1092200"/>
          </a:xfrm>
          <a:prstGeom prst="roundRect">
            <a:avLst>
              <a:gd name="adj" fmla="val 9302"/>
            </a:avLst>
          </a:prstGeom>
          <a:solidFill>
            <a:srgbClr val="EDF2F7"/>
          </a:solidFill>
          <a:ln/>
        </p:spPr>
      </p:sp>
      <p:sp>
        <p:nvSpPr>
          <p:cNvPr id="8" name="agenda-text-7"/>
          <p:cNvSpPr/>
          <p:nvPr/>
        </p:nvSpPr>
        <p:spPr>
          <a:xfrm>
            <a:off x="1651000" y="3657600"/>
            <a:ext cx="762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agenda-text-8"/>
          <p:cNvSpPr/>
          <p:nvPr/>
        </p:nvSpPr>
        <p:spPr>
          <a:xfrm>
            <a:off x="2667000" y="37592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五維度數位成熟度評估</a:t>
            </a:r>
            <a:endParaRPr lang="en-US" sz="2000" dirty="0"/>
          </a:p>
        </p:txBody>
      </p:sp>
      <p:sp>
        <p:nvSpPr>
          <p:cNvPr id="10" name="agenda-shape-9"/>
          <p:cNvSpPr/>
          <p:nvPr/>
        </p:nvSpPr>
        <p:spPr>
          <a:xfrm>
            <a:off x="1270000" y="4597400"/>
            <a:ext cx="13716000" cy="1092200"/>
          </a:xfrm>
          <a:prstGeom prst="roundRect">
            <a:avLst>
              <a:gd name="adj" fmla="val 9302"/>
            </a:avLst>
          </a:prstGeom>
          <a:solidFill>
            <a:srgbClr val="EDF2F7"/>
          </a:solidFill>
          <a:ln/>
        </p:spPr>
      </p:sp>
      <p:sp>
        <p:nvSpPr>
          <p:cNvPr id="11" name="agenda-text-10"/>
          <p:cNvSpPr/>
          <p:nvPr/>
        </p:nvSpPr>
        <p:spPr>
          <a:xfrm>
            <a:off x="1651000" y="4876800"/>
            <a:ext cx="762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sp>
        <p:nvSpPr>
          <p:cNvPr id="12" name="agenda-text-11"/>
          <p:cNvSpPr/>
          <p:nvPr/>
        </p:nvSpPr>
        <p:spPr>
          <a:xfrm>
            <a:off x="2667000" y="49784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雲端遷移與流程自動化</a:t>
            </a:r>
            <a:endParaRPr lang="en-US" sz="2000" dirty="0"/>
          </a:p>
        </p:txBody>
      </p:sp>
      <p:sp>
        <p:nvSpPr>
          <p:cNvPr id="13" name="agenda-shape-12"/>
          <p:cNvSpPr/>
          <p:nvPr/>
        </p:nvSpPr>
        <p:spPr>
          <a:xfrm>
            <a:off x="1270000" y="5816600"/>
            <a:ext cx="13716000" cy="1092200"/>
          </a:xfrm>
          <a:prstGeom prst="roundRect">
            <a:avLst>
              <a:gd name="adj" fmla="val 9302"/>
            </a:avLst>
          </a:prstGeom>
          <a:solidFill>
            <a:srgbClr val="EDF2F7"/>
          </a:solidFill>
          <a:ln/>
        </p:spPr>
      </p:sp>
      <p:sp>
        <p:nvSpPr>
          <p:cNvPr id="14" name="agenda-text-13"/>
          <p:cNvSpPr/>
          <p:nvPr/>
        </p:nvSpPr>
        <p:spPr>
          <a:xfrm>
            <a:off x="1651000" y="6096000"/>
            <a:ext cx="762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800" dirty="0"/>
          </a:p>
        </p:txBody>
      </p:sp>
      <p:sp>
        <p:nvSpPr>
          <p:cNvPr id="15" name="agenda-text-14"/>
          <p:cNvSpPr/>
          <p:nvPr/>
        </p:nvSpPr>
        <p:spPr>
          <a:xfrm>
            <a:off x="2667000" y="61976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建立線上獲客系統：四大支柱</a:t>
            </a:r>
            <a:endParaRPr lang="en-US" sz="2000" dirty="0"/>
          </a:p>
        </p:txBody>
      </p:sp>
      <p:sp>
        <p:nvSpPr>
          <p:cNvPr id="16" name="agenda-shape-15"/>
          <p:cNvSpPr/>
          <p:nvPr/>
        </p:nvSpPr>
        <p:spPr>
          <a:xfrm>
            <a:off x="1270000" y="7035800"/>
            <a:ext cx="13716000" cy="1092200"/>
          </a:xfrm>
          <a:prstGeom prst="roundRect">
            <a:avLst>
              <a:gd name="adj" fmla="val 9302"/>
            </a:avLst>
          </a:prstGeom>
          <a:solidFill>
            <a:srgbClr val="EDF2F7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1651000" y="7315200"/>
            <a:ext cx="762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800" dirty="0"/>
          </a:p>
        </p:txBody>
      </p:sp>
      <p:sp>
        <p:nvSpPr>
          <p:cNvPr id="18" name="agenda-text-17"/>
          <p:cNvSpPr/>
          <p:nvPr/>
        </p:nvSpPr>
        <p:spPr>
          <a:xfrm>
            <a:off x="2667000" y="74168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ROI衡量與18個月轉型路線圖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transform-text-1"/>
          <p:cNvSpPr/>
          <p:nvPr/>
        </p:nvSpPr>
        <p:spPr>
          <a:xfrm>
            <a:off x="1270000" y="762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為什麼傳統企業必須數位轉型</a:t>
            </a:r>
            <a:endParaRPr lang="en-US" sz="3000" dirty="0"/>
          </a:p>
        </p:txBody>
      </p:sp>
      <p:sp>
        <p:nvSpPr>
          <p:cNvPr id="3" name="why_transform-shape-2"/>
          <p:cNvSpPr/>
          <p:nvPr/>
        </p:nvSpPr>
        <p:spPr>
          <a:xfrm>
            <a:off x="1270000" y="1549400"/>
            <a:ext cx="13716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why_transform-text-3"/>
          <p:cNvSpPr/>
          <p:nvPr/>
        </p:nvSpPr>
        <p:spPr>
          <a:xfrm>
            <a:off x="1270000" y="2159000"/>
            <a:ext cx="457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79%</a:t>
            </a:r>
            <a:endParaRPr lang="en-US" sz="8800" dirty="0"/>
          </a:p>
        </p:txBody>
      </p:sp>
      <p:sp>
        <p:nvSpPr>
          <p:cNvPr id="5" name="why_transform-text-4"/>
          <p:cNvSpPr/>
          <p:nvPr/>
        </p:nvSpPr>
        <p:spPr>
          <a:xfrm>
            <a:off x="1270000" y="3683000"/>
            <a:ext cx="533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的顧客會在經歷一次不良的數位體驗後，直接轉換到其他供應商</a:t>
            </a:r>
            <a:endParaRPr lang="en-US" sz="1900" dirty="0"/>
          </a:p>
        </p:txBody>
      </p:sp>
      <p:pic>
        <p:nvPicPr>
          <p:cNvPr id="6" name="why_transform-image-5" descr="preencoded.png">    </p:cNvPr>
          <p:cNvPicPr>
            <a:picLocks noChangeAspect="1"/>
          </p:cNvPicPr>
          <p:nvPr/>
        </p:nvPicPr>
        <p:blipFill>
          <a:blip r:embed="rId1"/>
          <a:srcRect l="0" r="0" t="21552" b="21552"/>
          <a:stretch/>
        </p:blipFill>
        <p:spPr>
          <a:xfrm>
            <a:off x="7112000" y="2159000"/>
            <a:ext cx="7366000" cy="4191000"/>
          </a:xfrm>
          <a:prstGeom prst="roundRect">
            <a:avLst>
              <a:gd name="adj" fmla="val 2424"/>
            </a:avLst>
          </a:prstGeom>
        </p:spPr>
      </p:pic>
      <p:sp>
        <p:nvSpPr>
          <p:cNvPr id="7" name="why_transform-shape-6"/>
          <p:cNvSpPr/>
          <p:nvPr/>
        </p:nvSpPr>
        <p:spPr>
          <a:xfrm>
            <a:off x="1270000" y="6731000"/>
            <a:ext cx="13208000" cy="1397000"/>
          </a:xfrm>
          <a:prstGeom prst="roundRect">
            <a:avLst>
              <a:gd name="adj" fmla="val 7273"/>
            </a:avLst>
          </a:prstGeom>
          <a:solidFill>
            <a:srgbClr val="EDF2F7"/>
          </a:solidFill>
          <a:ln/>
        </p:spPr>
      </p:sp>
      <p:sp>
        <p:nvSpPr>
          <p:cNvPr id="8" name="why_transform-shape-7"/>
          <p:cNvSpPr/>
          <p:nvPr/>
        </p:nvSpPr>
        <p:spPr>
          <a:xfrm>
            <a:off x="1270000" y="6731000"/>
            <a:ext cx="76200" cy="13970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9" name="why_transform-text-8"/>
          <p:cNvSpPr/>
          <p:nvPr/>
        </p:nvSpPr>
        <p:spPr>
          <a:xfrm>
            <a:off x="1651000" y="6985000"/>
            <a:ext cx="1244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數位轉型不是「買軟體」，而是徹底改變企業創造與傳遞價值的方式。做得好，是永續成長的核心槓桿；做不好，則浪費預算並拖垮團隊士氣。</a:t>
            </a:r>
            <a:endParaRPr lang="en-US" sz="1700" dirty="0"/>
          </a:p>
        </p:txBody>
      </p:sp>
      <p:sp>
        <p:nvSpPr>
          <p:cNvPr id="10" name="why_transform-text-9"/>
          <p:cNvSpPr/>
          <p:nvPr/>
        </p:nvSpPr>
        <p:spPr>
          <a:xfrm>
            <a:off x="1270000" y="844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ilure_stat-text-1"/>
          <p:cNvSpPr/>
          <p:nvPr/>
        </p:nvSpPr>
        <p:spPr>
          <a:xfrm>
            <a:off x="1270000" y="762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62%轉型失敗的關鍵原因</a:t>
            </a:r>
            <a:endParaRPr lang="en-US" sz="3000" dirty="0"/>
          </a:p>
        </p:txBody>
      </p:sp>
      <p:sp>
        <p:nvSpPr>
          <p:cNvPr id="3" name="failure_stat-shape-2"/>
          <p:cNvSpPr/>
          <p:nvPr/>
        </p:nvSpPr>
        <p:spPr>
          <a:xfrm>
            <a:off x="1270000" y="1549400"/>
            <a:ext cx="13716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failure_stat-text-3"/>
          <p:cNvSpPr/>
          <p:nvPr/>
        </p:nvSpPr>
        <p:spPr>
          <a:xfrm>
            <a:off x="1270000" y="2032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多數中小企業的數位轉型失敗，是因為「先買技術、後了解流程缺口」</a:t>
            </a:r>
            <a:endParaRPr lang="en-US" sz="1800" dirty="0"/>
          </a:p>
        </p:txBody>
      </p:sp>
      <p:sp>
        <p:nvSpPr>
          <p:cNvPr id="5" name="failure_stat-shape-4"/>
          <p:cNvSpPr/>
          <p:nvPr/>
        </p:nvSpPr>
        <p:spPr>
          <a:xfrm>
            <a:off x="1270000" y="2794000"/>
            <a:ext cx="6350000" cy="4191000"/>
          </a:xfrm>
          <a:prstGeom prst="roundRect">
            <a:avLst>
              <a:gd name="adj" fmla="val 2424"/>
            </a:avLst>
          </a:prstGeom>
          <a:solidFill>
            <a:srgbClr val="EDF2F7"/>
          </a:solidFill>
          <a:ln/>
        </p:spPr>
      </p:sp>
      <p:sp>
        <p:nvSpPr>
          <p:cNvPr id="6" name="failure_stat-text-5"/>
          <p:cNvSpPr/>
          <p:nvPr/>
        </p:nvSpPr>
        <p:spPr>
          <a:xfrm>
            <a:off x="1651000" y="31115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錯誤做法</a:t>
            </a:r>
            <a:endParaRPr lang="en-US" sz="1800" dirty="0"/>
          </a:p>
        </p:txBody>
      </p:sp>
      <p:pic>
        <p:nvPicPr>
          <p:cNvPr id="7" name="failure_stat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1000" y="3683000"/>
            <a:ext cx="355600" cy="355600"/>
          </a:xfrm>
          <a:prstGeom prst="rect">
            <a:avLst/>
          </a:prstGeom>
        </p:spPr>
      </p:pic>
      <p:sp>
        <p:nvSpPr>
          <p:cNvPr id="8" name="failure_stat-text-7"/>
          <p:cNvSpPr/>
          <p:nvPr/>
        </p:nvSpPr>
        <p:spPr>
          <a:xfrm>
            <a:off x="2222500" y="37084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先購買熱門工具或軟體</a:t>
            </a:r>
            <a:endParaRPr lang="en-US" sz="1600" dirty="0"/>
          </a:p>
        </p:txBody>
      </p:sp>
      <p:pic>
        <p:nvPicPr>
          <p:cNvPr id="9" name="failure_sta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4254500"/>
            <a:ext cx="355600" cy="355600"/>
          </a:xfrm>
          <a:prstGeom prst="rect">
            <a:avLst/>
          </a:prstGeom>
        </p:spPr>
      </p:pic>
      <p:sp>
        <p:nvSpPr>
          <p:cNvPr id="10" name="failure_stat-text-9"/>
          <p:cNvSpPr/>
          <p:nvPr/>
        </p:nvSpPr>
        <p:spPr>
          <a:xfrm>
            <a:off x="2222500" y="42799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沒有評估內部流程現況</a:t>
            </a:r>
            <a:endParaRPr lang="en-US" sz="1600" dirty="0"/>
          </a:p>
        </p:txBody>
      </p:sp>
      <p:pic>
        <p:nvPicPr>
          <p:cNvPr id="11" name="failure_stat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4826000"/>
            <a:ext cx="355600" cy="355600"/>
          </a:xfrm>
          <a:prstGeom prst="rect">
            <a:avLst/>
          </a:prstGeom>
        </p:spPr>
      </p:pic>
      <p:sp>
        <p:nvSpPr>
          <p:cNvPr id="12" name="failure_stat-text-11"/>
          <p:cNvSpPr/>
          <p:nvPr/>
        </p:nvSpPr>
        <p:spPr>
          <a:xfrm>
            <a:off x="2222500" y="48514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一次性導入所有系統</a:t>
            </a:r>
            <a:endParaRPr lang="en-US" sz="1600" dirty="0"/>
          </a:p>
        </p:txBody>
      </p:sp>
      <p:pic>
        <p:nvPicPr>
          <p:cNvPr id="13" name="failure_stat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000" y="5397500"/>
            <a:ext cx="355600" cy="355600"/>
          </a:xfrm>
          <a:prstGeom prst="rect">
            <a:avLst/>
          </a:prstGeom>
        </p:spPr>
      </p:pic>
      <p:sp>
        <p:nvSpPr>
          <p:cNvPr id="14" name="failure_stat-text-13"/>
          <p:cNvSpPr/>
          <p:nvPr/>
        </p:nvSpPr>
        <p:spPr>
          <a:xfrm>
            <a:off x="2222500" y="54229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缺乏階段性現金流規劃</a:t>
            </a:r>
            <a:endParaRPr lang="en-US" sz="1600" dirty="0"/>
          </a:p>
        </p:txBody>
      </p:sp>
      <p:sp>
        <p:nvSpPr>
          <p:cNvPr id="15" name="failure_stat-shape-14"/>
          <p:cNvSpPr/>
          <p:nvPr/>
        </p:nvSpPr>
        <p:spPr>
          <a:xfrm>
            <a:off x="8128000" y="2794000"/>
            <a:ext cx="6858000" cy="4191000"/>
          </a:xfrm>
          <a:prstGeom prst="roundRect">
            <a:avLst>
              <a:gd name="adj" fmla="val 2424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16" name="failure_stat-text-15"/>
          <p:cNvSpPr/>
          <p:nvPr/>
        </p:nvSpPr>
        <p:spPr>
          <a:xfrm>
            <a:off x="8509000" y="31115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正確做法</a:t>
            </a:r>
            <a:endParaRPr lang="en-US" sz="1800" dirty="0"/>
          </a:p>
        </p:txBody>
      </p:sp>
      <p:pic>
        <p:nvPicPr>
          <p:cNvPr id="17" name="failure_stat-icon-16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000" y="3683000"/>
            <a:ext cx="355600" cy="355600"/>
          </a:xfrm>
          <a:prstGeom prst="rect">
            <a:avLst/>
          </a:prstGeom>
        </p:spPr>
      </p:pic>
      <p:sp>
        <p:nvSpPr>
          <p:cNvPr id="18" name="failure_stat-text-17"/>
          <p:cNvSpPr/>
          <p:nvPr/>
        </p:nvSpPr>
        <p:spPr>
          <a:xfrm>
            <a:off x="9080500" y="3708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先做1-2週準備度評估</a:t>
            </a:r>
            <a:endParaRPr lang="en-US" sz="1600" dirty="0"/>
          </a:p>
        </p:txBody>
      </p:sp>
      <p:pic>
        <p:nvPicPr>
          <p:cNvPr id="19" name="failure_stat-icon-18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000" y="4254500"/>
            <a:ext cx="355600" cy="355600"/>
          </a:xfrm>
          <a:prstGeom prst="rect">
            <a:avLst/>
          </a:prstGeom>
        </p:spPr>
      </p:pic>
      <p:sp>
        <p:nvSpPr>
          <p:cNvPr id="20" name="failure_stat-text-19"/>
          <p:cNvSpPr/>
          <p:nvPr/>
        </p:nvSpPr>
        <p:spPr>
          <a:xfrm>
            <a:off x="9080500" y="42799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找出最高價值缺口優先處理</a:t>
            </a:r>
            <a:endParaRPr lang="en-US" sz="1600" dirty="0"/>
          </a:p>
        </p:txBody>
      </p:sp>
      <p:pic>
        <p:nvPicPr>
          <p:cNvPr id="21" name="failure_stat-icon-20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9000" y="4826000"/>
            <a:ext cx="355600" cy="355600"/>
          </a:xfrm>
          <a:prstGeom prst="rect">
            <a:avLst/>
          </a:prstGeom>
        </p:spPr>
      </p:pic>
      <p:sp>
        <p:nvSpPr>
          <p:cNvPr id="22" name="failure_stat-text-21"/>
          <p:cNvSpPr/>
          <p:nvPr/>
        </p:nvSpPr>
        <p:spPr>
          <a:xfrm>
            <a:off x="9080500" y="4851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分階段導入，管理變革疲勞</a:t>
            </a:r>
            <a:endParaRPr lang="en-US" sz="1600" dirty="0"/>
          </a:p>
        </p:txBody>
      </p:sp>
      <p:pic>
        <p:nvPicPr>
          <p:cNvPr id="23" name="failure_stat-icon-22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9000" y="5397500"/>
            <a:ext cx="355600" cy="355600"/>
          </a:xfrm>
          <a:prstGeom prst="rect">
            <a:avLst/>
          </a:prstGeom>
        </p:spPr>
      </p:pic>
      <p:sp>
        <p:nvSpPr>
          <p:cNvPr id="24" name="failure_stat-text-23"/>
          <p:cNvSpPr/>
          <p:nvPr/>
        </p:nvSpPr>
        <p:spPr>
          <a:xfrm>
            <a:off x="9080500" y="54229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18個月三階段預算配置</a:t>
            </a:r>
            <a:endParaRPr lang="en-US" sz="1600" dirty="0"/>
          </a:p>
        </p:txBody>
      </p:sp>
      <p:sp>
        <p:nvSpPr>
          <p:cNvPr id="25" name="failure_stat-text-24"/>
          <p:cNvSpPr/>
          <p:nvPr/>
        </p:nvSpPr>
        <p:spPr>
          <a:xfrm>
            <a:off x="1270000" y="7493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2026》— 準備度評估可預防80%的實施失敗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1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ection_1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4" name="section_1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五維度數位成熟度評估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turity_matrix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五維度數位成熟度自評表</a:t>
            </a:r>
            <a:endParaRPr lang="en-US" sz="2800" dirty="0"/>
          </a:p>
        </p:txBody>
      </p:sp>
      <p:sp>
        <p:nvSpPr>
          <p:cNvPr id="3" name="maturity_matrix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graphicFrame>
        <p:nvGraphicFramePr>
          <p:cNvPr id="7" name="maturity_matrix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1651000"/>
          <a:ext cx="14224000" cy="5461000"/>
        </p:xfrm>
        <a:graphic>
          <a:graphicData uri="http://schemas.openxmlformats.org/drawingml/2006/table">
            <a:tbl>
              <a:tblPr/>
              <a:tblGrid>
                <a:gridCol w="2212626"/>
                <a:gridCol w="3951110"/>
                <a:gridCol w="3951110"/>
                <a:gridCol w="4109153"/>
              </a:tblGrid>
              <a:tr h="698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維度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Level 1（紙本）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Level 3（部分數位）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Level 5（整合）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客戶資料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名片、筆記本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Excel、Email清單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CRM含完整歷程與自動化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財務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手寫帳本、紙本發票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基礎會計軟體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自動化應收付、即時儀表板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行銷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純口碑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網站+偶爾社群發文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多管道活動含歸因分析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營運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電話、紙本表單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Email+基礎排程工具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工作流程自動化、數位SOP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顧客體驗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僅電話/當面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網站聯絡表單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2D3748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自助服務入口、聊天、App</a:t>
                      </a:r>
                      <a:endParaRPr lang="en-US" sz="135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maturity_matrix-text-4"/>
          <p:cNvSpPr/>
          <p:nvPr/>
        </p:nvSpPr>
        <p:spPr>
          <a:xfrm>
            <a:off x="1016000" y="7493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各維度自評1-5分，加總後對照下一頁的分數解讀｜來源：Digital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oring_guide-text-1"/>
          <p:cNvSpPr/>
          <p:nvPr/>
        </p:nvSpPr>
        <p:spPr>
          <a:xfrm>
            <a:off x="1270000" y="762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如何解讀你的評估分數</a:t>
            </a:r>
            <a:endParaRPr lang="en-US" sz="3000" dirty="0"/>
          </a:p>
        </p:txBody>
      </p:sp>
      <p:sp>
        <p:nvSpPr>
          <p:cNvPr id="3" name="scoring_guide-shape-2"/>
          <p:cNvSpPr/>
          <p:nvPr/>
        </p:nvSpPr>
        <p:spPr>
          <a:xfrm>
            <a:off x="1270000" y="1549400"/>
            <a:ext cx="13716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scoring_guide-shape-3"/>
          <p:cNvSpPr/>
          <p:nvPr/>
        </p:nvSpPr>
        <p:spPr>
          <a:xfrm>
            <a:off x="1270000" y="2286000"/>
            <a:ext cx="4191000" cy="4191000"/>
          </a:xfrm>
          <a:prstGeom prst="roundRect">
            <a:avLst>
              <a:gd name="adj" fmla="val 2424"/>
            </a:avLst>
          </a:prstGeom>
          <a:solidFill>
            <a:srgbClr val="EDF2F7"/>
          </a:solidFill>
          <a:ln/>
        </p:spPr>
      </p:sp>
      <p:sp>
        <p:nvSpPr>
          <p:cNvPr id="5" name="scoring_guide-text-4"/>
          <p:cNvSpPr/>
          <p:nvPr/>
        </p:nvSpPr>
        <p:spPr>
          <a:xfrm>
            <a:off x="1651000" y="2667000"/>
            <a:ext cx="342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&lt;12分</a:t>
            </a:r>
            <a:endParaRPr lang="en-US" sz="3000" dirty="0"/>
          </a:p>
        </p:txBody>
      </p:sp>
      <p:sp>
        <p:nvSpPr>
          <p:cNvPr id="6" name="scoring_guide-text-5"/>
          <p:cNvSpPr/>
          <p:nvPr/>
        </p:nvSpPr>
        <p:spPr>
          <a:xfrm>
            <a:off x="1651000" y="3429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初學者</a:t>
            </a:r>
            <a:endParaRPr lang="en-US" sz="1900" dirty="0"/>
          </a:p>
        </p:txBody>
      </p:sp>
      <p:sp>
        <p:nvSpPr>
          <p:cNvPr id="7" name="scoring_guide-text-6"/>
          <p:cNvSpPr/>
          <p:nvPr/>
        </p:nvSpPr>
        <p:spPr>
          <a:xfrm>
            <a:off x="1651000" y="3937000"/>
            <a:ext cx="342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建議從雲端遷移與CRM導入開始，先建立基本數位化架構</a:t>
            </a:r>
            <a:endParaRPr lang="en-US" sz="1500" dirty="0"/>
          </a:p>
        </p:txBody>
      </p:sp>
      <p:sp>
        <p:nvSpPr>
          <p:cNvPr id="8" name="scoring_guide-shape-7"/>
          <p:cNvSpPr/>
          <p:nvPr/>
        </p:nvSpPr>
        <p:spPr>
          <a:xfrm>
            <a:off x="6032500" y="2286000"/>
            <a:ext cx="4191000" cy="4191000"/>
          </a:xfrm>
          <a:prstGeom prst="roundRect">
            <a:avLst>
              <a:gd name="adj" fmla="val 2424"/>
            </a:avLst>
          </a:prstGeom>
          <a:solidFill>
            <a:srgbClr val="EDF2F7"/>
          </a:solidFill>
          <a:ln/>
        </p:spPr>
      </p:sp>
      <p:sp>
        <p:nvSpPr>
          <p:cNvPr id="9" name="scoring_guide-text-8"/>
          <p:cNvSpPr/>
          <p:nvPr/>
        </p:nvSpPr>
        <p:spPr>
          <a:xfrm>
            <a:off x="6413500" y="2667000"/>
            <a:ext cx="342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12-18分</a:t>
            </a:r>
            <a:endParaRPr lang="en-US" sz="3000" dirty="0"/>
          </a:p>
        </p:txBody>
      </p:sp>
      <p:sp>
        <p:nvSpPr>
          <p:cNvPr id="10" name="scoring_guide-text-9"/>
          <p:cNvSpPr/>
          <p:nvPr/>
        </p:nvSpPr>
        <p:spPr>
          <a:xfrm>
            <a:off x="6413500" y="3429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中階</a:t>
            </a:r>
            <a:endParaRPr lang="en-US" sz="1900" dirty="0"/>
          </a:p>
        </p:txBody>
      </p:sp>
      <p:sp>
        <p:nvSpPr>
          <p:cNvPr id="11" name="scoring_guide-text-10"/>
          <p:cNvSpPr/>
          <p:nvPr/>
        </p:nvSpPr>
        <p:spPr>
          <a:xfrm>
            <a:off x="6413500" y="3937000"/>
            <a:ext cx="342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聚焦系統整合與流程自動化，讓各工具間的資料能互通串接</a:t>
            </a:r>
            <a:endParaRPr lang="en-US" sz="1500" dirty="0"/>
          </a:p>
        </p:txBody>
      </p:sp>
      <p:sp>
        <p:nvSpPr>
          <p:cNvPr id="12" name="scoring_guide-shape-11"/>
          <p:cNvSpPr/>
          <p:nvPr/>
        </p:nvSpPr>
        <p:spPr>
          <a:xfrm>
            <a:off x="10795000" y="2286000"/>
            <a:ext cx="4191000" cy="4191000"/>
          </a:xfrm>
          <a:prstGeom prst="roundRect">
            <a:avLst>
              <a:gd name="adj" fmla="val 2424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13" name="scoring_guide-text-12"/>
          <p:cNvSpPr/>
          <p:nvPr/>
        </p:nvSpPr>
        <p:spPr>
          <a:xfrm>
            <a:off x="11176000" y="2667000"/>
            <a:ext cx="342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&gt;18分</a:t>
            </a:r>
            <a:endParaRPr lang="en-US" sz="3000" dirty="0"/>
          </a:p>
        </p:txBody>
      </p:sp>
      <p:sp>
        <p:nvSpPr>
          <p:cNvPr id="14" name="scoring_guide-text-13"/>
          <p:cNvSpPr/>
          <p:nvPr/>
        </p:nvSpPr>
        <p:spPr>
          <a:xfrm>
            <a:off x="11176000" y="3429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進階</a:t>
            </a:r>
            <a:endParaRPr lang="en-US" sz="1900" dirty="0"/>
          </a:p>
        </p:txBody>
      </p:sp>
      <p:sp>
        <p:nvSpPr>
          <p:cNvPr id="15" name="scoring_guide-text-14"/>
          <p:cNvSpPr/>
          <p:nvPr/>
        </p:nvSpPr>
        <p:spPr>
          <a:xfrm>
            <a:off x="11176000" y="3937000"/>
            <a:ext cx="342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可投入個人化行銷與進階數據分析，優化每一次顧客互動</a:t>
            </a:r>
            <a:endParaRPr lang="en-US" sz="1500" dirty="0"/>
          </a:p>
        </p:txBody>
      </p:sp>
      <p:sp>
        <p:nvSpPr>
          <p:cNvPr id="16" name="scoring_guide-text-15"/>
          <p:cNvSpPr/>
          <p:nvPr/>
        </p:nvSpPr>
        <p:spPr>
          <a:xfrm>
            <a:off x="1270000" y="698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建議：先誠實自評，再依分數對應章節優先行動，避免資源錯置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2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5000" dirty="0"/>
          </a:p>
        </p:txBody>
      </p:sp>
      <p:sp>
        <p:nvSpPr>
          <p:cNvPr id="3" name="section_2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4" name="section_2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雲端遷移與流程自動化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_migration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雲端遷移四步驟</a:t>
            </a:r>
            <a:endParaRPr lang="en-US" sz="2800" dirty="0"/>
          </a:p>
        </p:txBody>
      </p:sp>
      <p:sp>
        <p:nvSpPr>
          <p:cNvPr id="3" name="cloud_migration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cloud_migration-shape-3"/>
          <p:cNvSpPr/>
          <p:nvPr/>
        </p:nvSpPr>
        <p:spPr>
          <a:xfrm>
            <a:off x="1016000" y="1905000"/>
            <a:ext cx="3175000" cy="4191000"/>
          </a:xfrm>
          <a:prstGeom prst="roundRect">
            <a:avLst>
              <a:gd name="adj" fmla="val 3200"/>
            </a:avLst>
          </a:prstGeom>
          <a:solidFill>
            <a:srgbClr val="EDF2F7"/>
          </a:solidFill>
          <a:ln/>
        </p:spPr>
      </p:sp>
      <p:sp>
        <p:nvSpPr>
          <p:cNvPr id="5" name="cloud_migration-text-4"/>
          <p:cNvSpPr/>
          <p:nvPr/>
        </p:nvSpPr>
        <p:spPr>
          <a:xfrm>
            <a:off x="1333500" y="22225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cloud_migration-text-5"/>
          <p:cNvSpPr/>
          <p:nvPr/>
        </p:nvSpPr>
        <p:spPr>
          <a:xfrm>
            <a:off x="1333500" y="2857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生產力套件</a:t>
            </a:r>
            <a:endParaRPr lang="en-US" sz="1600" dirty="0"/>
          </a:p>
        </p:txBody>
      </p:sp>
      <p:sp>
        <p:nvSpPr>
          <p:cNvPr id="7" name="cloud_migration-text-6"/>
          <p:cNvSpPr/>
          <p:nvPr/>
        </p:nvSpPr>
        <p:spPr>
          <a:xfrm>
            <a:off x="1333500" y="32766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Microsoft 365 / Google Workspace</a:t>
            </a:r>
            <a:endParaRPr lang="en-US" sz="1300" dirty="0"/>
          </a:p>
        </p:txBody>
      </p:sp>
      <p:sp>
        <p:nvSpPr>
          <p:cNvPr id="8" name="cloud_migration-text-7"/>
          <p:cNvSpPr/>
          <p:nvPr/>
        </p:nvSpPr>
        <p:spPr>
          <a:xfrm>
            <a:off x="1333500" y="4127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$12-22/人/月</a:t>
            </a:r>
            <a:endParaRPr lang="en-US" sz="1500" dirty="0"/>
          </a:p>
        </p:txBody>
      </p:sp>
      <p:sp>
        <p:nvSpPr>
          <p:cNvPr id="9" name="cloud_migration-text-8"/>
          <p:cNvSpPr/>
          <p:nvPr/>
        </p:nvSpPr>
        <p:spPr>
          <a:xfrm>
            <a:off x="1333500" y="4572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1-2天完成遷移，零停機，消除伺服器維護</a:t>
            </a:r>
            <a:endParaRPr lang="en-US" sz="1300" dirty="0"/>
          </a:p>
        </p:txBody>
      </p:sp>
      <p:sp>
        <p:nvSpPr>
          <p:cNvPr id="10" name="cloud_migration-shape-9"/>
          <p:cNvSpPr/>
          <p:nvPr/>
        </p:nvSpPr>
        <p:spPr>
          <a:xfrm>
            <a:off x="4470400" y="1905000"/>
            <a:ext cx="3175000" cy="4191000"/>
          </a:xfrm>
          <a:prstGeom prst="roundRect">
            <a:avLst>
              <a:gd name="adj" fmla="val 3200"/>
            </a:avLst>
          </a:prstGeom>
          <a:solidFill>
            <a:srgbClr val="EDF2F7"/>
          </a:solidFill>
          <a:ln/>
        </p:spPr>
      </p:sp>
      <p:sp>
        <p:nvSpPr>
          <p:cNvPr id="11" name="cloud_migration-text-10"/>
          <p:cNvSpPr/>
          <p:nvPr/>
        </p:nvSpPr>
        <p:spPr>
          <a:xfrm>
            <a:off x="4787900" y="22225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600" dirty="0"/>
          </a:p>
        </p:txBody>
      </p:sp>
      <p:sp>
        <p:nvSpPr>
          <p:cNvPr id="12" name="cloud_migration-text-11"/>
          <p:cNvSpPr/>
          <p:nvPr/>
        </p:nvSpPr>
        <p:spPr>
          <a:xfrm>
            <a:off x="4787900" y="2857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會計軟體</a:t>
            </a:r>
            <a:endParaRPr lang="en-US" sz="1600" dirty="0"/>
          </a:p>
        </p:txBody>
      </p:sp>
      <p:sp>
        <p:nvSpPr>
          <p:cNvPr id="13" name="cloud_migration-text-12"/>
          <p:cNvSpPr/>
          <p:nvPr/>
        </p:nvSpPr>
        <p:spPr>
          <a:xfrm>
            <a:off x="4787900" y="32766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QuickBooks Online / Xero</a:t>
            </a:r>
            <a:endParaRPr lang="en-US" sz="1300" dirty="0"/>
          </a:p>
        </p:txBody>
      </p:sp>
      <p:sp>
        <p:nvSpPr>
          <p:cNvPr id="14" name="cloud_migration-text-13"/>
          <p:cNvSpPr/>
          <p:nvPr/>
        </p:nvSpPr>
        <p:spPr>
          <a:xfrm>
            <a:off x="4787900" y="4127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$35-75/月</a:t>
            </a:r>
            <a:endParaRPr lang="en-US" sz="1500" dirty="0"/>
          </a:p>
        </p:txBody>
      </p:sp>
      <p:sp>
        <p:nvSpPr>
          <p:cNvPr id="15" name="cloud_migration-text-14"/>
          <p:cNvSpPr/>
          <p:nvPr/>
        </p:nvSpPr>
        <p:spPr>
          <a:xfrm>
            <a:off x="4787900" y="4572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即時銀行對帳、多人存取，平均每月省8小時記帳</a:t>
            </a:r>
            <a:endParaRPr lang="en-US" sz="1300" dirty="0"/>
          </a:p>
        </p:txBody>
      </p:sp>
      <p:sp>
        <p:nvSpPr>
          <p:cNvPr id="16" name="cloud_migration-shape-15"/>
          <p:cNvSpPr/>
          <p:nvPr/>
        </p:nvSpPr>
        <p:spPr>
          <a:xfrm>
            <a:off x="7924800" y="1905000"/>
            <a:ext cx="3175000" cy="4191000"/>
          </a:xfrm>
          <a:prstGeom prst="roundRect">
            <a:avLst>
              <a:gd name="adj" fmla="val 3200"/>
            </a:avLst>
          </a:prstGeom>
          <a:solidFill>
            <a:srgbClr val="EDF2F7"/>
          </a:solidFill>
          <a:ln/>
        </p:spPr>
      </p:sp>
      <p:sp>
        <p:nvSpPr>
          <p:cNvPr id="17" name="cloud_migration-text-16"/>
          <p:cNvSpPr/>
          <p:nvPr/>
        </p:nvSpPr>
        <p:spPr>
          <a:xfrm>
            <a:off x="8242300" y="22225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600" dirty="0"/>
          </a:p>
        </p:txBody>
      </p:sp>
      <p:sp>
        <p:nvSpPr>
          <p:cNvPr id="18" name="cloud_migration-text-17"/>
          <p:cNvSpPr/>
          <p:nvPr/>
        </p:nvSpPr>
        <p:spPr>
          <a:xfrm>
            <a:off x="8242300" y="2857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檔案儲存</a:t>
            </a:r>
            <a:endParaRPr lang="en-US" sz="1600" dirty="0"/>
          </a:p>
        </p:txBody>
      </p:sp>
      <p:sp>
        <p:nvSpPr>
          <p:cNvPr id="19" name="cloud_migration-text-18"/>
          <p:cNvSpPr/>
          <p:nvPr/>
        </p:nvSpPr>
        <p:spPr>
          <a:xfrm>
            <a:off x="8242300" y="32766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SharePoint / Google Drive / Dropbox</a:t>
            </a:r>
            <a:endParaRPr lang="en-US" sz="1300" dirty="0"/>
          </a:p>
        </p:txBody>
      </p:sp>
      <p:sp>
        <p:nvSpPr>
          <p:cNvPr id="20" name="cloud_migration-text-19"/>
          <p:cNvSpPr/>
          <p:nvPr/>
        </p:nvSpPr>
        <p:spPr>
          <a:xfrm>
            <a:off x="8242300" y="41275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$5-15/人/月</a:t>
            </a:r>
            <a:endParaRPr lang="en-US" sz="1500" dirty="0"/>
          </a:p>
        </p:txBody>
      </p:sp>
      <p:sp>
        <p:nvSpPr>
          <p:cNvPr id="21" name="cloud_migration-text-20"/>
          <p:cNvSpPr/>
          <p:nvPr/>
        </p:nvSpPr>
        <p:spPr>
          <a:xfrm>
            <a:off x="8242300" y="4572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安全遠端存取、自動備份、避免硬碟損毀風險</a:t>
            </a:r>
            <a:endParaRPr lang="en-US" sz="1300" dirty="0"/>
          </a:p>
        </p:txBody>
      </p:sp>
      <p:sp>
        <p:nvSpPr>
          <p:cNvPr id="22" name="cloud_migration-shape-21"/>
          <p:cNvSpPr/>
          <p:nvPr/>
        </p:nvSpPr>
        <p:spPr>
          <a:xfrm>
            <a:off x="11379200" y="1905000"/>
            <a:ext cx="3860800" cy="4191000"/>
          </a:xfrm>
          <a:prstGeom prst="roundRect">
            <a:avLst>
              <a:gd name="adj" fmla="val 2632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23" name="cloud_migration-text-22"/>
          <p:cNvSpPr/>
          <p:nvPr/>
        </p:nvSpPr>
        <p:spPr>
          <a:xfrm>
            <a:off x="11696700" y="2222500"/>
            <a:ext cx="3225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600" dirty="0"/>
          </a:p>
        </p:txBody>
      </p:sp>
      <p:sp>
        <p:nvSpPr>
          <p:cNvPr id="24" name="cloud_migration-text-23"/>
          <p:cNvSpPr/>
          <p:nvPr/>
        </p:nvSpPr>
        <p:spPr>
          <a:xfrm>
            <a:off x="11696700" y="2857500"/>
            <a:ext cx="3225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產業專用工具</a:t>
            </a:r>
            <a:endParaRPr lang="en-US" sz="1600" dirty="0"/>
          </a:p>
        </p:txBody>
      </p:sp>
      <p:sp>
        <p:nvSpPr>
          <p:cNvPr id="25" name="cloud_migration-text-24"/>
          <p:cNvSpPr/>
          <p:nvPr/>
        </p:nvSpPr>
        <p:spPr>
          <a:xfrm>
            <a:off x="11696700" y="3276600"/>
            <a:ext cx="3225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POS系統、專案管理、庫存系統</a:t>
            </a:r>
            <a:endParaRPr lang="en-US" sz="1300" dirty="0"/>
          </a:p>
        </p:txBody>
      </p:sp>
      <p:sp>
        <p:nvSpPr>
          <p:cNvPr id="26" name="cloud_migration-text-25"/>
          <p:cNvSpPr/>
          <p:nvPr/>
        </p:nvSpPr>
        <p:spPr>
          <a:xfrm>
            <a:off x="11696700" y="4127500"/>
            <a:ext cx="3225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3-6個月評估期</a:t>
            </a:r>
            <a:endParaRPr lang="en-US" sz="1500" dirty="0"/>
          </a:p>
        </p:txBody>
      </p:sp>
      <p:sp>
        <p:nvSpPr>
          <p:cNvPr id="27" name="cloud_migration-text-26"/>
          <p:cNvSpPr/>
          <p:nvPr/>
        </p:nvSpPr>
        <p:spPr>
          <a:xfrm>
            <a:off x="11696700" y="4572000"/>
            <a:ext cx="3225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需充分評估、訓練與並行測試，確保營運不中斷</a:t>
            </a:r>
            <a:endParaRPr lang="en-US" sz="1300" dirty="0"/>
          </a:p>
        </p:txBody>
      </p:sp>
      <p:pic>
        <p:nvPicPr>
          <p:cNvPr id="28" name="cloud_migration-icon-2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0" y="3810000"/>
            <a:ext cx="254000" cy="254000"/>
          </a:xfrm>
          <a:prstGeom prst="rect">
            <a:avLst/>
          </a:prstGeom>
        </p:spPr>
      </p:pic>
      <p:pic>
        <p:nvPicPr>
          <p:cNvPr id="29" name="cloud_migration-icon-2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600" y="3810000"/>
            <a:ext cx="254000" cy="254000"/>
          </a:xfrm>
          <a:prstGeom prst="rect">
            <a:avLst/>
          </a:prstGeom>
        </p:spPr>
      </p:pic>
      <p:pic>
        <p:nvPicPr>
          <p:cNvPr id="30" name="cloud_migration-icon-2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3810000"/>
            <a:ext cx="254000" cy="254000"/>
          </a:xfrm>
          <a:prstGeom prst="rect">
            <a:avLst/>
          </a:prstGeom>
        </p:spPr>
      </p:pic>
      <p:sp>
        <p:nvSpPr>
          <p:cNvPr id="31" name="cloud_migration-text-30"/>
          <p:cNvSpPr/>
          <p:nvPr/>
        </p:nvSpPr>
        <p:spPr>
          <a:xfrm>
            <a:off x="1016000" y="7620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建議：依序遷移，避免同時導入造成混亂｜來源：Digital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mation_quickwins-text-1"/>
          <p:cNvSpPr/>
          <p:nvPr/>
        </p:nvSpPr>
        <p:spPr>
          <a:xfrm>
            <a:off x="1016000" y="571500"/>
            <a:ext cx="1422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流程自動化的六大速贏項目</a:t>
            </a:r>
            <a:endParaRPr lang="en-US" sz="2600" dirty="0"/>
          </a:p>
        </p:txBody>
      </p:sp>
      <p:sp>
        <p:nvSpPr>
          <p:cNvPr id="3" name="automation_quickwins-shape-2"/>
          <p:cNvSpPr/>
          <p:nvPr/>
        </p:nvSpPr>
        <p:spPr>
          <a:xfrm>
            <a:off x="1016000" y="11684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automation_quickwins-shape-3"/>
          <p:cNvSpPr/>
          <p:nvPr/>
        </p:nvSpPr>
        <p:spPr>
          <a:xfrm>
            <a:off x="1016000" y="14605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5" name="automation_quickwin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1714500"/>
            <a:ext cx="330200" cy="330200"/>
          </a:xfrm>
          <a:prstGeom prst="rect">
            <a:avLst/>
          </a:prstGeom>
        </p:spPr>
      </p:pic>
      <p:sp>
        <p:nvSpPr>
          <p:cNvPr id="6" name="automation_quickwins-text-5"/>
          <p:cNvSpPr/>
          <p:nvPr/>
        </p:nvSpPr>
        <p:spPr>
          <a:xfrm>
            <a:off x="1841500" y="1727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預約排程</a:t>
            </a:r>
            <a:endParaRPr lang="en-US" sz="1600" dirty="0"/>
          </a:p>
        </p:txBody>
      </p:sp>
      <p:sp>
        <p:nvSpPr>
          <p:cNvPr id="7" name="automation_quickwins-text-6"/>
          <p:cNvSpPr/>
          <p:nvPr/>
        </p:nvSpPr>
        <p:spPr>
          <a:xfrm>
            <a:off x="1333500" y="2184400"/>
            <a:ext cx="3937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Calendly / Acuity｜每月省10-20小時｜回本1-2個月</a:t>
            </a:r>
            <a:endParaRPr lang="en-US" sz="1300" dirty="0"/>
          </a:p>
        </p:txBody>
      </p:sp>
      <p:sp>
        <p:nvSpPr>
          <p:cNvPr id="8" name="automation_quickwins-shape-7"/>
          <p:cNvSpPr/>
          <p:nvPr/>
        </p:nvSpPr>
        <p:spPr>
          <a:xfrm>
            <a:off x="5842000" y="14605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9" name="automation_quickwin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0" y="1714500"/>
            <a:ext cx="330200" cy="330200"/>
          </a:xfrm>
          <a:prstGeom prst="rect">
            <a:avLst/>
          </a:prstGeom>
        </p:spPr>
      </p:pic>
      <p:sp>
        <p:nvSpPr>
          <p:cNvPr id="10" name="automation_quickwins-text-9"/>
          <p:cNvSpPr/>
          <p:nvPr/>
        </p:nvSpPr>
        <p:spPr>
          <a:xfrm>
            <a:off x="6667500" y="1727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發票製作寄送</a:t>
            </a:r>
            <a:endParaRPr lang="en-US" sz="1600" dirty="0"/>
          </a:p>
        </p:txBody>
      </p:sp>
      <p:sp>
        <p:nvSpPr>
          <p:cNvPr id="11" name="automation_quickwins-text-10"/>
          <p:cNvSpPr/>
          <p:nvPr/>
        </p:nvSpPr>
        <p:spPr>
          <a:xfrm>
            <a:off x="6159500" y="2184400"/>
            <a:ext cx="3937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FreshBooks / Xero｜每月省8-15小時｜回本2-3個月</a:t>
            </a:r>
            <a:endParaRPr lang="en-US" sz="1300" dirty="0"/>
          </a:p>
        </p:txBody>
      </p:sp>
      <p:sp>
        <p:nvSpPr>
          <p:cNvPr id="12" name="automation_quickwins-shape-11"/>
          <p:cNvSpPr/>
          <p:nvPr/>
        </p:nvSpPr>
        <p:spPr>
          <a:xfrm>
            <a:off x="10668000" y="14605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13" name="automation_quickwin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500" y="1714500"/>
            <a:ext cx="330200" cy="330200"/>
          </a:xfrm>
          <a:prstGeom prst="rect">
            <a:avLst/>
          </a:prstGeom>
        </p:spPr>
      </p:pic>
      <p:sp>
        <p:nvSpPr>
          <p:cNvPr id="14" name="automation_quickwins-text-13"/>
          <p:cNvSpPr/>
          <p:nvPr/>
        </p:nvSpPr>
        <p:spPr>
          <a:xfrm>
            <a:off x="11493500" y="1727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客戶追蹤信</a:t>
            </a:r>
            <a:endParaRPr lang="en-US" sz="1600" dirty="0"/>
          </a:p>
        </p:txBody>
      </p:sp>
      <p:sp>
        <p:nvSpPr>
          <p:cNvPr id="15" name="automation_quickwins-text-14"/>
          <p:cNvSpPr/>
          <p:nvPr/>
        </p:nvSpPr>
        <p:spPr>
          <a:xfrm>
            <a:off x="10985500" y="2184400"/>
            <a:ext cx="3937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/ Mailchimp｜每月省5-12小時｜回本1-3個月</a:t>
            </a:r>
            <a:endParaRPr lang="en-US" sz="1300" dirty="0"/>
          </a:p>
        </p:txBody>
      </p:sp>
      <p:sp>
        <p:nvSpPr>
          <p:cNvPr id="16" name="automation_quickwins-shape-15"/>
          <p:cNvSpPr/>
          <p:nvPr/>
        </p:nvSpPr>
        <p:spPr>
          <a:xfrm>
            <a:off x="1016000" y="35560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17" name="automation_quickwin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3810000"/>
            <a:ext cx="330200" cy="330200"/>
          </a:xfrm>
          <a:prstGeom prst="rect">
            <a:avLst/>
          </a:prstGeom>
        </p:spPr>
      </p:pic>
      <p:sp>
        <p:nvSpPr>
          <p:cNvPr id="18" name="automation_quickwins-text-17"/>
          <p:cNvSpPr/>
          <p:nvPr/>
        </p:nvSpPr>
        <p:spPr>
          <a:xfrm>
            <a:off x="1841500" y="38227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社群發文</a:t>
            </a:r>
            <a:endParaRPr lang="en-US" sz="1600" dirty="0"/>
          </a:p>
        </p:txBody>
      </p:sp>
      <p:sp>
        <p:nvSpPr>
          <p:cNvPr id="19" name="automation_quickwins-text-18"/>
          <p:cNvSpPr/>
          <p:nvPr/>
        </p:nvSpPr>
        <p:spPr>
          <a:xfrm>
            <a:off x="1333500" y="4279900"/>
            <a:ext cx="3937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Buffer / Hootsuite｜每月省4-8小時｜回本1-2個月</a:t>
            </a:r>
            <a:endParaRPr lang="en-US" sz="1300" dirty="0"/>
          </a:p>
        </p:txBody>
      </p:sp>
      <p:sp>
        <p:nvSpPr>
          <p:cNvPr id="20" name="automation_quickwins-shape-19"/>
          <p:cNvSpPr/>
          <p:nvPr/>
        </p:nvSpPr>
        <p:spPr>
          <a:xfrm>
            <a:off x="5842000" y="35560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21" name="automation_quickwin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500" y="3810000"/>
            <a:ext cx="330200" cy="330200"/>
          </a:xfrm>
          <a:prstGeom prst="rect">
            <a:avLst/>
          </a:prstGeom>
        </p:spPr>
      </p:pic>
      <p:sp>
        <p:nvSpPr>
          <p:cNvPr id="22" name="automation_quickwins-text-21"/>
          <p:cNvSpPr/>
          <p:nvPr/>
        </p:nvSpPr>
        <p:spPr>
          <a:xfrm>
            <a:off x="6667500" y="38227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客戶導入流程</a:t>
            </a:r>
            <a:endParaRPr lang="en-US" sz="1600" dirty="0"/>
          </a:p>
        </p:txBody>
      </p:sp>
      <p:sp>
        <p:nvSpPr>
          <p:cNvPr id="23" name="automation_quickwins-text-22"/>
          <p:cNvSpPr/>
          <p:nvPr/>
        </p:nvSpPr>
        <p:spPr>
          <a:xfrm>
            <a:off x="6159500" y="4279900"/>
            <a:ext cx="3937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Zapier + CRM｜每月省6-15小時｜回本3-4個月</a:t>
            </a:r>
            <a:endParaRPr lang="en-US" sz="1300" dirty="0"/>
          </a:p>
        </p:txBody>
      </p:sp>
      <p:sp>
        <p:nvSpPr>
          <p:cNvPr id="24" name="automation_quickwins-shape-23"/>
          <p:cNvSpPr/>
          <p:nvPr/>
        </p:nvSpPr>
        <p:spPr>
          <a:xfrm>
            <a:off x="10668000" y="3556000"/>
            <a:ext cx="4572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25" name="automation_quickwins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5500" y="3810000"/>
            <a:ext cx="330200" cy="330200"/>
          </a:xfrm>
          <a:prstGeom prst="rect">
            <a:avLst/>
          </a:prstGeom>
        </p:spPr>
      </p:pic>
      <p:sp>
        <p:nvSpPr>
          <p:cNvPr id="26" name="automation_quickwins-text-25"/>
          <p:cNvSpPr/>
          <p:nvPr/>
        </p:nvSpPr>
        <p:spPr>
          <a:xfrm>
            <a:off x="11493500" y="38227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薪資處理</a:t>
            </a:r>
            <a:endParaRPr lang="en-US" sz="1600" dirty="0"/>
          </a:p>
        </p:txBody>
      </p:sp>
      <p:sp>
        <p:nvSpPr>
          <p:cNvPr id="27" name="automation_quickwins-text-26"/>
          <p:cNvSpPr/>
          <p:nvPr/>
        </p:nvSpPr>
        <p:spPr>
          <a:xfrm>
            <a:off x="10985500" y="4279900"/>
            <a:ext cx="3937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Gusto / ADP｜每月省5-10小時｜回本2-4個月</a:t>
            </a:r>
            <a:endParaRPr lang="en-US" sz="1300" dirty="0"/>
          </a:p>
        </p:txBody>
      </p:sp>
      <p:sp>
        <p:nvSpPr>
          <p:cNvPr id="28" name="automation_quickwins-shape-27"/>
          <p:cNvSpPr/>
          <p:nvPr/>
        </p:nvSpPr>
        <p:spPr>
          <a:xfrm>
            <a:off x="1016000" y="5842000"/>
            <a:ext cx="14224000" cy="1333500"/>
          </a:xfrm>
          <a:prstGeom prst="roundRect">
            <a:avLst>
              <a:gd name="adj" fmla="val 7619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29" name="automation_quickwins-shape-28"/>
          <p:cNvSpPr/>
          <p:nvPr/>
        </p:nvSpPr>
        <p:spPr>
          <a:xfrm>
            <a:off x="1016000" y="5842000"/>
            <a:ext cx="76200" cy="13335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30" name="automation_quickwins-text-29"/>
          <p:cNvSpPr/>
          <p:nvPr/>
        </p:nvSpPr>
        <p:spPr>
          <a:xfrm>
            <a:off x="1460500" y="6096000"/>
            <a:ext cx="1333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關鍵提醒：務必將所有自動化工具連接至中央CRM，避免資料孤島削弱自動化效益，讓每個系統的資料能互通串接。</a:t>
            </a:r>
            <a:endParaRPr lang="en-US" sz="1600" dirty="0"/>
          </a:p>
        </p:txBody>
      </p:sp>
      <p:sp>
        <p:nvSpPr>
          <p:cNvPr id="31" name="automation_quickwins-text-30"/>
          <p:cNvSpPr/>
          <p:nvPr/>
        </p:nvSpPr>
        <p:spPr>
          <a:xfrm>
            <a:off x="1016000" y="7493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3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5000" dirty="0"/>
          </a:p>
        </p:txBody>
      </p:sp>
      <p:sp>
        <p:nvSpPr>
          <p:cNvPr id="3" name="section_3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4" name="section_3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建立線上獲客系統：四大支柱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gital_pillars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數位行銷四大支柱</a:t>
            </a:r>
            <a:endParaRPr lang="en-US" sz="2800" dirty="0"/>
          </a:p>
        </p:txBody>
      </p:sp>
      <p:sp>
        <p:nvSpPr>
          <p:cNvPr id="3" name="digital_pillars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digital_pillars-shape-3"/>
          <p:cNvSpPr/>
          <p:nvPr/>
        </p:nvSpPr>
        <p:spPr>
          <a:xfrm>
            <a:off x="1016000" y="1905000"/>
            <a:ext cx="3251200" cy="4826000"/>
          </a:xfrm>
          <a:prstGeom prst="roundRect">
            <a:avLst>
              <a:gd name="adj" fmla="val 3125"/>
            </a:avLst>
          </a:prstGeom>
          <a:solidFill>
            <a:srgbClr val="EDF2F7"/>
          </a:solidFill>
          <a:ln/>
        </p:spPr>
      </p:sp>
      <p:pic>
        <p:nvPicPr>
          <p:cNvPr id="5" name="digital_pillar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0" y="2286000"/>
            <a:ext cx="406400" cy="406400"/>
          </a:xfrm>
          <a:prstGeom prst="rect">
            <a:avLst/>
          </a:prstGeom>
        </p:spPr>
      </p:pic>
      <p:sp>
        <p:nvSpPr>
          <p:cNvPr id="6" name="digital_pillars-text-5"/>
          <p:cNvSpPr/>
          <p:nvPr/>
        </p:nvSpPr>
        <p:spPr>
          <a:xfrm>
            <a:off x="1397000" y="2921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本地SEO基礎</a:t>
            </a:r>
            <a:endParaRPr lang="en-US" sz="1700" dirty="0"/>
          </a:p>
        </p:txBody>
      </p:sp>
      <p:sp>
        <p:nvSpPr>
          <p:cNvPr id="7" name="digital_pillars-text-6"/>
          <p:cNvSpPr/>
          <p:nvPr/>
        </p:nvSpPr>
        <p:spPr>
          <a:xfrm>
            <a:off x="1397000" y="3556000"/>
            <a:ext cx="25400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Business Profile驗證與完善、NAP資訊一致性、累積20+則評論</a:t>
            </a:r>
            <a:endParaRPr lang="en-US" sz="1350" dirty="0"/>
          </a:p>
        </p:txBody>
      </p:sp>
      <p:sp>
        <p:nvSpPr>
          <p:cNvPr id="8" name="digital_pillars-shape-7"/>
          <p:cNvSpPr/>
          <p:nvPr/>
        </p:nvSpPr>
        <p:spPr>
          <a:xfrm>
            <a:off x="4470400" y="1905000"/>
            <a:ext cx="3251200" cy="4826000"/>
          </a:xfrm>
          <a:prstGeom prst="roundRect">
            <a:avLst>
              <a:gd name="adj" fmla="val 3125"/>
            </a:avLst>
          </a:prstGeom>
          <a:solidFill>
            <a:srgbClr val="EDF2F7"/>
          </a:solidFill>
          <a:ln/>
        </p:spPr>
      </p:sp>
      <p:pic>
        <p:nvPicPr>
          <p:cNvPr id="9" name="digital_pillar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400" y="2286000"/>
            <a:ext cx="406400" cy="406400"/>
          </a:xfrm>
          <a:prstGeom prst="rect">
            <a:avLst/>
          </a:prstGeom>
        </p:spPr>
      </p:pic>
      <p:sp>
        <p:nvSpPr>
          <p:cNvPr id="10" name="digital_pillars-text-9"/>
          <p:cNvSpPr/>
          <p:nvPr/>
        </p:nvSpPr>
        <p:spPr>
          <a:xfrm>
            <a:off x="4851400" y="2921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網站轉換優化</a:t>
            </a:r>
            <a:endParaRPr lang="en-US" sz="1700" dirty="0"/>
          </a:p>
        </p:txBody>
      </p:sp>
      <p:sp>
        <p:nvSpPr>
          <p:cNvPr id="11" name="digital_pillars-text-10"/>
          <p:cNvSpPr/>
          <p:nvPr/>
        </p:nvSpPr>
        <p:spPr>
          <a:xfrm>
            <a:off x="4851400" y="3556000"/>
            <a:ext cx="25400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明確CTA、快速載入速度、行動裝置優先、信任標章展示</a:t>
            </a:r>
            <a:endParaRPr lang="en-US" sz="1350" dirty="0"/>
          </a:p>
        </p:txBody>
      </p:sp>
      <p:sp>
        <p:nvSpPr>
          <p:cNvPr id="12" name="digital_pillars-shape-11"/>
          <p:cNvSpPr/>
          <p:nvPr/>
        </p:nvSpPr>
        <p:spPr>
          <a:xfrm>
            <a:off x="7924800" y="1905000"/>
            <a:ext cx="3251200" cy="4826000"/>
          </a:xfrm>
          <a:prstGeom prst="roundRect">
            <a:avLst>
              <a:gd name="adj" fmla="val 3125"/>
            </a:avLst>
          </a:prstGeom>
          <a:solidFill>
            <a:srgbClr val="EDF2F7"/>
          </a:solidFill>
          <a:ln/>
        </p:spPr>
      </p:sp>
      <p:pic>
        <p:nvPicPr>
          <p:cNvPr id="13" name="digital_pillar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2286000"/>
            <a:ext cx="406400" cy="406400"/>
          </a:xfrm>
          <a:prstGeom prst="rect">
            <a:avLst/>
          </a:prstGeom>
        </p:spPr>
      </p:pic>
      <p:sp>
        <p:nvSpPr>
          <p:cNvPr id="14" name="digital_pillars-text-13"/>
          <p:cNvSpPr/>
          <p:nvPr/>
        </p:nvSpPr>
        <p:spPr>
          <a:xfrm>
            <a:off x="8305800" y="2921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Email行銷自動化</a:t>
            </a:r>
            <a:endParaRPr lang="en-US" sz="1700" dirty="0"/>
          </a:p>
        </p:txBody>
      </p:sp>
      <p:sp>
        <p:nvSpPr>
          <p:cNvPr id="15" name="digital_pillars-text-14"/>
          <p:cNvSpPr/>
          <p:nvPr/>
        </p:nvSpPr>
        <p:spPr>
          <a:xfrm>
            <a:off x="8305800" y="3556000"/>
            <a:ext cx="25400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歡迎系列信、購物車放棄提醒、顧客生命週期經營</a:t>
            </a:r>
            <a:endParaRPr lang="en-US" sz="1350" dirty="0"/>
          </a:p>
        </p:txBody>
      </p:sp>
      <p:sp>
        <p:nvSpPr>
          <p:cNvPr id="16" name="digital_pillars-shape-15"/>
          <p:cNvSpPr/>
          <p:nvPr/>
        </p:nvSpPr>
        <p:spPr>
          <a:xfrm>
            <a:off x="11379200" y="1905000"/>
            <a:ext cx="3860800" cy="4826000"/>
          </a:xfrm>
          <a:prstGeom prst="roundRect">
            <a:avLst>
              <a:gd name="adj" fmla="val 2632"/>
            </a:avLst>
          </a:prstGeom>
          <a:solidFill>
            <a:srgbClr val="E65100">
              <a:alpha val="10000"/>
            </a:srgbClr>
          </a:solidFill>
          <a:ln/>
        </p:spPr>
      </p:sp>
      <p:pic>
        <p:nvPicPr>
          <p:cNvPr id="17" name="digital_pillar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0200" y="2286000"/>
            <a:ext cx="406400" cy="406400"/>
          </a:xfrm>
          <a:prstGeom prst="rect">
            <a:avLst/>
          </a:prstGeom>
        </p:spPr>
      </p:pic>
      <p:sp>
        <p:nvSpPr>
          <p:cNvPr id="18" name="digital_pillars-text-17"/>
          <p:cNvSpPr/>
          <p:nvPr/>
        </p:nvSpPr>
        <p:spPr>
          <a:xfrm>
            <a:off x="11760200" y="2921000"/>
            <a:ext cx="3149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付費廣告切入點</a:t>
            </a:r>
            <a:endParaRPr lang="en-US" sz="1700" dirty="0"/>
          </a:p>
        </p:txBody>
      </p:sp>
      <p:sp>
        <p:nvSpPr>
          <p:cNvPr id="19" name="digital_pillars-text-18"/>
          <p:cNvSpPr/>
          <p:nvPr/>
        </p:nvSpPr>
        <p:spPr>
          <a:xfrm>
            <a:off x="11760200" y="3556000"/>
            <a:ext cx="31496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Google/Meta Ads起步預算$500-1500/月，先小規模測試再擴大投放</a:t>
            </a:r>
            <a:endParaRPr lang="en-US" sz="1350" dirty="0"/>
          </a:p>
        </p:txBody>
      </p:sp>
      <p:sp>
        <p:nvSpPr>
          <p:cNvPr id="20" name="digital_pillars-text-19"/>
          <p:cNvSpPr/>
          <p:nvPr/>
        </p:nvSpPr>
        <p:spPr>
          <a:xfrm>
            <a:off x="1016000" y="70485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建議依序建置，先本地SEO＋網站，再導入Email與付費廣告｜來源：Digital Applied 2026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ad_gen_techniques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十大線上獲客技巧</a:t>
            </a:r>
            <a:endParaRPr lang="en-US" sz="2800" dirty="0"/>
          </a:p>
        </p:txBody>
      </p:sp>
      <p:sp>
        <p:nvSpPr>
          <p:cNvPr id="3" name="lead_gen_techniques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lead_gen_techniques-text-3"/>
          <p:cNvSpPr/>
          <p:nvPr/>
        </p:nvSpPr>
        <p:spPr>
          <a:xfrm>
            <a:off x="1016000" y="1524000"/>
            <a:ext cx="14224000" cy="101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1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搜尋優化（SEO+GEO）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：同時優化傳統搜尋與AI答案引擎的雙軌能見度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2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PPC付費搜尋廣告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：針對高轉換關鍵字快速取得曝光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3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獲客型網站設計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：以轉換為導向規劃網站架構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4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線上人脈網絡經營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：LinkedIn等平台建立專業連結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5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Webinar線上研討會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：展示專業並收集高意願名單</a:t>
            </a:r>
            <a:endParaRPr lang="en-US" sz="1650" dirty="0"/>
          </a:p>
        </p:txBody>
      </p:sp>
      <p:sp>
        <p:nvSpPr>
          <p:cNvPr id="5" name="lead_gen_techniques-text-4"/>
          <p:cNvSpPr/>
          <p:nvPr/>
        </p:nvSpPr>
        <p:spPr>
          <a:xfrm>
            <a:off x="8382000" y="1524000"/>
            <a:ext cx="6858000" cy="101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1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研究報告發布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：以原創數據建立行業權威性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2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行銷影片製作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：短影音提升觸及與記憶度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3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白皮書/電子書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：交換名單並教育潛在客戶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4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Email電子報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：定期經營既有名單關係</a:t>
            </a:r>
            <a:endParaRPr lang="en-US" sz="1650" dirty="0"/>
          </a:p>
          <a:p>
            <a:pPr algn="l" marL="261938" indent="-261938">
              <a:lnSpc>
                <a:spcPts val="3300"/>
              </a:lnSpc>
              <a:spcBef>
                <a:spcPts val="10"/>
              </a:spcBef>
              <a:buSzPct val="100000"/>
              <a:buFont typeface="+mj-lt"/>
              <a:buAutoNum type="arabicPeriod" startAt="5"/>
            </a:pPr>
            <a:r>
              <a:rPr lang="en-US" sz="1650" b="1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部落格內容行銷</a:t>
            </a:r>
            <a:r>
              <a:rPr lang="en-US" sz="165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：長期累積SEO與信任基礎</a:t>
            </a:r>
            <a:endParaRPr lang="en-US" sz="1650" dirty="0"/>
          </a:p>
        </p:txBody>
      </p:sp>
      <p:sp>
        <p:nvSpPr>
          <p:cNvPr id="6" name="lead_gen_techniques-text-5"/>
          <p:cNvSpPr/>
          <p:nvPr/>
        </p:nvSpPr>
        <p:spPr>
          <a:xfrm>
            <a:off x="1016000" y="8128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來源：Hinge Marketing 專業服務行銷研究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ebsite_conversion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把網站變成24小時業務員</a:t>
            </a:r>
            <a:endParaRPr lang="en-US" sz="2800" dirty="0"/>
          </a:p>
        </p:txBody>
      </p:sp>
      <p:sp>
        <p:nvSpPr>
          <p:cNvPr id="3" name="website_conversion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website_conversion-shape-3"/>
          <p:cNvSpPr/>
          <p:nvPr/>
        </p:nvSpPr>
        <p:spPr>
          <a:xfrm>
            <a:off x="1016000" y="1905000"/>
            <a:ext cx="6350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5" name="website_convers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2222500"/>
            <a:ext cx="330200" cy="330200"/>
          </a:xfrm>
          <a:prstGeom prst="rect">
            <a:avLst/>
          </a:prstGeom>
        </p:spPr>
      </p:pic>
      <p:sp>
        <p:nvSpPr>
          <p:cNvPr id="6" name="website_conversion-text-5"/>
          <p:cNvSpPr/>
          <p:nvPr/>
        </p:nvSpPr>
        <p:spPr>
          <a:xfrm>
            <a:off x="1841500" y="2235200"/>
            <a:ext cx="533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行動裝置優先設計</a:t>
            </a:r>
            <a:endParaRPr lang="en-US" sz="1600" dirty="0"/>
          </a:p>
        </p:txBody>
      </p:sp>
      <p:sp>
        <p:nvSpPr>
          <p:cNvPr id="7" name="website_conversion-text-6"/>
          <p:cNvSpPr/>
          <p:nvPr/>
        </p:nvSpPr>
        <p:spPr>
          <a:xfrm>
            <a:off x="1333500" y="2692400"/>
            <a:ext cx="571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59%以上搜尋來自手機，網站需在小螢幕上完整易用</a:t>
            </a:r>
            <a:endParaRPr lang="en-US" sz="1300" dirty="0"/>
          </a:p>
        </p:txBody>
      </p:sp>
      <p:sp>
        <p:nvSpPr>
          <p:cNvPr id="8" name="website_conversion-shape-7"/>
          <p:cNvSpPr/>
          <p:nvPr/>
        </p:nvSpPr>
        <p:spPr>
          <a:xfrm>
            <a:off x="7874000" y="1905000"/>
            <a:ext cx="6350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9" name="website_convers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0" y="2222500"/>
            <a:ext cx="330200" cy="330200"/>
          </a:xfrm>
          <a:prstGeom prst="rect">
            <a:avLst/>
          </a:prstGeom>
        </p:spPr>
      </p:pic>
      <p:sp>
        <p:nvSpPr>
          <p:cNvPr id="10" name="website_conversion-text-9"/>
          <p:cNvSpPr/>
          <p:nvPr/>
        </p:nvSpPr>
        <p:spPr>
          <a:xfrm>
            <a:off x="8699500" y="2235200"/>
            <a:ext cx="533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頁面載入速度</a:t>
            </a:r>
            <a:endParaRPr lang="en-US" sz="1600" dirty="0"/>
          </a:p>
        </p:txBody>
      </p:sp>
      <p:sp>
        <p:nvSpPr>
          <p:cNvPr id="11" name="website_conversion-text-10"/>
          <p:cNvSpPr/>
          <p:nvPr/>
        </p:nvSpPr>
        <p:spPr>
          <a:xfrm>
            <a:off x="8191500" y="2692400"/>
            <a:ext cx="571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目標載入時間低於2.5秒，每延遲1秒轉換率明顯下降</a:t>
            </a:r>
            <a:endParaRPr lang="en-US" sz="1300" dirty="0"/>
          </a:p>
        </p:txBody>
      </p:sp>
      <p:sp>
        <p:nvSpPr>
          <p:cNvPr id="12" name="website_conversion-shape-11"/>
          <p:cNvSpPr/>
          <p:nvPr/>
        </p:nvSpPr>
        <p:spPr>
          <a:xfrm>
            <a:off x="1016000" y="4064000"/>
            <a:ext cx="6350000" cy="1905000"/>
          </a:xfrm>
          <a:prstGeom prst="roundRect">
            <a:avLst>
              <a:gd name="adj" fmla="val 5333"/>
            </a:avLst>
          </a:prstGeom>
          <a:solidFill>
            <a:srgbClr val="EDF2F7"/>
          </a:solidFill>
          <a:ln/>
        </p:spPr>
      </p:sp>
      <p:pic>
        <p:nvPicPr>
          <p:cNvPr id="13" name="website_conversion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381500"/>
            <a:ext cx="330200" cy="330200"/>
          </a:xfrm>
          <a:prstGeom prst="rect">
            <a:avLst/>
          </a:prstGeom>
        </p:spPr>
      </p:pic>
      <p:sp>
        <p:nvSpPr>
          <p:cNvPr id="14" name="website_conversion-text-13"/>
          <p:cNvSpPr/>
          <p:nvPr/>
        </p:nvSpPr>
        <p:spPr>
          <a:xfrm>
            <a:off x="1841500" y="4394200"/>
            <a:ext cx="533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明確行動呼籲(CTA)</a:t>
            </a:r>
            <a:endParaRPr lang="en-US" sz="1600" dirty="0"/>
          </a:p>
        </p:txBody>
      </p:sp>
      <p:sp>
        <p:nvSpPr>
          <p:cNvPr id="15" name="website_conversion-text-14"/>
          <p:cNvSpPr/>
          <p:nvPr/>
        </p:nvSpPr>
        <p:spPr>
          <a:xfrm>
            <a:off x="1333500" y="4851400"/>
            <a:ext cx="571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每頁應有清楚的下一步指引，如「立即預約」「免費諮詢」</a:t>
            </a:r>
            <a:endParaRPr lang="en-US" sz="1300" dirty="0"/>
          </a:p>
        </p:txBody>
      </p:sp>
      <p:sp>
        <p:nvSpPr>
          <p:cNvPr id="16" name="website_conversion-shape-15"/>
          <p:cNvSpPr/>
          <p:nvPr/>
        </p:nvSpPr>
        <p:spPr>
          <a:xfrm>
            <a:off x="7874000" y="4064000"/>
            <a:ext cx="6350000" cy="1905000"/>
          </a:xfrm>
          <a:prstGeom prst="roundRect">
            <a:avLst>
              <a:gd name="adj" fmla="val 5333"/>
            </a:avLst>
          </a:prstGeom>
          <a:solidFill>
            <a:srgbClr val="E65100">
              <a:alpha val="10000"/>
            </a:srgbClr>
          </a:solidFill>
          <a:ln/>
        </p:spPr>
      </p:sp>
      <p:pic>
        <p:nvPicPr>
          <p:cNvPr id="17" name="website_conversion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0" y="4381500"/>
            <a:ext cx="330200" cy="330200"/>
          </a:xfrm>
          <a:prstGeom prst="rect">
            <a:avLst/>
          </a:prstGeom>
        </p:spPr>
      </p:pic>
      <p:sp>
        <p:nvSpPr>
          <p:cNvPr id="18" name="website_conversion-text-17"/>
          <p:cNvSpPr/>
          <p:nvPr/>
        </p:nvSpPr>
        <p:spPr>
          <a:xfrm>
            <a:off x="8699500" y="4394200"/>
            <a:ext cx="533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信任標章展示</a:t>
            </a:r>
            <a:endParaRPr lang="en-US" sz="1600" dirty="0"/>
          </a:p>
        </p:txBody>
      </p:sp>
      <p:sp>
        <p:nvSpPr>
          <p:cNvPr id="19" name="website_conversion-text-18"/>
          <p:cNvSpPr/>
          <p:nvPr/>
        </p:nvSpPr>
        <p:spPr>
          <a:xfrm>
            <a:off x="8191500" y="4851400"/>
            <a:ext cx="571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顧客評論、專業證照、團隊照片建立信任感</a:t>
            </a:r>
            <a:endParaRPr lang="en-US" sz="1300" dirty="0"/>
          </a:p>
        </p:txBody>
      </p:sp>
      <p:pic>
        <p:nvPicPr>
          <p:cNvPr id="20" name="website_conversion-image-19" descr="preencoded.png">    </p:cNvPr>
          <p:cNvPicPr>
            <a:picLocks noChangeAspect="1"/>
          </p:cNvPicPr>
          <p:nvPr/>
        </p:nvPicPr>
        <p:blipFill>
          <a:blip r:embed="rId5"/>
          <a:srcRect l="0" r="0" t="42788" b="42788"/>
          <a:stretch/>
        </p:blipFill>
        <p:spPr>
          <a:xfrm>
            <a:off x="1016000" y="6286500"/>
            <a:ext cx="13208000" cy="1905000"/>
          </a:xfrm>
          <a:prstGeom prst="roundRect">
            <a:avLst>
              <a:gd name="adj" fmla="val 5333"/>
            </a:avLst>
          </a:prstGeom>
        </p:spPr>
      </p:pic>
      <p:sp>
        <p:nvSpPr>
          <p:cNvPr id="21" name="website_conversion-text-20"/>
          <p:cNvSpPr/>
          <p:nvPr/>
        </p:nvSpPr>
        <p:spPr>
          <a:xfrm>
            <a:off x="1016000" y="8382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4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5000" dirty="0"/>
          </a:p>
        </p:txBody>
      </p:sp>
      <p:sp>
        <p:nvSpPr>
          <p:cNvPr id="3" name="section_4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4" name="section_4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顧客體驗與留存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x_impact-text-1"/>
          <p:cNvSpPr/>
          <p:nvPr/>
        </p:nvSpPr>
        <p:spPr>
          <a:xfrm>
            <a:off x="1270000" y="762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顧客體驗才是轉型的核心戰場</a:t>
            </a:r>
            <a:endParaRPr lang="en-US" sz="3000" dirty="0"/>
          </a:p>
        </p:txBody>
      </p:sp>
      <p:sp>
        <p:nvSpPr>
          <p:cNvPr id="3" name="cx_impact-shape-2"/>
          <p:cNvSpPr/>
          <p:nvPr/>
        </p:nvSpPr>
        <p:spPr>
          <a:xfrm>
            <a:off x="1270000" y="1549400"/>
            <a:ext cx="13716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cx_impact-text-3"/>
          <p:cNvSpPr/>
          <p:nvPr/>
        </p:nvSpPr>
        <p:spPr>
          <a:xfrm>
            <a:off x="1270000" y="2286000"/>
            <a:ext cx="533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+25~95%</a:t>
            </a:r>
            <a:endParaRPr lang="en-US" sz="7200" dirty="0"/>
          </a:p>
        </p:txBody>
      </p:sp>
      <p:sp>
        <p:nvSpPr>
          <p:cNvPr id="5" name="cx_impact-text-4"/>
          <p:cNvSpPr/>
          <p:nvPr/>
        </p:nvSpPr>
        <p:spPr>
          <a:xfrm>
            <a:off x="1270000" y="3683000"/>
            <a:ext cx="533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留存率只要提升5個百分點，就能帶動這樣幅度的利潤成長</a:t>
            </a:r>
            <a:endParaRPr lang="en-US" sz="1900" dirty="0"/>
          </a:p>
        </p:txBody>
      </p:sp>
      <p:pic>
        <p:nvPicPr>
          <p:cNvPr id="6" name="cx_impact-image-5" descr="preencoded.png">    </p:cNvPr>
          <p:cNvPicPr>
            <a:picLocks noChangeAspect="1"/>
          </p:cNvPicPr>
          <p:nvPr/>
        </p:nvPicPr>
        <p:blipFill>
          <a:blip r:embed="rId1"/>
          <a:srcRect l="0" r="0" t="5846" b="5846"/>
          <a:stretch/>
        </p:blipFill>
        <p:spPr>
          <a:xfrm>
            <a:off x="7366000" y="2159000"/>
            <a:ext cx="7112000" cy="4191000"/>
          </a:xfrm>
          <a:prstGeom prst="roundRect">
            <a:avLst>
              <a:gd name="adj" fmla="val 2424"/>
            </a:avLst>
          </a:prstGeom>
        </p:spPr>
      </p:pic>
      <p:sp>
        <p:nvSpPr>
          <p:cNvPr id="7" name="cx_impact-shape-6"/>
          <p:cNvSpPr/>
          <p:nvPr/>
        </p:nvSpPr>
        <p:spPr>
          <a:xfrm>
            <a:off x="1270000" y="6731000"/>
            <a:ext cx="13208000" cy="1270000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/>
        </p:spPr>
      </p:sp>
      <p:sp>
        <p:nvSpPr>
          <p:cNvPr id="8" name="cx_impact-shape-7"/>
          <p:cNvSpPr/>
          <p:nvPr/>
        </p:nvSpPr>
        <p:spPr>
          <a:xfrm>
            <a:off x="1270000" y="6731000"/>
            <a:ext cx="76200" cy="12700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9" name="cx_impact-text-8"/>
          <p:cNvSpPr/>
          <p:nvPr/>
        </p:nvSpPr>
        <p:spPr>
          <a:xfrm>
            <a:off x="1651000" y="6985000"/>
            <a:ext cx="1244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相較於單純追求成本削減，投資顧客體驗帶來的長期回報更高，也更能建立品牌護城河。</a:t>
            </a:r>
            <a:endParaRPr lang="en-US" sz="1600" dirty="0"/>
          </a:p>
        </p:txBody>
      </p:sp>
      <p:sp>
        <p:nvSpPr>
          <p:cNvPr id="10" name="cx_impact-text-9"/>
          <p:cNvSpPr/>
          <p:nvPr/>
        </p:nvSpPr>
        <p:spPr>
          <a:xfrm>
            <a:off x="1270000" y="8318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來源：Bain &amp; Company 顧客忠誠度研究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x_tactics-text-1"/>
          <p:cNvSpPr/>
          <p:nvPr/>
        </p:nvSpPr>
        <p:spPr>
          <a:xfrm>
            <a:off x="1016000" y="571500"/>
            <a:ext cx="1422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七項提升顧客體驗的具體做法</a:t>
            </a:r>
            <a:endParaRPr lang="en-US" sz="2600" dirty="0"/>
          </a:p>
        </p:txBody>
      </p:sp>
      <p:sp>
        <p:nvSpPr>
          <p:cNvPr id="3" name="cx_tactics-shape-2"/>
          <p:cNvSpPr/>
          <p:nvPr/>
        </p:nvSpPr>
        <p:spPr>
          <a:xfrm>
            <a:off x="1016000" y="11684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cx_tactics-shape-3"/>
          <p:cNvSpPr/>
          <p:nvPr/>
        </p:nvSpPr>
        <p:spPr>
          <a:xfrm>
            <a:off x="1016000" y="1422400"/>
            <a:ext cx="14224000" cy="914400"/>
          </a:xfrm>
          <a:prstGeom prst="roundRect">
            <a:avLst>
              <a:gd name="adj" fmla="val 11111"/>
            </a:avLst>
          </a:prstGeom>
          <a:solidFill>
            <a:srgbClr val="EDF2F7"/>
          </a:solidFill>
          <a:ln/>
        </p:spPr>
      </p:sp>
      <p:pic>
        <p:nvPicPr>
          <p:cNvPr id="5" name="cx_tactic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1651000"/>
            <a:ext cx="355600" cy="355600"/>
          </a:xfrm>
          <a:prstGeom prst="rect">
            <a:avLst/>
          </a:prstGeom>
        </p:spPr>
      </p:pic>
      <p:sp>
        <p:nvSpPr>
          <p:cNvPr id="6" name="cx_tactics-text-5"/>
          <p:cNvSpPr/>
          <p:nvPr/>
        </p:nvSpPr>
        <p:spPr>
          <a:xfrm>
            <a:off x="1905000" y="1625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即時客服 / AI聊天機器人</a:t>
            </a:r>
            <a:endParaRPr lang="en-US" sz="1600" dirty="0"/>
          </a:p>
        </p:txBody>
      </p:sp>
      <p:sp>
        <p:nvSpPr>
          <p:cNvPr id="7" name="cx_tactics-text-6"/>
          <p:cNvSpPr/>
          <p:nvPr/>
        </p:nvSpPr>
        <p:spPr>
          <a:xfrm>
            <a:off x="8255000" y="1625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縮短平均回應時間至5分鐘內</a:t>
            </a:r>
            <a:endParaRPr lang="en-US" sz="1400" dirty="0"/>
          </a:p>
        </p:txBody>
      </p:sp>
      <p:sp>
        <p:nvSpPr>
          <p:cNvPr id="8" name="cx_tactics-shape-7"/>
          <p:cNvSpPr/>
          <p:nvPr/>
        </p:nvSpPr>
        <p:spPr>
          <a:xfrm>
            <a:off x="1016000" y="2489200"/>
            <a:ext cx="14224000" cy="914400"/>
          </a:xfrm>
          <a:prstGeom prst="roundRect">
            <a:avLst>
              <a:gd name="adj" fmla="val 11111"/>
            </a:avLst>
          </a:prstGeom>
          <a:solidFill>
            <a:srgbClr val="F7FAFC"/>
          </a:solidFill>
          <a:ln/>
        </p:spPr>
      </p:sp>
      <p:pic>
        <p:nvPicPr>
          <p:cNvPr id="9" name="cx_tactic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717800"/>
            <a:ext cx="355600" cy="355600"/>
          </a:xfrm>
          <a:prstGeom prst="rect">
            <a:avLst/>
          </a:prstGeom>
        </p:spPr>
      </p:pic>
      <p:sp>
        <p:nvSpPr>
          <p:cNvPr id="10" name="cx_tactics-text-9"/>
          <p:cNvSpPr/>
          <p:nvPr/>
        </p:nvSpPr>
        <p:spPr>
          <a:xfrm>
            <a:off x="1905000" y="2692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自助知識庫</a:t>
            </a:r>
            <a:endParaRPr lang="en-US" sz="1600" dirty="0"/>
          </a:p>
        </p:txBody>
      </p:sp>
      <p:sp>
        <p:nvSpPr>
          <p:cNvPr id="11" name="cx_tactics-text-10"/>
          <p:cNvSpPr/>
          <p:nvPr/>
        </p:nvSpPr>
        <p:spPr>
          <a:xfrm>
            <a:off x="8255000" y="2692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可減少30-40%重複詢問</a:t>
            </a:r>
            <a:endParaRPr lang="en-US" sz="1400" dirty="0"/>
          </a:p>
        </p:txBody>
      </p:sp>
      <p:sp>
        <p:nvSpPr>
          <p:cNvPr id="12" name="cx_tactics-shape-11"/>
          <p:cNvSpPr/>
          <p:nvPr/>
        </p:nvSpPr>
        <p:spPr>
          <a:xfrm>
            <a:off x="1016000" y="3556000"/>
            <a:ext cx="14224000" cy="914400"/>
          </a:xfrm>
          <a:prstGeom prst="roundRect">
            <a:avLst>
              <a:gd name="adj" fmla="val 11111"/>
            </a:avLst>
          </a:prstGeom>
          <a:solidFill>
            <a:srgbClr val="EDF2F7"/>
          </a:solidFill>
          <a:ln/>
        </p:spPr>
      </p:sp>
      <p:pic>
        <p:nvPicPr>
          <p:cNvPr id="13" name="cx_tactic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784600"/>
            <a:ext cx="355600" cy="355600"/>
          </a:xfrm>
          <a:prstGeom prst="rect">
            <a:avLst/>
          </a:prstGeom>
        </p:spPr>
      </p:pic>
      <p:sp>
        <p:nvSpPr>
          <p:cNvPr id="14" name="cx_tactics-text-13"/>
          <p:cNvSpPr/>
          <p:nvPr/>
        </p:nvSpPr>
        <p:spPr>
          <a:xfrm>
            <a:off x="1905000" y="37592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簡訊/Email預約提醒</a:t>
            </a:r>
            <a:endParaRPr lang="en-US" sz="1600" dirty="0"/>
          </a:p>
        </p:txBody>
      </p:sp>
      <p:sp>
        <p:nvSpPr>
          <p:cNvPr id="15" name="cx_tactics-text-14"/>
          <p:cNvSpPr/>
          <p:nvPr/>
        </p:nvSpPr>
        <p:spPr>
          <a:xfrm>
            <a:off x="8255000" y="37592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可減少50-80%的爽約缺席率</a:t>
            </a:r>
            <a:endParaRPr lang="en-US" sz="1400" dirty="0"/>
          </a:p>
        </p:txBody>
      </p:sp>
      <p:sp>
        <p:nvSpPr>
          <p:cNvPr id="16" name="cx_tactics-shape-15"/>
          <p:cNvSpPr/>
          <p:nvPr/>
        </p:nvSpPr>
        <p:spPr>
          <a:xfrm>
            <a:off x="1016000" y="4622800"/>
            <a:ext cx="14224000" cy="914400"/>
          </a:xfrm>
          <a:prstGeom prst="roundRect">
            <a:avLst>
              <a:gd name="adj" fmla="val 11111"/>
            </a:avLst>
          </a:prstGeom>
          <a:solidFill>
            <a:srgbClr val="F7FAFC"/>
          </a:solidFill>
          <a:ln/>
        </p:spPr>
      </p:sp>
      <p:pic>
        <p:nvPicPr>
          <p:cNvPr id="17" name="cx_tactic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4851400"/>
            <a:ext cx="355600" cy="355600"/>
          </a:xfrm>
          <a:prstGeom prst="rect">
            <a:avLst/>
          </a:prstGeom>
        </p:spPr>
      </p:pic>
      <p:sp>
        <p:nvSpPr>
          <p:cNvPr id="18" name="cx_tactics-text-17"/>
          <p:cNvSpPr/>
          <p:nvPr/>
        </p:nvSpPr>
        <p:spPr>
          <a:xfrm>
            <a:off x="1905000" y="482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NPS淨推薦值調查</a:t>
            </a:r>
            <a:endParaRPr lang="en-US" sz="1600" dirty="0"/>
          </a:p>
        </p:txBody>
      </p:sp>
      <p:sp>
        <p:nvSpPr>
          <p:cNvPr id="19" name="cx_tactics-text-18"/>
          <p:cNvSpPr/>
          <p:nvPr/>
        </p:nvSpPr>
        <p:spPr>
          <a:xfrm>
            <a:off x="8255000" y="482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定期追蹤顧客滿意度趨勢</a:t>
            </a:r>
            <a:endParaRPr lang="en-US" sz="1400" dirty="0"/>
          </a:p>
        </p:txBody>
      </p:sp>
      <p:sp>
        <p:nvSpPr>
          <p:cNvPr id="20" name="cx_tactics-shape-19"/>
          <p:cNvSpPr/>
          <p:nvPr/>
        </p:nvSpPr>
        <p:spPr>
          <a:xfrm>
            <a:off x="1016000" y="5689600"/>
            <a:ext cx="14224000" cy="914400"/>
          </a:xfrm>
          <a:prstGeom prst="roundRect">
            <a:avLst>
              <a:gd name="adj" fmla="val 11111"/>
            </a:avLst>
          </a:prstGeom>
          <a:solidFill>
            <a:srgbClr val="EDF2F7"/>
          </a:solidFill>
          <a:ln/>
        </p:spPr>
      </p:sp>
      <p:pic>
        <p:nvPicPr>
          <p:cNvPr id="21" name="cx_tactic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00" y="5918200"/>
            <a:ext cx="355600" cy="355600"/>
          </a:xfrm>
          <a:prstGeom prst="rect">
            <a:avLst/>
          </a:prstGeom>
        </p:spPr>
      </p:pic>
      <p:sp>
        <p:nvSpPr>
          <p:cNvPr id="22" name="cx_tactics-text-21"/>
          <p:cNvSpPr/>
          <p:nvPr/>
        </p:nvSpPr>
        <p:spPr>
          <a:xfrm>
            <a:off x="1905000" y="5892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客戶自助服務入口</a:t>
            </a:r>
            <a:endParaRPr lang="en-US" sz="1600" dirty="0"/>
          </a:p>
        </p:txBody>
      </p:sp>
      <p:sp>
        <p:nvSpPr>
          <p:cNvPr id="23" name="cx_tactics-text-22"/>
          <p:cNvSpPr/>
          <p:nvPr/>
        </p:nvSpPr>
        <p:spPr>
          <a:xfrm>
            <a:off x="8255000" y="5892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讓客戶自行查詢訂單/帳務狀態</a:t>
            </a:r>
            <a:endParaRPr lang="en-US" sz="1400" dirty="0"/>
          </a:p>
        </p:txBody>
      </p:sp>
      <p:sp>
        <p:nvSpPr>
          <p:cNvPr id="24" name="cx_tactics-shape-23"/>
          <p:cNvSpPr/>
          <p:nvPr/>
        </p:nvSpPr>
        <p:spPr>
          <a:xfrm>
            <a:off x="1016000" y="6756400"/>
            <a:ext cx="14224000" cy="914400"/>
          </a:xfrm>
          <a:prstGeom prst="roundRect">
            <a:avLst>
              <a:gd name="adj" fmla="val 11111"/>
            </a:avLst>
          </a:prstGeom>
          <a:solidFill>
            <a:srgbClr val="E65100">
              <a:alpha val="10000"/>
            </a:srgbClr>
          </a:solidFill>
          <a:ln/>
        </p:spPr>
      </p:sp>
      <p:pic>
        <p:nvPicPr>
          <p:cNvPr id="25" name="cx_tactics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" y="6985000"/>
            <a:ext cx="355600" cy="355600"/>
          </a:xfrm>
          <a:prstGeom prst="rect">
            <a:avLst/>
          </a:prstGeom>
        </p:spPr>
      </p:pic>
      <p:sp>
        <p:nvSpPr>
          <p:cNvPr id="26" name="cx_tactics-text-25"/>
          <p:cNvSpPr/>
          <p:nvPr/>
        </p:nvSpPr>
        <p:spPr>
          <a:xfrm>
            <a:off x="1905000" y="6959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全管道整合體驗</a:t>
            </a:r>
            <a:endParaRPr lang="en-US" sz="1600" dirty="0"/>
          </a:p>
        </p:txBody>
      </p:sp>
      <p:sp>
        <p:nvSpPr>
          <p:cNvPr id="27" name="cx_tactics-text-26"/>
          <p:cNvSpPr/>
          <p:nvPr/>
        </p:nvSpPr>
        <p:spPr>
          <a:xfrm>
            <a:off x="8255000" y="6959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電話/Email/社群/官網一致的顧客歷程</a:t>
            </a:r>
            <a:endParaRPr lang="en-US" sz="1400" dirty="0"/>
          </a:p>
        </p:txBody>
      </p:sp>
      <p:sp>
        <p:nvSpPr>
          <p:cNvPr id="28" name="cx_tactics-text-27"/>
          <p:cNvSpPr/>
          <p:nvPr/>
        </p:nvSpPr>
        <p:spPr>
          <a:xfrm>
            <a:off x="1016000" y="79375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5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15000" dirty="0"/>
          </a:p>
        </p:txBody>
      </p:sp>
      <p:sp>
        <p:nvSpPr>
          <p:cNvPr id="3" name="section_5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4" name="section_5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ROI衡量與轉型路線圖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i_framework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如何計算數位轉型的投資回報率</a:t>
            </a:r>
            <a:endParaRPr lang="en-US" sz="2800" dirty="0"/>
          </a:p>
        </p:txBody>
      </p:sp>
      <p:sp>
        <p:nvSpPr>
          <p:cNvPr id="3" name="roi_framework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roi_framework-shape-3"/>
          <p:cNvSpPr/>
          <p:nvPr/>
        </p:nvSpPr>
        <p:spPr>
          <a:xfrm>
            <a:off x="1016000" y="1778000"/>
            <a:ext cx="14224000" cy="1270000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/>
        </p:spPr>
      </p:sp>
      <p:sp>
        <p:nvSpPr>
          <p:cNvPr id="5" name="roi_framework-text-4"/>
          <p:cNvSpPr/>
          <p:nvPr/>
        </p:nvSpPr>
        <p:spPr>
          <a:xfrm>
            <a:off x="1397000" y="2133600"/>
            <a:ext cx="13462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ROI ＝ ［（年度總效益－年度總投資）／年度總投資］ × 100%</a:t>
            </a:r>
            <a:endParaRPr lang="en-US" sz="2000" dirty="0"/>
          </a:p>
        </p:txBody>
      </p:sp>
      <p:sp>
        <p:nvSpPr>
          <p:cNvPr id="6" name="roi_framework-shape-5"/>
          <p:cNvSpPr/>
          <p:nvPr/>
        </p:nvSpPr>
        <p:spPr>
          <a:xfrm>
            <a:off x="1016000" y="3429000"/>
            <a:ext cx="4445000" cy="3429000"/>
          </a:xfrm>
          <a:prstGeom prst="roundRect">
            <a:avLst>
              <a:gd name="adj" fmla="val 296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7" name="roi_framework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0" y="3810000"/>
            <a:ext cx="355600" cy="355600"/>
          </a:xfrm>
          <a:prstGeom prst="rect">
            <a:avLst/>
          </a:prstGeom>
        </p:spPr>
      </p:pic>
      <p:sp>
        <p:nvSpPr>
          <p:cNvPr id="8" name="roi_framework-text-7"/>
          <p:cNvSpPr/>
          <p:nvPr/>
        </p:nvSpPr>
        <p:spPr>
          <a:xfrm>
            <a:off x="1397000" y="4381500"/>
            <a:ext cx="368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效率增益</a:t>
            </a:r>
            <a:endParaRPr lang="en-US" sz="1700" dirty="0"/>
          </a:p>
        </p:txBody>
      </p:sp>
      <p:sp>
        <p:nvSpPr>
          <p:cNvPr id="9" name="roi_framework-text-8"/>
          <p:cNvSpPr/>
          <p:nvPr/>
        </p:nvSpPr>
        <p:spPr>
          <a:xfrm>
            <a:off x="1397000" y="4889500"/>
            <a:ext cx="3683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節省的人工時數、縮短的作業流程時間、減少的重複性工作</a:t>
            </a:r>
            <a:endParaRPr lang="en-US" sz="1350" dirty="0"/>
          </a:p>
        </p:txBody>
      </p:sp>
      <p:sp>
        <p:nvSpPr>
          <p:cNvPr id="10" name="roi_framework-shape-9"/>
          <p:cNvSpPr/>
          <p:nvPr/>
        </p:nvSpPr>
        <p:spPr>
          <a:xfrm>
            <a:off x="5905500" y="3429000"/>
            <a:ext cx="4445000" cy="3429000"/>
          </a:xfrm>
          <a:prstGeom prst="roundRect">
            <a:avLst>
              <a:gd name="adj" fmla="val 296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1" name="roi_framework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3810000"/>
            <a:ext cx="355600" cy="355600"/>
          </a:xfrm>
          <a:prstGeom prst="rect">
            <a:avLst/>
          </a:prstGeom>
        </p:spPr>
      </p:pic>
      <p:sp>
        <p:nvSpPr>
          <p:cNvPr id="12" name="roi_framework-text-11"/>
          <p:cNvSpPr/>
          <p:nvPr/>
        </p:nvSpPr>
        <p:spPr>
          <a:xfrm>
            <a:off x="6286500" y="4381500"/>
            <a:ext cx="368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營收影響</a:t>
            </a:r>
            <a:endParaRPr lang="en-US" sz="1700" dirty="0"/>
          </a:p>
        </p:txBody>
      </p:sp>
      <p:sp>
        <p:nvSpPr>
          <p:cNvPr id="13" name="roi_framework-text-12"/>
          <p:cNvSpPr/>
          <p:nvPr/>
        </p:nvSpPr>
        <p:spPr>
          <a:xfrm>
            <a:off x="6286500" y="4889500"/>
            <a:ext cx="3683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新增客戶數、客單價提升、回購率與顧客終身價值成長</a:t>
            </a:r>
            <a:endParaRPr lang="en-US" sz="1350" dirty="0"/>
          </a:p>
        </p:txBody>
      </p:sp>
      <p:sp>
        <p:nvSpPr>
          <p:cNvPr id="14" name="roi_framework-shape-13"/>
          <p:cNvSpPr/>
          <p:nvPr/>
        </p:nvSpPr>
        <p:spPr>
          <a:xfrm>
            <a:off x="10795000" y="3429000"/>
            <a:ext cx="4445000" cy="3429000"/>
          </a:xfrm>
          <a:prstGeom prst="roundRect">
            <a:avLst>
              <a:gd name="adj" fmla="val 2963"/>
            </a:avLst>
          </a:prstGeom>
          <a:solidFill>
            <a:srgbClr val="E65100">
              <a:alpha val="10000"/>
            </a:srgbClr>
          </a:solidFill>
          <a:ln/>
        </p:spPr>
      </p:sp>
      <p:pic>
        <p:nvPicPr>
          <p:cNvPr id="15" name="roi_framework-icon-1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3810000"/>
            <a:ext cx="355600" cy="355600"/>
          </a:xfrm>
          <a:prstGeom prst="rect">
            <a:avLst/>
          </a:prstGeom>
        </p:spPr>
      </p:pic>
      <p:sp>
        <p:nvSpPr>
          <p:cNvPr id="16" name="roi_framework-text-15"/>
          <p:cNvSpPr/>
          <p:nvPr/>
        </p:nvSpPr>
        <p:spPr>
          <a:xfrm>
            <a:off x="11176000" y="4381500"/>
            <a:ext cx="368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成本降低</a:t>
            </a:r>
            <a:endParaRPr lang="en-US" sz="1700" dirty="0"/>
          </a:p>
        </p:txBody>
      </p:sp>
      <p:sp>
        <p:nvSpPr>
          <p:cNvPr id="17" name="roi_framework-text-16"/>
          <p:cNvSpPr/>
          <p:nvPr/>
        </p:nvSpPr>
        <p:spPr>
          <a:xfrm>
            <a:off x="11176000" y="4889500"/>
            <a:ext cx="3683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紙本與人力成本減少、錯誤率下降、系統維護費用降低</a:t>
            </a:r>
            <a:endParaRPr lang="en-US" sz="1350" dirty="0"/>
          </a:p>
        </p:txBody>
      </p:sp>
      <p:sp>
        <p:nvSpPr>
          <p:cNvPr id="18" name="roi_framework-text-17"/>
          <p:cNvSpPr/>
          <p:nvPr/>
        </p:nvSpPr>
        <p:spPr>
          <a:xfrm>
            <a:off x="1016000" y="7620000"/>
            <a:ext cx="1422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建議目標：第一年ROI達150%以上，第二年可提升至200%以上</a:t>
            </a:r>
            <a:endParaRPr lang="en-US" sz="1700" dirty="0"/>
          </a:p>
        </p:txBody>
      </p:sp>
      <p:sp>
        <p:nvSpPr>
          <p:cNvPr id="19" name="roi_framework-text-18"/>
          <p:cNvSpPr/>
          <p:nvPr/>
        </p:nvSpPr>
        <p:spPr>
          <a:xfrm>
            <a:off x="1016000" y="8128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admap_18months-text-1"/>
          <p:cNvSpPr/>
          <p:nvPr/>
        </p:nvSpPr>
        <p:spPr>
          <a:xfrm>
            <a:off x="1016000" y="571500"/>
            <a:ext cx="1422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18個月分階段轉型路線圖</a:t>
            </a:r>
            <a:endParaRPr lang="en-US" sz="2600" dirty="0"/>
          </a:p>
        </p:txBody>
      </p:sp>
      <p:sp>
        <p:nvSpPr>
          <p:cNvPr id="3" name="roadmap_18months-shape-2"/>
          <p:cNvSpPr/>
          <p:nvPr/>
        </p:nvSpPr>
        <p:spPr>
          <a:xfrm>
            <a:off x="1016000" y="11684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roadmap_18months-shape-3"/>
          <p:cNvSpPr/>
          <p:nvPr/>
        </p:nvSpPr>
        <p:spPr>
          <a:xfrm>
            <a:off x="1905000" y="2286000"/>
            <a:ext cx="12446000" cy="9144"/>
          </a:xfrm>
          <a:prstGeom prst="line">
            <a:avLst/>
          </a:prstGeom>
          <a:ln w="38100">
            <a:solidFill>
              <a:srgbClr val="E2E8F0"/>
            </a:solidFill>
            <a:prstDash val="solid"/>
          </a:ln>
        </p:spPr>
      </p:sp>
      <p:sp>
        <p:nvSpPr>
          <p:cNvPr id="5" name="roadmap_18months-shape-4"/>
          <p:cNvSpPr/>
          <p:nvPr/>
        </p:nvSpPr>
        <p:spPr>
          <a:xfrm>
            <a:off x="1651000" y="2095500"/>
            <a:ext cx="381000" cy="38100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6" name="roadmap_18months-shape-5"/>
          <p:cNvSpPr/>
          <p:nvPr/>
        </p:nvSpPr>
        <p:spPr>
          <a:xfrm>
            <a:off x="7810500" y="2095500"/>
            <a:ext cx="381000" cy="38100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7" name="roadmap_18months-shape-6"/>
          <p:cNvSpPr/>
          <p:nvPr/>
        </p:nvSpPr>
        <p:spPr>
          <a:xfrm>
            <a:off x="13843000" y="2095500"/>
            <a:ext cx="381000" cy="381000"/>
          </a:xfrm>
          <a:prstGeom prst="ellipse">
            <a:avLst/>
          </a:prstGeom>
          <a:solidFill>
            <a:srgbClr val="E65100"/>
          </a:solidFill>
          <a:ln/>
        </p:spPr>
      </p:sp>
      <p:sp>
        <p:nvSpPr>
          <p:cNvPr id="8" name="roadmap_18months-shape-7"/>
          <p:cNvSpPr/>
          <p:nvPr/>
        </p:nvSpPr>
        <p:spPr>
          <a:xfrm>
            <a:off x="1016000" y="2921000"/>
            <a:ext cx="4064000" cy="4191000"/>
          </a:xfrm>
          <a:prstGeom prst="roundRect">
            <a:avLst>
              <a:gd name="adj" fmla="val 2500"/>
            </a:avLst>
          </a:prstGeom>
          <a:solidFill>
            <a:srgbClr val="EDF2F7"/>
          </a:solidFill>
          <a:ln/>
        </p:spPr>
      </p:sp>
      <p:sp>
        <p:nvSpPr>
          <p:cNvPr id="9" name="roadmap_18months-text-8"/>
          <p:cNvSpPr/>
          <p:nvPr/>
        </p:nvSpPr>
        <p:spPr>
          <a:xfrm>
            <a:off x="1397000" y="32385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第1-6個月・基礎建設</a:t>
            </a:r>
            <a:endParaRPr lang="en-US" sz="1500" dirty="0"/>
          </a:p>
        </p:txBody>
      </p:sp>
      <p:sp>
        <p:nvSpPr>
          <p:cNvPr id="10" name="roadmap_18months-text-9"/>
          <p:cNvSpPr/>
          <p:nvPr/>
        </p:nvSpPr>
        <p:spPr>
          <a:xfrm>
            <a:off x="1397000" y="3746500"/>
            <a:ext cx="3302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・準備度評估與GBP優化 ・CRM系統導入 ・網站轉換優化 ・雲端生產力工具遷移</a:t>
            </a:r>
            <a:endParaRPr lang="en-US" sz="1400" dirty="0"/>
          </a:p>
        </p:txBody>
      </p:sp>
      <p:sp>
        <p:nvSpPr>
          <p:cNvPr id="11" name="roadmap_18months-text-10"/>
          <p:cNvSpPr/>
          <p:nvPr/>
        </p:nvSpPr>
        <p:spPr>
          <a:xfrm>
            <a:off x="1397000" y="635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$500-1,500/月</a:t>
            </a:r>
            <a:endParaRPr lang="en-US" sz="1600" dirty="0"/>
          </a:p>
        </p:txBody>
      </p:sp>
      <p:sp>
        <p:nvSpPr>
          <p:cNvPr id="12" name="roadmap_18months-shape-11"/>
          <p:cNvSpPr/>
          <p:nvPr/>
        </p:nvSpPr>
        <p:spPr>
          <a:xfrm>
            <a:off x="6096000" y="2921000"/>
            <a:ext cx="4064000" cy="4191000"/>
          </a:xfrm>
          <a:prstGeom prst="roundRect">
            <a:avLst>
              <a:gd name="adj" fmla="val 2500"/>
            </a:avLst>
          </a:prstGeom>
          <a:solidFill>
            <a:srgbClr val="EDF2F7"/>
          </a:solidFill>
          <a:ln/>
        </p:spPr>
      </p:sp>
      <p:sp>
        <p:nvSpPr>
          <p:cNvPr id="13" name="roadmap_18months-text-12"/>
          <p:cNvSpPr/>
          <p:nvPr/>
        </p:nvSpPr>
        <p:spPr>
          <a:xfrm>
            <a:off x="6477000" y="32385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第7-12個月・自動化導入</a:t>
            </a:r>
            <a:endParaRPr lang="en-US" sz="1500" dirty="0"/>
          </a:p>
        </p:txBody>
      </p:sp>
      <p:sp>
        <p:nvSpPr>
          <p:cNvPr id="14" name="roadmap_18months-text-13"/>
          <p:cNvSpPr/>
          <p:nvPr/>
        </p:nvSpPr>
        <p:spPr>
          <a:xfrm>
            <a:off x="6477000" y="3746500"/>
            <a:ext cx="3302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・行銷/客服流程自動化 ・Email行銷系統上線 ・付費廣告小規模測試 ・SOP數位化與員工訓練</a:t>
            </a:r>
            <a:endParaRPr lang="en-US" sz="1400" dirty="0"/>
          </a:p>
        </p:txBody>
      </p:sp>
      <p:sp>
        <p:nvSpPr>
          <p:cNvPr id="15" name="roadmap_18months-text-14"/>
          <p:cNvSpPr/>
          <p:nvPr/>
        </p:nvSpPr>
        <p:spPr>
          <a:xfrm>
            <a:off x="6477000" y="635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$1,500-3,500/月</a:t>
            </a:r>
            <a:endParaRPr lang="en-US" sz="1600" dirty="0"/>
          </a:p>
        </p:txBody>
      </p:sp>
      <p:sp>
        <p:nvSpPr>
          <p:cNvPr id="16" name="roadmap_18months-shape-15"/>
          <p:cNvSpPr/>
          <p:nvPr/>
        </p:nvSpPr>
        <p:spPr>
          <a:xfrm>
            <a:off x="11176000" y="2921000"/>
            <a:ext cx="4064000" cy="4191000"/>
          </a:xfrm>
          <a:prstGeom prst="roundRect">
            <a:avLst>
              <a:gd name="adj" fmla="val 2500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17" name="roadmap_18months-text-16"/>
          <p:cNvSpPr/>
          <p:nvPr/>
        </p:nvSpPr>
        <p:spPr>
          <a:xfrm>
            <a:off x="11557000" y="32385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第13-18個月・成長優化</a:t>
            </a:r>
            <a:endParaRPr lang="en-US" sz="1500" dirty="0"/>
          </a:p>
        </p:txBody>
      </p:sp>
      <p:sp>
        <p:nvSpPr>
          <p:cNvPr id="18" name="roadmap_18months-text-17"/>
          <p:cNvSpPr/>
          <p:nvPr/>
        </p:nvSpPr>
        <p:spPr>
          <a:xfrm>
            <a:off x="11557000" y="3746500"/>
            <a:ext cx="3302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・數據驅動個人化行銷 ・GEO/AI能見度布局 ・全管道顧客體驗整合 ・季度成效檢視與擴大投資</a:t>
            </a:r>
            <a:endParaRPr lang="en-US" sz="1400" dirty="0"/>
          </a:p>
        </p:txBody>
      </p:sp>
      <p:sp>
        <p:nvSpPr>
          <p:cNvPr id="19" name="roadmap_18months-text-18"/>
          <p:cNvSpPr/>
          <p:nvPr/>
        </p:nvSpPr>
        <p:spPr>
          <a:xfrm>
            <a:off x="11557000" y="635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$3,000-6,000/月</a:t>
            </a:r>
            <a:endParaRPr lang="en-US" sz="1600" dirty="0"/>
          </a:p>
        </p:txBody>
      </p:sp>
      <p:sp>
        <p:nvSpPr>
          <p:cNvPr id="20" name="roadmap_18months-text-19"/>
          <p:cNvSpPr/>
          <p:nvPr/>
        </p:nvSpPr>
        <p:spPr>
          <a:xfrm>
            <a:off x="1016000" y="76835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預算為參考區間，依企業規模與產業調整｜來源：Digital Applied 2026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scenario-text-1"/>
          <p:cNvSpPr/>
          <p:nvPr/>
        </p:nvSpPr>
        <p:spPr>
          <a:xfrm>
            <a:off x="1270000" y="762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情境案例：傳統五金行的數位轉型之路</a:t>
            </a:r>
            <a:endParaRPr lang="en-US" sz="3000" dirty="0"/>
          </a:p>
        </p:txBody>
      </p:sp>
      <p:sp>
        <p:nvSpPr>
          <p:cNvPr id="3" name="case_scenario-shape-2"/>
          <p:cNvSpPr/>
          <p:nvPr/>
        </p:nvSpPr>
        <p:spPr>
          <a:xfrm>
            <a:off x="1270000" y="1549400"/>
            <a:ext cx="13716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pic>
        <p:nvPicPr>
          <p:cNvPr id="4" name="case_scenario-image-3" descr="preencoded.png">    </p:cNvPr>
          <p:cNvPicPr>
            <a:picLocks noChangeAspect="1"/>
          </p:cNvPicPr>
          <p:nvPr/>
        </p:nvPicPr>
        <p:blipFill>
          <a:blip r:embed="rId1"/>
          <a:srcRect l="0" r="0" t="14130" b="14130"/>
          <a:stretch/>
        </p:blipFill>
        <p:spPr>
          <a:xfrm>
            <a:off x="1270000" y="2032000"/>
            <a:ext cx="5842000" cy="4191000"/>
          </a:xfrm>
          <a:prstGeom prst="roundRect">
            <a:avLst>
              <a:gd name="adj" fmla="val 2424"/>
            </a:avLst>
          </a:prstGeom>
        </p:spPr>
      </p:pic>
      <p:sp>
        <p:nvSpPr>
          <p:cNvPr id="5" name="case_scenario-shape-4"/>
          <p:cNvSpPr/>
          <p:nvPr/>
        </p:nvSpPr>
        <p:spPr>
          <a:xfrm>
            <a:off x="7620000" y="2032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sp>
        <p:nvSpPr>
          <p:cNvPr id="6" name="case_scenario-text-5"/>
          <p:cNvSpPr/>
          <p:nvPr/>
        </p:nvSpPr>
        <p:spPr>
          <a:xfrm>
            <a:off x="7937500" y="2222500"/>
            <a:ext cx="622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STEP 1</a:t>
            </a:r>
            <a:endParaRPr lang="en-US" sz="1400" dirty="0"/>
          </a:p>
        </p:txBody>
      </p:sp>
      <p:sp>
        <p:nvSpPr>
          <p:cNvPr id="7" name="case_scenario-text-6"/>
          <p:cNvSpPr/>
          <p:nvPr/>
        </p:nvSpPr>
        <p:spPr>
          <a:xfrm>
            <a:off x="7937500" y="2540000"/>
            <a:ext cx="622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評估現況（Level 1），決定先建置Google Business Profile並導入CRM</a:t>
            </a:r>
            <a:endParaRPr lang="en-US" sz="1400" dirty="0"/>
          </a:p>
        </p:txBody>
      </p:sp>
      <p:sp>
        <p:nvSpPr>
          <p:cNvPr id="8" name="case_scenario-shape-7"/>
          <p:cNvSpPr/>
          <p:nvPr/>
        </p:nvSpPr>
        <p:spPr>
          <a:xfrm>
            <a:off x="7620000" y="3302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sp>
        <p:nvSpPr>
          <p:cNvPr id="9" name="case_scenario-text-8"/>
          <p:cNvSpPr/>
          <p:nvPr/>
        </p:nvSpPr>
        <p:spPr>
          <a:xfrm>
            <a:off x="7937500" y="3492500"/>
            <a:ext cx="622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STEP 2</a:t>
            </a:r>
            <a:endParaRPr lang="en-US" sz="1400" dirty="0"/>
          </a:p>
        </p:txBody>
      </p:sp>
      <p:sp>
        <p:nvSpPr>
          <p:cNvPr id="10" name="case_scenario-text-9"/>
          <p:cNvSpPr/>
          <p:nvPr/>
        </p:nvSpPr>
        <p:spPr>
          <a:xfrm>
            <a:off x="7937500" y="3810000"/>
            <a:ext cx="622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六個月內完成本地SEO優化，帶動Google地圖搜尋曝光提升三倍</a:t>
            </a:r>
            <a:endParaRPr lang="en-US" sz="1400" dirty="0"/>
          </a:p>
        </p:txBody>
      </p:sp>
      <p:sp>
        <p:nvSpPr>
          <p:cNvPr id="11" name="case_scenario-shape-10"/>
          <p:cNvSpPr/>
          <p:nvPr/>
        </p:nvSpPr>
        <p:spPr>
          <a:xfrm>
            <a:off x="7620000" y="4572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12" name="case_scenario-text-11"/>
          <p:cNvSpPr/>
          <p:nvPr/>
        </p:nvSpPr>
        <p:spPr>
          <a:xfrm>
            <a:off x="7937500" y="4762500"/>
            <a:ext cx="622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STEP 3</a:t>
            </a:r>
            <a:endParaRPr lang="en-US" sz="1400" dirty="0"/>
          </a:p>
        </p:txBody>
      </p:sp>
      <p:sp>
        <p:nvSpPr>
          <p:cNvPr id="13" name="case_scenario-text-12"/>
          <p:cNvSpPr/>
          <p:nvPr/>
        </p:nvSpPr>
        <p:spPr>
          <a:xfrm>
            <a:off x="7937500" y="5080000"/>
            <a:ext cx="622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導入Email自動化與線上預約系統，客服時間節省每週12小時</a:t>
            </a:r>
            <a:endParaRPr lang="en-US" sz="1400" dirty="0"/>
          </a:p>
        </p:txBody>
      </p:sp>
      <p:sp>
        <p:nvSpPr>
          <p:cNvPr id="14" name="case_scenario-text-13"/>
          <p:cNvSpPr/>
          <p:nvPr/>
        </p:nvSpPr>
        <p:spPr>
          <a:xfrm>
            <a:off x="1270000" y="660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情境示範：依框架循序推進，避免一次性導入造成混亂與資源浪費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cklist-text-1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轉型啟動檢核清單</a:t>
            </a:r>
            <a:endParaRPr lang="en-US" sz="2800" dirty="0"/>
          </a:p>
        </p:txBody>
      </p:sp>
      <p:sp>
        <p:nvSpPr>
          <p:cNvPr id="3" name="checklist-shape-2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checklist-shape-3"/>
          <p:cNvSpPr/>
          <p:nvPr/>
        </p:nvSpPr>
        <p:spPr>
          <a:xfrm>
            <a:off x="1016000" y="1778000"/>
            <a:ext cx="6350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pic>
        <p:nvPicPr>
          <p:cNvPr id="5" name="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2120900"/>
            <a:ext cx="330200" cy="330200"/>
          </a:xfrm>
          <a:prstGeom prst="rect">
            <a:avLst/>
          </a:prstGeom>
        </p:spPr>
      </p:pic>
      <p:sp>
        <p:nvSpPr>
          <p:cNvPr id="6" name="checklist-text-5"/>
          <p:cNvSpPr/>
          <p:nvPr/>
        </p:nvSpPr>
        <p:spPr>
          <a:xfrm>
            <a:off x="1841500" y="2133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完成五維度準備度自評</a:t>
            </a:r>
            <a:endParaRPr lang="en-US" sz="1600" dirty="0"/>
          </a:p>
        </p:txBody>
      </p:sp>
      <p:sp>
        <p:nvSpPr>
          <p:cNvPr id="7" name="checklist-shape-6"/>
          <p:cNvSpPr/>
          <p:nvPr/>
        </p:nvSpPr>
        <p:spPr>
          <a:xfrm>
            <a:off x="1016000" y="3111500"/>
            <a:ext cx="6350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pic>
        <p:nvPicPr>
          <p:cNvPr id="8" name="checklist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3454400"/>
            <a:ext cx="330200" cy="330200"/>
          </a:xfrm>
          <a:prstGeom prst="rect">
            <a:avLst/>
          </a:prstGeom>
        </p:spPr>
      </p:pic>
      <p:sp>
        <p:nvSpPr>
          <p:cNvPr id="9" name="checklist-text-8"/>
          <p:cNvSpPr/>
          <p:nvPr/>
        </p:nvSpPr>
        <p:spPr>
          <a:xfrm>
            <a:off x="1841500" y="34671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優化Google Business Profile</a:t>
            </a:r>
            <a:endParaRPr lang="en-US" sz="1600" dirty="0"/>
          </a:p>
        </p:txBody>
      </p:sp>
      <p:sp>
        <p:nvSpPr>
          <p:cNvPr id="10" name="checklist-shape-9"/>
          <p:cNvSpPr/>
          <p:nvPr/>
        </p:nvSpPr>
        <p:spPr>
          <a:xfrm>
            <a:off x="1016000" y="4445000"/>
            <a:ext cx="6350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pic>
        <p:nvPicPr>
          <p:cNvPr id="11" name="checklist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787900"/>
            <a:ext cx="330200" cy="330200"/>
          </a:xfrm>
          <a:prstGeom prst="rect">
            <a:avLst/>
          </a:prstGeom>
        </p:spPr>
      </p:pic>
      <p:sp>
        <p:nvSpPr>
          <p:cNvPr id="12" name="checklist-text-11"/>
          <p:cNvSpPr/>
          <p:nvPr/>
        </p:nvSpPr>
        <p:spPr>
          <a:xfrm>
            <a:off x="1841500" y="4800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導入基礎CRM系統</a:t>
            </a:r>
            <a:endParaRPr lang="en-US" sz="1600" dirty="0"/>
          </a:p>
        </p:txBody>
      </p:sp>
      <p:sp>
        <p:nvSpPr>
          <p:cNvPr id="13" name="checklist-shape-12"/>
          <p:cNvSpPr/>
          <p:nvPr/>
        </p:nvSpPr>
        <p:spPr>
          <a:xfrm>
            <a:off x="7874000" y="1778000"/>
            <a:ext cx="6350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pic>
        <p:nvPicPr>
          <p:cNvPr id="14" name="checklist-icon-1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0" y="2120900"/>
            <a:ext cx="330200" cy="330200"/>
          </a:xfrm>
          <a:prstGeom prst="rect">
            <a:avLst/>
          </a:prstGeom>
        </p:spPr>
      </p:pic>
      <p:sp>
        <p:nvSpPr>
          <p:cNvPr id="15" name="checklist-text-14"/>
          <p:cNvSpPr/>
          <p:nvPr/>
        </p:nvSpPr>
        <p:spPr>
          <a:xfrm>
            <a:off x="8699500" y="2133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審核並數位化核心SOP</a:t>
            </a:r>
            <a:endParaRPr lang="en-US" sz="1600" dirty="0"/>
          </a:p>
        </p:txBody>
      </p:sp>
      <p:sp>
        <p:nvSpPr>
          <p:cNvPr id="16" name="checklist-shape-15"/>
          <p:cNvSpPr/>
          <p:nvPr/>
        </p:nvSpPr>
        <p:spPr>
          <a:xfrm>
            <a:off x="7874000" y="3111500"/>
            <a:ext cx="6350000" cy="1143000"/>
          </a:xfrm>
          <a:prstGeom prst="roundRect">
            <a:avLst>
              <a:gd name="adj" fmla="val 8889"/>
            </a:avLst>
          </a:prstGeom>
          <a:solidFill>
            <a:srgbClr val="EDF2F7"/>
          </a:solidFill>
          <a:ln/>
        </p:spPr>
      </p:sp>
      <p:pic>
        <p:nvPicPr>
          <p:cNvPr id="17" name="checklist-icon-16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0" y="3454400"/>
            <a:ext cx="330200" cy="330200"/>
          </a:xfrm>
          <a:prstGeom prst="rect">
            <a:avLst/>
          </a:prstGeom>
        </p:spPr>
      </p:pic>
      <p:sp>
        <p:nvSpPr>
          <p:cNvPr id="18" name="checklist-text-17"/>
          <p:cNvSpPr/>
          <p:nvPr/>
        </p:nvSpPr>
        <p:spPr>
          <a:xfrm>
            <a:off x="8699500" y="34671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建立AI能見度監測機制</a:t>
            </a:r>
            <a:endParaRPr lang="en-US" sz="1600" dirty="0"/>
          </a:p>
        </p:txBody>
      </p:sp>
      <p:sp>
        <p:nvSpPr>
          <p:cNvPr id="19" name="checklist-shape-18"/>
          <p:cNvSpPr/>
          <p:nvPr/>
        </p:nvSpPr>
        <p:spPr>
          <a:xfrm>
            <a:off x="7874000" y="4445000"/>
            <a:ext cx="6350000" cy="1143000"/>
          </a:xfrm>
          <a:prstGeom prst="roundRect">
            <a:avLst>
              <a:gd name="adj" fmla="val 8889"/>
            </a:avLst>
          </a:prstGeom>
          <a:solidFill>
            <a:srgbClr val="E65100">
              <a:alpha val="10000"/>
            </a:srgbClr>
          </a:solidFill>
          <a:ln/>
        </p:spPr>
      </p:sp>
      <p:pic>
        <p:nvPicPr>
          <p:cNvPr id="20" name="checklist-icon-19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0" y="4787900"/>
            <a:ext cx="330200" cy="330200"/>
          </a:xfrm>
          <a:prstGeom prst="rect">
            <a:avLst/>
          </a:prstGeom>
        </p:spPr>
      </p:pic>
      <p:sp>
        <p:nvSpPr>
          <p:cNvPr id="21" name="checklist-text-20"/>
          <p:cNvSpPr/>
          <p:nvPr/>
        </p:nvSpPr>
        <p:spPr>
          <a:xfrm>
            <a:off x="8699500" y="4800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設定季度成效報告機制</a:t>
            </a:r>
            <a:endParaRPr lang="en-US" sz="1600" dirty="0"/>
          </a:p>
        </p:txBody>
      </p:sp>
      <p:sp>
        <p:nvSpPr>
          <p:cNvPr id="22" name="checklist-text-21"/>
          <p:cNvSpPr/>
          <p:nvPr/>
        </p:nvSpPr>
        <p:spPr>
          <a:xfrm>
            <a:off x="1016000" y="6096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建議：每完成一項即打勾，並於每季檢視整體轉型進度</a:t>
            </a:r>
            <a:endParaRPr lang="en-US" sz="1700" dirty="0"/>
          </a:p>
        </p:txBody>
      </p:sp>
      <p:sp>
        <p:nvSpPr>
          <p:cNvPr id="23" name="checklist-text-22"/>
          <p:cNvSpPr/>
          <p:nvPr/>
        </p:nvSpPr>
        <p:spPr>
          <a:xfrm>
            <a:off x="1016000" y="66675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Applied《Small Business Digital Transformation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270000" y="762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總結：轉型是旅程，不是專案</a:t>
            </a:r>
            <a:endParaRPr lang="en-US" sz="3000" dirty="0"/>
          </a:p>
        </p:txBody>
      </p:sp>
      <p:sp>
        <p:nvSpPr>
          <p:cNvPr id="3" name="summary-shape-2"/>
          <p:cNvSpPr/>
          <p:nvPr/>
        </p:nvSpPr>
        <p:spPr>
          <a:xfrm>
            <a:off x="1270000" y="1549400"/>
            <a:ext cx="13716000" cy="127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4" name="summary-shape-3"/>
          <p:cNvSpPr/>
          <p:nvPr/>
        </p:nvSpPr>
        <p:spPr>
          <a:xfrm>
            <a:off x="1270000" y="2286000"/>
            <a:ext cx="4191000" cy="4191000"/>
          </a:xfrm>
          <a:prstGeom prst="roundRect">
            <a:avLst>
              <a:gd name="adj" fmla="val 2424"/>
            </a:avLst>
          </a:prstGeom>
          <a:solidFill>
            <a:srgbClr val="EDF2F7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651000" y="26670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summary-text-5"/>
          <p:cNvSpPr/>
          <p:nvPr/>
        </p:nvSpPr>
        <p:spPr>
          <a:xfrm>
            <a:off x="1651000" y="33655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準備度優先</a:t>
            </a:r>
            <a:endParaRPr lang="en-US" sz="1800" dirty="0"/>
          </a:p>
        </p:txBody>
      </p:sp>
      <p:sp>
        <p:nvSpPr>
          <p:cNvPr id="7" name="summary-text-6"/>
          <p:cNvSpPr/>
          <p:nvPr/>
        </p:nvSpPr>
        <p:spPr>
          <a:xfrm>
            <a:off x="1651000" y="3873500"/>
            <a:ext cx="342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先評估流程缺口，再選擇合適工具，避免資源錯置</a:t>
            </a:r>
            <a:endParaRPr lang="en-US" sz="1400" dirty="0"/>
          </a:p>
        </p:txBody>
      </p:sp>
      <p:sp>
        <p:nvSpPr>
          <p:cNvPr id="8" name="summary-shape-7"/>
          <p:cNvSpPr/>
          <p:nvPr/>
        </p:nvSpPr>
        <p:spPr>
          <a:xfrm>
            <a:off x="6032500" y="2286000"/>
            <a:ext cx="4191000" cy="4191000"/>
          </a:xfrm>
          <a:prstGeom prst="roundRect">
            <a:avLst>
              <a:gd name="adj" fmla="val 2424"/>
            </a:avLst>
          </a:prstGeom>
          <a:solidFill>
            <a:srgbClr val="EDF2F7"/>
          </a:solidFill>
          <a:ln/>
        </p:spPr>
      </p:sp>
      <p:sp>
        <p:nvSpPr>
          <p:cNvPr id="9" name="summary-text-8"/>
          <p:cNvSpPr/>
          <p:nvPr/>
        </p:nvSpPr>
        <p:spPr>
          <a:xfrm>
            <a:off x="6413500" y="26670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E651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600" dirty="0"/>
          </a:p>
        </p:txBody>
      </p:sp>
      <p:sp>
        <p:nvSpPr>
          <p:cNvPr id="10" name="summary-text-9"/>
          <p:cNvSpPr/>
          <p:nvPr/>
        </p:nvSpPr>
        <p:spPr>
          <a:xfrm>
            <a:off x="6413500" y="33655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顧客體驗為王</a:t>
            </a:r>
            <a:endParaRPr lang="en-US" sz="1800" dirty="0"/>
          </a:p>
        </p:txBody>
      </p:sp>
      <p:sp>
        <p:nvSpPr>
          <p:cNvPr id="11" name="summary-text-10"/>
          <p:cNvSpPr/>
          <p:nvPr/>
        </p:nvSpPr>
        <p:spPr>
          <a:xfrm>
            <a:off x="6413500" y="3873500"/>
            <a:ext cx="342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留存率提升5%可帶動利潤成長25-95%，比單純降成本更有效</a:t>
            </a:r>
            <a:endParaRPr lang="en-US" sz="1400" dirty="0"/>
          </a:p>
        </p:txBody>
      </p:sp>
      <p:sp>
        <p:nvSpPr>
          <p:cNvPr id="12" name="summary-shape-11"/>
          <p:cNvSpPr/>
          <p:nvPr/>
        </p:nvSpPr>
        <p:spPr>
          <a:xfrm>
            <a:off x="10795000" y="2286000"/>
            <a:ext cx="4191000" cy="4191000"/>
          </a:xfrm>
          <a:prstGeom prst="roundRect">
            <a:avLst>
              <a:gd name="adj" fmla="val 2424"/>
            </a:avLst>
          </a:prstGeom>
          <a:solidFill>
            <a:srgbClr val="E65100">
              <a:alpha val="10000"/>
            </a:srgbClr>
          </a:solidFill>
          <a:ln/>
        </p:spPr>
      </p:sp>
      <p:sp>
        <p:nvSpPr>
          <p:cNvPr id="13" name="summary-text-12"/>
          <p:cNvSpPr/>
          <p:nvPr/>
        </p:nvSpPr>
        <p:spPr>
          <a:xfrm>
            <a:off x="11176000" y="26670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600" dirty="0"/>
          </a:p>
        </p:txBody>
      </p:sp>
      <p:sp>
        <p:nvSpPr>
          <p:cNvPr id="14" name="summary-text-13"/>
          <p:cNvSpPr/>
          <p:nvPr/>
        </p:nvSpPr>
        <p:spPr>
          <a:xfrm>
            <a:off x="11176000" y="33655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分階段推進</a:t>
            </a:r>
            <a:endParaRPr lang="en-US" sz="1800" dirty="0"/>
          </a:p>
        </p:txBody>
      </p:sp>
      <p:sp>
        <p:nvSpPr>
          <p:cNvPr id="15" name="summary-text-14"/>
          <p:cNvSpPr/>
          <p:nvPr/>
        </p:nvSpPr>
        <p:spPr>
          <a:xfrm>
            <a:off x="11176000" y="3873500"/>
            <a:ext cx="3429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71809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依18個月路線圖循序導入，並持續衡量ROI以管理現金流</a:t>
            </a:r>
            <a:endParaRPr lang="en-US" sz="1400" dirty="0"/>
          </a:p>
        </p:txBody>
      </p:sp>
      <p:sp>
        <p:nvSpPr>
          <p:cNvPr id="16" name="summary-text-15"/>
          <p:cNvSpPr/>
          <p:nvPr/>
        </p:nvSpPr>
        <p:spPr>
          <a:xfrm>
            <a:off x="1270000" y="6985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D374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數位轉型的成敗，取決於企業是否願意用系統化的方式，逐步取代舊有習慣。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shape-1"/>
          <p:cNvSpPr/>
          <p:nvPr/>
        </p:nvSpPr>
        <p:spPr>
          <a:xfrm>
            <a:off x="0" y="0"/>
            <a:ext cx="16256000" cy="12700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3" name="closing-text-2"/>
          <p:cNvSpPr/>
          <p:nvPr/>
        </p:nvSpPr>
        <p:spPr>
          <a:xfrm>
            <a:off x="1270000" y="3683000"/>
            <a:ext cx="1371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5200" dirty="0"/>
          </a:p>
        </p:txBody>
      </p:sp>
      <p:sp>
        <p:nvSpPr>
          <p:cNvPr id="4" name="closing-shape-3"/>
          <p:cNvSpPr/>
          <p:nvPr/>
        </p:nvSpPr>
        <p:spPr>
          <a:xfrm>
            <a:off x="1270000" y="5080000"/>
            <a:ext cx="1143000" cy="9144"/>
          </a:xfrm>
          <a:prstGeom prst="line">
            <a:avLst/>
          </a:prstGeom>
          <a:ln w="50800">
            <a:solidFill>
              <a:srgbClr val="E65100"/>
            </a:solidFill>
            <a:prstDash val="solid"/>
          </a:ln>
        </p:spPr>
      </p:sp>
      <p:sp>
        <p:nvSpPr>
          <p:cNvPr id="5" name="closing-text-4"/>
          <p:cNvSpPr/>
          <p:nvPr/>
        </p:nvSpPr>
        <p:spPr>
          <a:xfrm>
            <a:off x="1270000" y="5461000"/>
            <a:ext cx="1016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>
                    <a:alpha val="8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品牌數位轉型：傳統企業如何建立線上獲客系統</dc:title>
  <dc:subject>品牌數位轉型：傳統企業如何建立線上獲客系統</dc:subject>
  <dc:creator>Manus</dc:creator>
  <cp:lastModifiedBy>Manus</cp:lastModifiedBy>
  <cp:revision>1</cp:revision>
  <dcterms:created xsi:type="dcterms:W3CDTF">2026-07-31T00:41:09Z</dcterms:created>
  <dcterms:modified xsi:type="dcterms:W3CDTF">2026-07-31T00:41:09Z</dcterms:modified>
</cp:coreProperties>
</file>