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6256000" cy="9144000"/>
  <p:notesSz cx="9144000" cy="16256000"/>
  <p:embeddedFontLst>
    <p:embeddedFont>
      <p:font typeface="Noto Sans TC" charset="-122" pitchFamily="34"/>
      <p:regular r:id="rId3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37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1.png"/><Relationship Id="rId3" Type="http://schemas.openxmlformats.org/officeDocument/2006/relationships/image" Target="../media/image-5-1.png"/><Relationship Id="rId4" Type="http://schemas.openxmlformats.org/officeDocument/2006/relationships/image" Target="../media/image-5-4.png"/><Relationship Id="rId5" Type="http://schemas.openxmlformats.org/officeDocument/2006/relationships/image" Target="../media/image-5-4.png"/><Relationship Id="rId6" Type="http://schemas.openxmlformats.org/officeDocument/2006/relationships/image" Target="../media/image-5-4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4.png"/><Relationship Id="rId2" Type="http://schemas.openxmlformats.org/officeDocument/2006/relationships/image" Target="../media/image-5-4.png"/><Relationship Id="rId3" Type="http://schemas.openxmlformats.org/officeDocument/2006/relationships/image" Target="../media/image-5-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10795000" y="-1905000"/>
            <a:ext cx="7620000" cy="7620000"/>
          </a:xfrm>
          <a:prstGeom prst="ellipse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3" name="cover-shape-2"/>
          <p:cNvSpPr/>
          <p:nvPr/>
        </p:nvSpPr>
        <p:spPr>
          <a:xfrm>
            <a:off x="12065000" y="5715000"/>
            <a:ext cx="5080000" cy="5080000"/>
          </a:xfrm>
          <a:prstGeom prst="ellipse">
            <a:avLst/>
          </a:prstGeom>
          <a:solidFill>
            <a:srgbClr val="00D2FF">
              <a:alpha val="5000"/>
            </a:srgbClr>
          </a:solidFill>
          <a:ln/>
        </p:spPr>
      </p:sp>
      <p:sp>
        <p:nvSpPr>
          <p:cNvPr id="4" name="cover-shape-3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5" name="cover-text-4"/>
          <p:cNvSpPr/>
          <p:nvPr/>
        </p:nvSpPr>
        <p:spPr>
          <a:xfrm>
            <a:off x="1524000" y="2540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GENERATIVE ENGINE OPTIMIZATION · FUTURE OUTLOOK 2026-2027</a:t>
            </a:r>
            <a:endParaRPr lang="en-US" sz="1600" dirty="0"/>
          </a:p>
        </p:txBody>
      </p:sp>
      <p:sp>
        <p:nvSpPr>
          <p:cNvPr id="6" name="cover-text-5"/>
          <p:cNvSpPr/>
          <p:nvPr/>
        </p:nvSpPr>
        <p:spPr>
          <a:xfrm>
            <a:off x="1524000" y="3175000"/>
            <a:ext cx="1270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240"/>
              </a:lnSpc>
              <a:buNone/>
            </a:pPr>
            <a:r>
              <a:rPr lang="en-US" sz="4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生成式引擎最佳化的未來：</a:t>
            </a:r>
            <a:endParaRPr lang="en-US" sz="4800" dirty="0"/>
          </a:p>
          <a:p>
            <a:pPr algn="l" indent="0" marL="0">
              <a:lnSpc>
                <a:spcPts val="6240"/>
              </a:lnSpc>
              <a:buNone/>
            </a:pPr>
            <a:r>
              <a:rPr lang="en-US" sz="4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趨勢預測與企業應對</a:t>
            </a:r>
            <a:endParaRPr lang="en-US" sz="4800" dirty="0"/>
          </a:p>
        </p:txBody>
      </p:sp>
      <p:sp>
        <p:nvSpPr>
          <p:cNvPr id="7" name="cover-shape-6"/>
          <p:cNvSpPr/>
          <p:nvPr/>
        </p:nvSpPr>
        <p:spPr>
          <a:xfrm>
            <a:off x="1524000" y="5334000"/>
            <a:ext cx="1524000" cy="9144"/>
          </a:xfrm>
          <a:prstGeom prst="line">
            <a:avLst/>
          </a:prstGeom>
          <a:ln w="38100">
            <a:solidFill>
              <a:srgbClr val="00D2FF"/>
            </a:solidFill>
            <a:prstDash val="solid"/>
          </a:ln>
        </p:spPr>
      </p:sp>
      <p:sp>
        <p:nvSpPr>
          <p:cNvPr id="8" name="cover-text-7"/>
          <p:cNvSpPr/>
          <p:nvPr/>
        </p:nvSpPr>
        <p:spPr>
          <a:xfrm>
            <a:off x="1524000" y="5715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當搜尋從十個藍色連結，走向AI生成的單一答案</a:t>
            </a:r>
            <a:endParaRPr lang="en-US" sz="1800" dirty="0"/>
          </a:p>
        </p:txBody>
      </p:sp>
      <p:sp>
        <p:nvSpPr>
          <p:cNvPr id="9" name="cover-text-8"/>
          <p:cNvSpPr/>
          <p:nvPr/>
        </p:nvSpPr>
        <p:spPr>
          <a:xfrm>
            <a:off x="1524000" y="7620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</a:t>
            </a:r>
            <a:endParaRPr lang="en-US" sz="1600" dirty="0"/>
          </a:p>
        </p:txBody>
      </p:sp>
      <p:sp>
        <p:nvSpPr>
          <p:cNvPr id="10" name="cover-text-9"/>
          <p:cNvSpPr/>
          <p:nvPr/>
        </p:nvSpPr>
        <p:spPr>
          <a:xfrm>
            <a:off x="1524000" y="80010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講師・AI 講師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目錄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agenda-shape-4"/>
          <p:cNvSpPr/>
          <p:nvPr/>
        </p:nvSpPr>
        <p:spPr>
          <a:xfrm>
            <a:off x="1524000" y="2286000"/>
            <a:ext cx="13208000" cy="1143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6" name="agenda-shape-5"/>
          <p:cNvSpPr/>
          <p:nvPr/>
        </p:nvSpPr>
        <p:spPr>
          <a:xfrm>
            <a:off x="1524000" y="2286000"/>
            <a:ext cx="50800" cy="1143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7" name="agenda-text-6"/>
          <p:cNvSpPr/>
          <p:nvPr/>
        </p:nvSpPr>
        <p:spPr>
          <a:xfrm>
            <a:off x="1968500" y="2540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agenda-text-7"/>
          <p:cNvSpPr/>
          <p:nvPr/>
        </p:nvSpPr>
        <p:spPr>
          <a:xfrm>
            <a:off x="2921000" y="2603500"/>
            <a:ext cx="1117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現況回顧：搜尋已進入對話時代</a:t>
            </a:r>
            <a:endParaRPr lang="en-US" sz="1900" dirty="0"/>
          </a:p>
        </p:txBody>
      </p:sp>
      <p:sp>
        <p:nvSpPr>
          <p:cNvPr id="9" name="agenda-text-8"/>
          <p:cNvSpPr/>
          <p:nvPr/>
        </p:nvSpPr>
        <p:spPr>
          <a:xfrm>
            <a:off x="2921000" y="3022600"/>
            <a:ext cx="1117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從連結導向到答案導向的旅程轉變</a:t>
            </a:r>
            <a:endParaRPr lang="en-US" sz="1400" dirty="0"/>
          </a:p>
        </p:txBody>
      </p:sp>
      <p:sp>
        <p:nvSpPr>
          <p:cNvPr id="10" name="agenda-shape-9"/>
          <p:cNvSpPr/>
          <p:nvPr/>
        </p:nvSpPr>
        <p:spPr>
          <a:xfrm>
            <a:off x="1524000" y="3619500"/>
            <a:ext cx="13208000" cy="1143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1" name="agenda-shape-10"/>
          <p:cNvSpPr/>
          <p:nvPr/>
        </p:nvSpPr>
        <p:spPr>
          <a:xfrm>
            <a:off x="1524000" y="3619500"/>
            <a:ext cx="50800" cy="1143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12" name="agenda-text-11"/>
          <p:cNvSpPr/>
          <p:nvPr/>
        </p:nvSpPr>
        <p:spPr>
          <a:xfrm>
            <a:off x="1968500" y="38735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agenda-text-12"/>
          <p:cNvSpPr/>
          <p:nvPr/>
        </p:nvSpPr>
        <p:spPr>
          <a:xfrm>
            <a:off x="2921000" y="3937000"/>
            <a:ext cx="1117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七大關鍵趨勢：2026-2027年的AI搜尋演化</a:t>
            </a:r>
            <a:endParaRPr lang="en-US" sz="1900" dirty="0"/>
          </a:p>
        </p:txBody>
      </p:sp>
      <p:sp>
        <p:nvSpPr>
          <p:cNvPr id="14" name="agenda-text-13"/>
          <p:cNvSpPr/>
          <p:nvPr/>
        </p:nvSpPr>
        <p:spPr>
          <a:xfrm>
            <a:off x="2921000" y="4356100"/>
            <a:ext cx="1117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對話化、生成式摘要、信任訊號、主題權威、學科匯流</a:t>
            </a:r>
            <a:endParaRPr lang="en-US" sz="1400" dirty="0"/>
          </a:p>
        </p:txBody>
      </p:sp>
      <p:sp>
        <p:nvSpPr>
          <p:cNvPr id="15" name="agenda-shape-14"/>
          <p:cNvSpPr/>
          <p:nvPr/>
        </p:nvSpPr>
        <p:spPr>
          <a:xfrm>
            <a:off x="1524000" y="4953000"/>
            <a:ext cx="13208000" cy="1143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6" name="agenda-shape-15"/>
          <p:cNvSpPr/>
          <p:nvPr/>
        </p:nvSpPr>
        <p:spPr>
          <a:xfrm>
            <a:off x="1524000" y="4953000"/>
            <a:ext cx="50800" cy="1143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17" name="agenda-text-16"/>
          <p:cNvSpPr/>
          <p:nvPr/>
        </p:nvSpPr>
        <p:spPr>
          <a:xfrm>
            <a:off x="1968500" y="5207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400" dirty="0"/>
          </a:p>
        </p:txBody>
      </p:sp>
      <p:sp>
        <p:nvSpPr>
          <p:cNvPr id="18" name="agenda-text-17"/>
          <p:cNvSpPr/>
          <p:nvPr/>
        </p:nvSpPr>
        <p:spPr>
          <a:xfrm>
            <a:off x="2921000" y="5270500"/>
            <a:ext cx="1117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關鍵指標的重要性轉變</a:t>
            </a:r>
            <a:endParaRPr lang="en-US" sz="1900" dirty="0"/>
          </a:p>
        </p:txBody>
      </p:sp>
      <p:sp>
        <p:nvSpPr>
          <p:cNvPr id="19" name="agenda-text-18"/>
          <p:cNvSpPr/>
          <p:nvPr/>
        </p:nvSpPr>
        <p:spPr>
          <a:xfrm>
            <a:off x="2921000" y="5689600"/>
            <a:ext cx="1117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從排名點擊到品牌引用率的衡量典範轉移</a:t>
            </a:r>
            <a:endParaRPr lang="en-US" sz="1400" dirty="0"/>
          </a:p>
        </p:txBody>
      </p:sp>
      <p:sp>
        <p:nvSpPr>
          <p:cNvPr id="20" name="agenda-shape-19"/>
          <p:cNvSpPr/>
          <p:nvPr/>
        </p:nvSpPr>
        <p:spPr>
          <a:xfrm>
            <a:off x="1524000" y="6286500"/>
            <a:ext cx="13208000" cy="1143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21" name="agenda-shape-20"/>
          <p:cNvSpPr/>
          <p:nvPr/>
        </p:nvSpPr>
        <p:spPr>
          <a:xfrm>
            <a:off x="1524000" y="6286500"/>
            <a:ext cx="50800" cy="1143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22" name="agenda-text-21"/>
          <p:cNvSpPr/>
          <p:nvPr/>
        </p:nvSpPr>
        <p:spPr>
          <a:xfrm>
            <a:off x="1968500" y="65405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400" dirty="0"/>
          </a:p>
        </p:txBody>
      </p:sp>
      <p:sp>
        <p:nvSpPr>
          <p:cNvPr id="23" name="agenda-text-22"/>
          <p:cNvSpPr/>
          <p:nvPr/>
        </p:nvSpPr>
        <p:spPr>
          <a:xfrm>
            <a:off x="2921000" y="6604000"/>
            <a:ext cx="1117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企業應對框架與實戰檢核清單</a:t>
            </a:r>
            <a:endParaRPr lang="en-US" sz="1900" dirty="0"/>
          </a:p>
        </p:txBody>
      </p:sp>
      <p:sp>
        <p:nvSpPr>
          <p:cNvPr id="24" name="agenda-text-23"/>
          <p:cNvSpPr/>
          <p:nvPr/>
        </p:nvSpPr>
        <p:spPr>
          <a:xfrm>
            <a:off x="2921000" y="7023100"/>
            <a:ext cx="1117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EEAT建設、主題集群、成效衡量的具體行動步驟</a:t>
            </a:r>
            <a:endParaRPr lang="en-US" sz="1400" dirty="0"/>
          </a:p>
        </p:txBody>
      </p:sp>
      <p:sp>
        <p:nvSpPr>
          <p:cNvPr id="25" name="agenda-shape-24"/>
          <p:cNvSpPr/>
          <p:nvPr/>
        </p:nvSpPr>
        <p:spPr>
          <a:xfrm>
            <a:off x="1524000" y="7620000"/>
            <a:ext cx="13208000" cy="1143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26" name="agenda-shape-25"/>
          <p:cNvSpPr/>
          <p:nvPr/>
        </p:nvSpPr>
        <p:spPr>
          <a:xfrm>
            <a:off x="1524000" y="7620000"/>
            <a:ext cx="50800" cy="1143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27" name="agenda-text-26"/>
          <p:cNvSpPr/>
          <p:nvPr/>
        </p:nvSpPr>
        <p:spPr>
          <a:xfrm>
            <a:off x="1968500" y="7874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400" dirty="0"/>
          </a:p>
        </p:txBody>
      </p:sp>
      <p:sp>
        <p:nvSpPr>
          <p:cNvPr id="28" name="agenda-text-27"/>
          <p:cNvSpPr/>
          <p:nvPr/>
        </p:nvSpPr>
        <p:spPr>
          <a:xfrm>
            <a:off x="2921000" y="7937500"/>
            <a:ext cx="1117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結論與展望</a:t>
            </a:r>
            <a:endParaRPr lang="en-US" sz="1900" dirty="0"/>
          </a:p>
        </p:txBody>
      </p:sp>
      <p:sp>
        <p:nvSpPr>
          <p:cNvPr id="29" name="agenda-text-28"/>
          <p:cNvSpPr/>
          <p:nvPr/>
        </p:nvSpPr>
        <p:spPr>
          <a:xfrm>
            <a:off x="2921000" y="8356600"/>
            <a:ext cx="1117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三個無法逆轉的變化與企業行動呼籲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pening_quote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opening_quote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開場：搜尋已進入對話時代</a:t>
            </a:r>
            <a:endParaRPr lang="en-US" sz="3000" dirty="0"/>
          </a:p>
        </p:txBody>
      </p:sp>
      <p:sp>
        <p:nvSpPr>
          <p:cNvPr id="4" name="opening_quote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pic>
        <p:nvPicPr>
          <p:cNvPr id="5" name="opening_quote-icon-4" descr="preencoded.png">    </p:cNvPr>
          <p:cNvPicPr>
            <a:picLocks noChangeAspect="1"/>
          </p:cNvPicPr>
          <p:nvPr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1524000" y="2286000"/>
            <a:ext cx="508000" cy="508000"/>
          </a:xfrm>
          <a:prstGeom prst="rect">
            <a:avLst/>
          </a:prstGeom>
        </p:spPr>
      </p:pic>
      <p:sp>
        <p:nvSpPr>
          <p:cNvPr id="6" name="opening_quote-text-5"/>
          <p:cNvSpPr/>
          <p:nvPr/>
        </p:nvSpPr>
        <p:spPr>
          <a:xfrm>
            <a:off x="1524000" y="2984500"/>
            <a:ext cx="13208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160"/>
              </a:lnSpc>
              <a:buNone/>
            </a:pPr>
            <a:r>
              <a:rPr lang="en-US" sz="2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你不再只是爭取十個藍色連結中的排名。</a:t>
            </a:r>
            <a:endParaRPr lang="en-US" sz="2600" dirty="0"/>
          </a:p>
          <a:p>
            <a:pPr algn="l" indent="0" marL="0">
              <a:lnSpc>
                <a:spcPts val="4160"/>
              </a:lnSpc>
              <a:buNone/>
            </a:pPr>
            <a:r>
              <a:rPr lang="en-US" sz="2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你正在爭取成為AI系統生成答案的一部分。</a:t>
            </a:r>
            <a:endParaRPr lang="en-US" sz="2600" dirty="0"/>
          </a:p>
        </p:txBody>
      </p:sp>
      <p:sp>
        <p:nvSpPr>
          <p:cNvPr id="7" name="opening_quote-shape-6"/>
          <p:cNvSpPr/>
          <p:nvPr/>
        </p:nvSpPr>
        <p:spPr>
          <a:xfrm>
            <a:off x="1524000" y="5715000"/>
            <a:ext cx="13208000" cy="1651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8" name="opening_quote-shape-7"/>
          <p:cNvSpPr/>
          <p:nvPr/>
        </p:nvSpPr>
        <p:spPr>
          <a:xfrm>
            <a:off x="1524000" y="5715000"/>
            <a:ext cx="50800" cy="1651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9" name="opening_quote-text-8"/>
          <p:cNvSpPr/>
          <p:nvPr/>
        </p:nvSpPr>
        <p:spPr>
          <a:xfrm>
            <a:off x="1968500" y="6032500"/>
            <a:ext cx="1231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核心轉變</a:t>
            </a:r>
            <a:endParaRPr lang="en-US" sz="1900" dirty="0"/>
          </a:p>
        </p:txBody>
      </p:sp>
      <p:sp>
        <p:nvSpPr>
          <p:cNvPr id="10" name="opening_quote-text-9"/>
          <p:cNvSpPr/>
          <p:nvPr/>
        </p:nvSpPr>
        <p:spPr>
          <a:xfrm>
            <a:off x="1968500" y="6502400"/>
            <a:ext cx="1231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2026-2027年，使用者查詢行為從「輸入關鍵字→捲動結果→點擊」轉為「提問→獲得AI答案→追問→精煉→或許點擊」。這不是漸進式優化，而是搜尋生態的結構性重組。</a:t>
            </a:r>
            <a:endParaRPr lang="en-US" sz="1600" dirty="0"/>
          </a:p>
        </p:txBody>
      </p:sp>
      <p:sp>
        <p:nvSpPr>
          <p:cNvPr id="11" name="opening_quote-text-10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Velocity《Future of Search Trends &amp; AI SEO: 2026-2027》，2025年12月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1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section_1-text-2"/>
          <p:cNvSpPr/>
          <p:nvPr/>
        </p:nvSpPr>
        <p:spPr>
          <a:xfrm>
            <a:off x="11430000" y="1905000"/>
            <a:ext cx="381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0" dirty="0">
                <a:solidFill>
                  <a:srgbClr val="00D2FF">
                    <a:alpha val="1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14000" dirty="0"/>
          </a:p>
        </p:txBody>
      </p:sp>
      <p:sp>
        <p:nvSpPr>
          <p:cNvPr id="4" name="section_1-text-3"/>
          <p:cNvSpPr/>
          <p:nvPr/>
        </p:nvSpPr>
        <p:spPr>
          <a:xfrm>
            <a:off x="1524000" y="3810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0D2FF"/>
                </a:solidFill>
              </a:rPr>
              <a:t>CURRENT LANDSCAPE</a:t>
            </a:r>
            <a:endParaRPr lang="en-US" sz="1600" dirty="0"/>
          </a:p>
        </p:txBody>
      </p:sp>
      <p:sp>
        <p:nvSpPr>
          <p:cNvPr id="5" name="section_1-text-4"/>
          <p:cNvSpPr/>
          <p:nvPr/>
        </p:nvSpPr>
        <p:spPr>
          <a:xfrm>
            <a:off x="1524000" y="4318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現況回顧：搜尋已進入對話時代</a:t>
            </a:r>
            <a:endParaRPr lang="en-US" sz="4200" dirty="0"/>
          </a:p>
        </p:txBody>
      </p:sp>
      <p:sp>
        <p:nvSpPr>
          <p:cNvPr id="6" name="section_1-shape-5"/>
          <p:cNvSpPr/>
          <p:nvPr/>
        </p:nvSpPr>
        <p:spPr>
          <a:xfrm>
            <a:off x="1524000" y="5588000"/>
            <a:ext cx="1524000" cy="9144"/>
          </a:xfrm>
          <a:prstGeom prst="line">
            <a:avLst/>
          </a:prstGeom>
          <a:ln w="38100">
            <a:solidFill>
              <a:srgbClr val="00D2FF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arch_journey_shift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search_journey_shift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搜尋旅程的根本轉變</a:t>
            </a:r>
            <a:endParaRPr lang="en-US" sz="2800" dirty="0"/>
          </a:p>
        </p:txBody>
      </p:sp>
      <p:sp>
        <p:nvSpPr>
          <p:cNvPr id="4" name="search_journey_shift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search_journey_shift-text-4"/>
          <p:cNvSpPr/>
          <p:nvPr/>
        </p:nvSpPr>
        <p:spPr>
          <a:xfrm>
            <a:off x="1524000" y="20320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傳統搜尋旅程</a:t>
            </a:r>
            <a:endParaRPr lang="en-US" sz="1600" dirty="0"/>
          </a:p>
        </p:txBody>
      </p:sp>
      <p:sp>
        <p:nvSpPr>
          <p:cNvPr id="6" name="search_journey_shift-shape-5"/>
          <p:cNvSpPr/>
          <p:nvPr/>
        </p:nvSpPr>
        <p:spPr>
          <a:xfrm>
            <a:off x="1524000" y="2476500"/>
            <a:ext cx="2286000" cy="889000"/>
          </a:xfrm>
          <a:prstGeom prst="rect">
            <a:avLst/>
          </a:prstGeom>
          <a:solidFill>
            <a:srgbClr val="151E2D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7" name="search_journey_shift-text-6"/>
          <p:cNvSpPr/>
          <p:nvPr/>
        </p:nvSpPr>
        <p:spPr>
          <a:xfrm>
            <a:off x="1524000" y="2794000"/>
            <a:ext cx="228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輸入關鍵字</a:t>
            </a:r>
            <a:endParaRPr lang="en-US" sz="1400" dirty="0"/>
          </a:p>
        </p:txBody>
      </p:sp>
      <p:pic>
        <p:nvPicPr>
          <p:cNvPr id="8" name="search_journey_shift-icon-7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1600" y="2730500"/>
            <a:ext cx="304800" cy="304800"/>
          </a:xfrm>
          <a:prstGeom prst="rect">
            <a:avLst/>
          </a:prstGeom>
        </p:spPr>
      </p:pic>
      <p:sp>
        <p:nvSpPr>
          <p:cNvPr id="9" name="search_journey_shift-shape-8"/>
          <p:cNvSpPr/>
          <p:nvPr/>
        </p:nvSpPr>
        <p:spPr>
          <a:xfrm>
            <a:off x="4318000" y="2476500"/>
            <a:ext cx="2286000" cy="889000"/>
          </a:xfrm>
          <a:prstGeom prst="rect">
            <a:avLst/>
          </a:prstGeom>
          <a:solidFill>
            <a:srgbClr val="151E2D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0" name="search_journey_shift-text-9"/>
          <p:cNvSpPr/>
          <p:nvPr/>
        </p:nvSpPr>
        <p:spPr>
          <a:xfrm>
            <a:off x="4318000" y="2794000"/>
            <a:ext cx="228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捲動十個結果</a:t>
            </a:r>
            <a:endParaRPr lang="en-US" sz="1400" dirty="0"/>
          </a:p>
        </p:txBody>
      </p:sp>
      <p:pic>
        <p:nvPicPr>
          <p:cNvPr id="11" name="search_journey_shift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2730500"/>
            <a:ext cx="304800" cy="304800"/>
          </a:xfrm>
          <a:prstGeom prst="rect">
            <a:avLst/>
          </a:prstGeom>
        </p:spPr>
      </p:pic>
      <p:sp>
        <p:nvSpPr>
          <p:cNvPr id="12" name="search_journey_shift-shape-11"/>
          <p:cNvSpPr/>
          <p:nvPr/>
        </p:nvSpPr>
        <p:spPr>
          <a:xfrm>
            <a:off x="7112000" y="2476500"/>
            <a:ext cx="2286000" cy="889000"/>
          </a:xfrm>
          <a:prstGeom prst="rect">
            <a:avLst/>
          </a:prstGeom>
          <a:solidFill>
            <a:srgbClr val="151E2D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3" name="search_journey_shift-text-12"/>
          <p:cNvSpPr/>
          <p:nvPr/>
        </p:nvSpPr>
        <p:spPr>
          <a:xfrm>
            <a:off x="7112000" y="2794000"/>
            <a:ext cx="228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點擊→返回→再點擊</a:t>
            </a:r>
            <a:endParaRPr lang="en-US" sz="1400" dirty="0"/>
          </a:p>
        </p:txBody>
      </p:sp>
      <p:pic>
        <p:nvPicPr>
          <p:cNvPr id="14" name="search_journey_shift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00" y="2730500"/>
            <a:ext cx="304800" cy="304800"/>
          </a:xfrm>
          <a:prstGeom prst="rect">
            <a:avLst/>
          </a:prstGeom>
        </p:spPr>
      </p:pic>
      <p:sp>
        <p:nvSpPr>
          <p:cNvPr id="15" name="search_journey_shift-shape-14"/>
          <p:cNvSpPr/>
          <p:nvPr/>
        </p:nvSpPr>
        <p:spPr>
          <a:xfrm>
            <a:off x="9906000" y="2476500"/>
            <a:ext cx="2286000" cy="889000"/>
          </a:xfrm>
          <a:prstGeom prst="rect">
            <a:avLst/>
          </a:prstGeom>
          <a:solidFill>
            <a:srgbClr val="151E2D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6" name="search_journey_shift-text-15"/>
          <p:cNvSpPr/>
          <p:nvPr/>
        </p:nvSpPr>
        <p:spPr>
          <a:xfrm>
            <a:off x="9906000" y="2794000"/>
            <a:ext cx="228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篩選候選清單</a:t>
            </a:r>
            <a:endParaRPr lang="en-US" sz="1400" dirty="0"/>
          </a:p>
        </p:txBody>
      </p:sp>
      <p:sp>
        <p:nvSpPr>
          <p:cNvPr id="17" name="search_journey_shift-shape-16"/>
          <p:cNvSpPr/>
          <p:nvPr/>
        </p:nvSpPr>
        <p:spPr>
          <a:xfrm>
            <a:off x="1524000" y="3810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dash"/>
          </a:ln>
        </p:spPr>
      </p:sp>
      <p:sp>
        <p:nvSpPr>
          <p:cNvPr id="18" name="search_journey_shift-text-17"/>
          <p:cNvSpPr/>
          <p:nvPr/>
        </p:nvSpPr>
        <p:spPr>
          <a:xfrm>
            <a:off x="1524000" y="41910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AI時代搜尋旅程</a:t>
            </a:r>
            <a:endParaRPr lang="en-US" sz="1600" dirty="0"/>
          </a:p>
        </p:txBody>
      </p:sp>
      <p:sp>
        <p:nvSpPr>
          <p:cNvPr id="19" name="search_journey_shift-shape-18"/>
          <p:cNvSpPr/>
          <p:nvPr/>
        </p:nvSpPr>
        <p:spPr>
          <a:xfrm>
            <a:off x="1524000" y="4635500"/>
            <a:ext cx="2286000" cy="889000"/>
          </a:xfrm>
          <a:prstGeom prst="rect">
            <a:avLst/>
          </a:prstGeom>
          <a:solidFill>
            <a:srgbClr val="00D2FF">
              <a:alpha val="10000"/>
            </a:srgbClr>
          </a:solidFill>
          <a:ln w="12700">
            <a:solidFill>
              <a:srgbClr val="00D2FF"/>
            </a:solidFill>
            <a:prstDash val="solid"/>
          </a:ln>
        </p:spPr>
      </p:sp>
      <p:sp>
        <p:nvSpPr>
          <p:cNvPr id="20" name="search_journey_shift-text-19"/>
          <p:cNvSpPr/>
          <p:nvPr/>
        </p:nvSpPr>
        <p:spPr>
          <a:xfrm>
            <a:off x="1524000" y="4953000"/>
            <a:ext cx="228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提出對話式提問</a:t>
            </a:r>
            <a:endParaRPr lang="en-US" sz="1400" dirty="0"/>
          </a:p>
        </p:txBody>
      </p:sp>
      <p:pic>
        <p:nvPicPr>
          <p:cNvPr id="21" name="search_journey_shift-icon-2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1600" y="4889500"/>
            <a:ext cx="304800" cy="304800"/>
          </a:xfrm>
          <a:prstGeom prst="rect">
            <a:avLst/>
          </a:prstGeom>
        </p:spPr>
      </p:pic>
      <p:sp>
        <p:nvSpPr>
          <p:cNvPr id="22" name="search_journey_shift-shape-21"/>
          <p:cNvSpPr/>
          <p:nvPr/>
        </p:nvSpPr>
        <p:spPr>
          <a:xfrm>
            <a:off x="4318000" y="4635500"/>
            <a:ext cx="2286000" cy="889000"/>
          </a:xfrm>
          <a:prstGeom prst="rect">
            <a:avLst/>
          </a:prstGeom>
          <a:solidFill>
            <a:srgbClr val="00D2FF">
              <a:alpha val="10000"/>
            </a:srgbClr>
          </a:solidFill>
          <a:ln w="12700">
            <a:solidFill>
              <a:srgbClr val="00D2FF"/>
            </a:solidFill>
            <a:prstDash val="solid"/>
          </a:ln>
        </p:spPr>
      </p:sp>
      <p:sp>
        <p:nvSpPr>
          <p:cNvPr id="23" name="search_journey_shift-text-22"/>
          <p:cNvSpPr/>
          <p:nvPr/>
        </p:nvSpPr>
        <p:spPr>
          <a:xfrm>
            <a:off x="4318000" y="4953000"/>
            <a:ext cx="228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獲得AI綜合答案</a:t>
            </a:r>
            <a:endParaRPr lang="en-US" sz="1400" dirty="0"/>
          </a:p>
        </p:txBody>
      </p:sp>
      <p:pic>
        <p:nvPicPr>
          <p:cNvPr id="24" name="search_journey_shift-icon-2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4889500"/>
            <a:ext cx="304800" cy="304800"/>
          </a:xfrm>
          <a:prstGeom prst="rect">
            <a:avLst/>
          </a:prstGeom>
        </p:spPr>
      </p:pic>
      <p:sp>
        <p:nvSpPr>
          <p:cNvPr id="25" name="search_journey_shift-shape-24"/>
          <p:cNvSpPr/>
          <p:nvPr/>
        </p:nvSpPr>
        <p:spPr>
          <a:xfrm>
            <a:off x="7112000" y="4635500"/>
            <a:ext cx="2286000" cy="889000"/>
          </a:xfrm>
          <a:prstGeom prst="rect">
            <a:avLst/>
          </a:prstGeom>
          <a:solidFill>
            <a:srgbClr val="00D2FF">
              <a:alpha val="10000"/>
            </a:srgbClr>
          </a:solidFill>
          <a:ln w="12700">
            <a:solidFill>
              <a:srgbClr val="00D2FF"/>
            </a:solidFill>
            <a:prstDash val="solid"/>
          </a:ln>
        </p:spPr>
      </p:sp>
      <p:sp>
        <p:nvSpPr>
          <p:cNvPr id="26" name="search_journey_shift-text-25"/>
          <p:cNvSpPr/>
          <p:nvPr/>
        </p:nvSpPr>
        <p:spPr>
          <a:xfrm>
            <a:off x="7112000" y="4953000"/>
            <a:ext cx="228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追問、要求比較</a:t>
            </a:r>
            <a:endParaRPr lang="en-US" sz="1400" dirty="0"/>
          </a:p>
        </p:txBody>
      </p:sp>
      <p:pic>
        <p:nvPicPr>
          <p:cNvPr id="27" name="search_journey_shift-icon-26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9600" y="4889500"/>
            <a:ext cx="304800" cy="304800"/>
          </a:xfrm>
          <a:prstGeom prst="rect">
            <a:avLst/>
          </a:prstGeom>
        </p:spPr>
      </p:pic>
      <p:sp>
        <p:nvSpPr>
          <p:cNvPr id="28" name="search_journey_shift-shape-27"/>
          <p:cNvSpPr/>
          <p:nvPr/>
        </p:nvSpPr>
        <p:spPr>
          <a:xfrm>
            <a:off x="9906000" y="4635500"/>
            <a:ext cx="2286000" cy="889000"/>
          </a:xfrm>
          <a:prstGeom prst="rect">
            <a:avLst/>
          </a:prstGeom>
          <a:solidFill>
            <a:srgbClr val="00D2FF">
              <a:alpha val="10000"/>
            </a:srgbClr>
          </a:solidFill>
          <a:ln w="12700">
            <a:solidFill>
              <a:srgbClr val="00D2FF"/>
            </a:solidFill>
            <a:prstDash val="solid"/>
          </a:ln>
        </p:spPr>
      </p:sp>
      <p:sp>
        <p:nvSpPr>
          <p:cNvPr id="29" name="search_journey_shift-text-28"/>
          <p:cNvSpPr/>
          <p:nvPr/>
        </p:nvSpPr>
        <p:spPr>
          <a:xfrm>
            <a:off x="9906000" y="4953000"/>
            <a:ext cx="228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或許點擊1-2連結</a:t>
            </a:r>
            <a:endParaRPr lang="en-US" sz="1400" dirty="0"/>
          </a:p>
        </p:txBody>
      </p:sp>
      <p:sp>
        <p:nvSpPr>
          <p:cNvPr id="30" name="search_journey_shift-shape-29"/>
          <p:cNvSpPr/>
          <p:nvPr/>
        </p:nvSpPr>
        <p:spPr>
          <a:xfrm>
            <a:off x="1524000" y="5969000"/>
            <a:ext cx="13208000" cy="1905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31" name="search_journey_shift-shape-30"/>
          <p:cNvSpPr/>
          <p:nvPr/>
        </p:nvSpPr>
        <p:spPr>
          <a:xfrm>
            <a:off x="1524000" y="5969000"/>
            <a:ext cx="50800" cy="1905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2" name="search_journey_shift-text-31"/>
          <p:cNvSpPr/>
          <p:nvPr/>
        </p:nvSpPr>
        <p:spPr>
          <a:xfrm>
            <a:off x="1968500" y="6286500"/>
            <a:ext cx="1231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行銷意涵</a:t>
            </a:r>
            <a:endParaRPr lang="en-US" sz="1900" dirty="0"/>
          </a:p>
        </p:txBody>
      </p:sp>
      <p:sp>
        <p:nvSpPr>
          <p:cNvPr id="33" name="search_journey_shift-text-32"/>
          <p:cNvSpPr/>
          <p:nvPr/>
        </p:nvSpPr>
        <p:spPr>
          <a:xfrm>
            <a:off x="1968500" y="6731000"/>
            <a:ext cx="12319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內容須反映真實提問方式（「什麼是⋯」「如何做⋯」），並預期使用者會有連續追問層次：定義→策略→實作→工具選擇。即使當下未被點擊，能在AI對話中被提及、建立熟悉感，仍能為後續轉換鋪路。</a:t>
            </a:r>
            <a:endParaRPr lang="en-US" sz="1600" dirty="0"/>
          </a:p>
        </p:txBody>
      </p:sp>
      <p:sp>
        <p:nvSpPr>
          <p:cNvPr id="34" name="search_journey_shift-text-33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Velocity《Future of Search Trends &amp; AI SEO: 2026-2027》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wo_dimensions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two_dimensions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可見度的兩個新維度</a:t>
            </a:r>
            <a:endParaRPr lang="en-US" sz="2800" dirty="0"/>
          </a:p>
        </p:txBody>
      </p:sp>
      <p:sp>
        <p:nvSpPr>
          <p:cNvPr id="4" name="two_dimensions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two_dimensions-shape-4"/>
          <p:cNvSpPr/>
          <p:nvPr/>
        </p:nvSpPr>
        <p:spPr>
          <a:xfrm>
            <a:off x="1524000" y="2159000"/>
            <a:ext cx="6350000" cy="4064000"/>
          </a:xfrm>
          <a:prstGeom prst="rect">
            <a:avLst/>
          </a:prstGeom>
          <a:solidFill>
            <a:srgbClr val="151E2D"/>
          </a:solidFill>
          <a:ln/>
        </p:spPr>
      </p:sp>
      <p:pic>
        <p:nvPicPr>
          <p:cNvPr id="6" name="two_dimension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540000"/>
            <a:ext cx="406400" cy="406400"/>
          </a:xfrm>
          <a:prstGeom prst="rect">
            <a:avLst/>
          </a:prstGeom>
        </p:spPr>
      </p:pic>
      <p:sp>
        <p:nvSpPr>
          <p:cNvPr id="7" name="two_dimensions-text-6"/>
          <p:cNvSpPr/>
          <p:nvPr/>
        </p:nvSpPr>
        <p:spPr>
          <a:xfrm>
            <a:off x="2540000" y="2578100"/>
            <a:ext cx="482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維度一：是否出現在摘要中</a:t>
            </a:r>
            <a:endParaRPr lang="en-US" sz="1900" dirty="0"/>
          </a:p>
        </p:txBody>
      </p:sp>
      <p:sp>
        <p:nvSpPr>
          <p:cNvPr id="8" name="two_dimensions-text-7"/>
          <p:cNvSpPr/>
          <p:nvPr/>
        </p:nvSpPr>
        <p:spPr>
          <a:xfrm>
            <a:off x="1905000" y="3238500"/>
            <a:ext cx="5334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Overview僅顯示3-5個來源作為引用，傳統的自然排名結果被大幅往下擠。對於許多查詢，能否進入AI摘要，等同於過去搶佔搜尋結果頁「首屏」的效果。這是一個全新的、獨立於傳統排名的競爭場域。</a:t>
            </a:r>
            <a:endParaRPr lang="en-US" sz="1500" dirty="0"/>
          </a:p>
        </p:txBody>
      </p:sp>
      <p:sp>
        <p:nvSpPr>
          <p:cNvPr id="9" name="two_dimensions-shape-8"/>
          <p:cNvSpPr/>
          <p:nvPr/>
        </p:nvSpPr>
        <p:spPr>
          <a:xfrm>
            <a:off x="8382000" y="2159000"/>
            <a:ext cx="6350000" cy="4064000"/>
          </a:xfrm>
          <a:prstGeom prst="rect">
            <a:avLst/>
          </a:prstGeom>
          <a:solidFill>
            <a:srgbClr val="151E2D"/>
          </a:solidFill>
          <a:ln/>
        </p:spPr>
      </p:sp>
      <p:pic>
        <p:nvPicPr>
          <p:cNvPr id="10" name="two_dimension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2540000"/>
            <a:ext cx="406400" cy="406400"/>
          </a:xfrm>
          <a:prstGeom prst="rect">
            <a:avLst/>
          </a:prstGeom>
        </p:spPr>
      </p:pic>
      <p:sp>
        <p:nvSpPr>
          <p:cNvPr id="11" name="two_dimensions-text-10"/>
          <p:cNvSpPr/>
          <p:nvPr/>
        </p:nvSpPr>
        <p:spPr>
          <a:xfrm>
            <a:off x="9398000" y="2578100"/>
            <a:ext cx="482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維度二：能否獲得深入點擊</a:t>
            </a:r>
            <a:endParaRPr lang="en-US" sz="1900" dirty="0"/>
          </a:p>
        </p:txBody>
      </p:sp>
      <p:sp>
        <p:nvSpPr>
          <p:cNvPr id="12" name="two_dimensions-text-11"/>
          <p:cNvSpPr/>
          <p:nvPr/>
        </p:nvSpPr>
        <p:spPr>
          <a:xfrm>
            <a:off x="8763000" y="3238500"/>
            <a:ext cx="5334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即使出現在AI摘要中，仍需要吸引想深入了解的使用者點擊進站。這代表內容策略須同時兼顧「被引用的簡潔摘要」與「值得深入閱讀的完整內容」，兩者缺一不可。</a:t>
            </a:r>
            <a:endParaRPr lang="en-US" sz="1500" dirty="0"/>
          </a:p>
        </p:txBody>
      </p:sp>
      <p:sp>
        <p:nvSpPr>
          <p:cNvPr id="13" name="two_dimensions-shape-12"/>
          <p:cNvSpPr/>
          <p:nvPr/>
        </p:nvSpPr>
        <p:spPr>
          <a:xfrm>
            <a:off x="1524000" y="6731000"/>
            <a:ext cx="13208000" cy="1397000"/>
          </a:xfrm>
          <a:prstGeom prst="rect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14" name="two_dimensions-shape-13"/>
          <p:cNvSpPr/>
          <p:nvPr/>
        </p:nvSpPr>
        <p:spPr>
          <a:xfrm>
            <a:off x="1524000" y="6731000"/>
            <a:ext cx="50800" cy="1397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15" name="two_dimensions-text-14"/>
          <p:cNvSpPr/>
          <p:nvPr/>
        </p:nvSpPr>
        <p:spPr>
          <a:xfrm>
            <a:off x="1968500" y="6985000"/>
            <a:ext cx="1231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核心結論</a:t>
            </a:r>
            <a:endParaRPr lang="en-US" sz="1800" dirty="0"/>
          </a:p>
        </p:txBody>
      </p:sp>
      <p:sp>
        <p:nvSpPr>
          <p:cNvPr id="16" name="two_dimensions-text-15"/>
          <p:cNvSpPr/>
          <p:nvPr/>
        </p:nvSpPr>
        <p:spPr>
          <a:xfrm>
            <a:off x="1968500" y="7429500"/>
            <a:ext cx="1231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AEO（答案引擎優化）與GEO應被視為SEO工作的核心一環，而非附加專案；內容須同時做到「可被精準摘要」與「值得深入閱讀」。</a:t>
            </a:r>
            <a:endParaRPr lang="en-US" sz="1500" dirty="0"/>
          </a:p>
        </p:txBody>
      </p:sp>
      <p:sp>
        <p:nvSpPr>
          <p:cNvPr id="17" name="two_dimensions-text-16"/>
          <p:cNvSpPr/>
          <p:nvPr/>
        </p:nvSpPr>
        <p:spPr>
          <a:xfrm>
            <a:off x="1524000" y="8509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Velocity《Future of Search Trends &amp; AI SEO: 2026-2027》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2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section_2-text-2"/>
          <p:cNvSpPr/>
          <p:nvPr/>
        </p:nvSpPr>
        <p:spPr>
          <a:xfrm>
            <a:off x="11430000" y="1905000"/>
            <a:ext cx="381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0" dirty="0">
                <a:solidFill>
                  <a:srgbClr val="00D2FF">
                    <a:alpha val="1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14000" dirty="0"/>
          </a:p>
        </p:txBody>
      </p:sp>
      <p:sp>
        <p:nvSpPr>
          <p:cNvPr id="4" name="section_2-text-3"/>
          <p:cNvSpPr/>
          <p:nvPr/>
        </p:nvSpPr>
        <p:spPr>
          <a:xfrm>
            <a:off x="1524000" y="3810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0D2FF"/>
                </a:solidFill>
              </a:rPr>
              <a:t>SEVEN KEY TRENDS</a:t>
            </a:r>
            <a:endParaRPr lang="en-US" sz="1600" dirty="0"/>
          </a:p>
        </p:txBody>
      </p:sp>
      <p:sp>
        <p:nvSpPr>
          <p:cNvPr id="5" name="section_2-text-4"/>
          <p:cNvSpPr/>
          <p:nvPr/>
        </p:nvSpPr>
        <p:spPr>
          <a:xfrm>
            <a:off x="1524000" y="4318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七大關鍵趨勢</a:t>
            </a:r>
            <a:endParaRPr lang="en-US" sz="4200" dirty="0"/>
          </a:p>
        </p:txBody>
      </p:sp>
      <p:sp>
        <p:nvSpPr>
          <p:cNvPr id="6" name="section_2-shape-5"/>
          <p:cNvSpPr/>
          <p:nvPr/>
        </p:nvSpPr>
        <p:spPr>
          <a:xfrm>
            <a:off x="1524000" y="5588000"/>
            <a:ext cx="1524000" cy="9144"/>
          </a:xfrm>
          <a:prstGeom prst="line">
            <a:avLst/>
          </a:prstGeom>
          <a:ln w="38100">
            <a:solidFill>
              <a:srgbClr val="00D2FF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end_1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trend_1-shape-2"/>
          <p:cNvSpPr/>
          <p:nvPr/>
        </p:nvSpPr>
        <p:spPr>
          <a:xfrm>
            <a:off x="1016000" y="889000"/>
            <a:ext cx="762000" cy="762000"/>
          </a:xfrm>
          <a:prstGeom prst="ellipse">
            <a:avLst/>
          </a:prstGeom>
          <a:solidFill>
            <a:srgbClr val="00D2FF">
              <a:alpha val="10000"/>
            </a:srgbClr>
          </a:solidFill>
          <a:ln/>
        </p:spPr>
      </p:sp>
      <p:sp>
        <p:nvSpPr>
          <p:cNvPr id="4" name="trend_1-text-3"/>
          <p:cNvSpPr/>
          <p:nvPr/>
        </p:nvSpPr>
        <p:spPr>
          <a:xfrm>
            <a:off x="1016000" y="1117600"/>
            <a:ext cx="76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rend_1-text-4"/>
          <p:cNvSpPr/>
          <p:nvPr/>
        </p:nvSpPr>
        <p:spPr>
          <a:xfrm>
            <a:off x="2032000" y="1016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趨勢一：從連結到對話</a:t>
            </a:r>
            <a:endParaRPr lang="en-US" sz="2600" dirty="0"/>
          </a:p>
        </p:txBody>
      </p:sp>
      <p:sp>
        <p:nvSpPr>
          <p:cNvPr id="6" name="trend_1-shape-5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7" name="trend_1-text-6"/>
          <p:cNvSpPr/>
          <p:nvPr/>
        </p:nvSpPr>
        <p:spPr>
          <a:xfrm>
            <a:off x="1524000" y="2159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內容需反映使用者真實使用的自然語言提問方式，並預期使用者會有連續追問的層層遞進</a:t>
            </a:r>
            <a:endParaRPr lang="en-US" sz="1700" dirty="0"/>
          </a:p>
        </p:txBody>
      </p:sp>
      <p:sp>
        <p:nvSpPr>
          <p:cNvPr id="8" name="trend_1-shape-7"/>
          <p:cNvSpPr/>
          <p:nvPr/>
        </p:nvSpPr>
        <p:spPr>
          <a:xfrm>
            <a:off x="1524000" y="2921000"/>
            <a:ext cx="6350000" cy="3048000"/>
          </a:xfrm>
          <a:prstGeom prst="rect">
            <a:avLst/>
          </a:prstGeom>
          <a:solidFill>
            <a:srgbClr val="151E2D"/>
          </a:solidFill>
          <a:ln/>
        </p:spPr>
      </p:sp>
      <p:pic>
        <p:nvPicPr>
          <p:cNvPr id="9" name="trend_1-icon-8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3238500"/>
            <a:ext cx="330200" cy="330200"/>
          </a:xfrm>
          <a:prstGeom prst="rect">
            <a:avLst/>
          </a:prstGeom>
        </p:spPr>
      </p:pic>
      <p:sp>
        <p:nvSpPr>
          <p:cNvPr id="10" name="trend_1-text-9"/>
          <p:cNvSpPr/>
          <p:nvPr/>
        </p:nvSpPr>
        <p:spPr>
          <a:xfrm>
            <a:off x="2413000" y="3263900"/>
            <a:ext cx="508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「提問表面積」很重要</a:t>
            </a:r>
            <a:endParaRPr lang="en-US" sz="1700" dirty="0"/>
          </a:p>
        </p:txBody>
      </p:sp>
      <p:sp>
        <p:nvSpPr>
          <p:cNvPr id="11" name="trend_1-text-10"/>
          <p:cNvSpPr/>
          <p:nvPr/>
        </p:nvSpPr>
        <p:spPr>
          <a:xfrm>
            <a:off x="1905000" y="3810000"/>
            <a:ext cx="5588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標題應直接對應對話式查詢：「什麼是⋯」「如何做⋯」「在⋯之前應考慮什麼」，這些句式直接映射使用者在AI介面中的實際輸入方式。</a:t>
            </a:r>
            <a:endParaRPr lang="en-US" sz="1500" dirty="0"/>
          </a:p>
        </p:txBody>
      </p:sp>
      <p:sp>
        <p:nvSpPr>
          <p:cNvPr id="12" name="trend_1-shape-11"/>
          <p:cNvSpPr/>
          <p:nvPr/>
        </p:nvSpPr>
        <p:spPr>
          <a:xfrm>
            <a:off x="8382000" y="2921000"/>
            <a:ext cx="6350000" cy="3048000"/>
          </a:xfrm>
          <a:prstGeom prst="rect">
            <a:avLst/>
          </a:prstGeom>
          <a:solidFill>
            <a:srgbClr val="151E2D"/>
          </a:solidFill>
          <a:ln/>
        </p:spPr>
      </p:sp>
      <p:pic>
        <p:nvPicPr>
          <p:cNvPr id="13" name="trend_1-icon-1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238500"/>
            <a:ext cx="330200" cy="330200"/>
          </a:xfrm>
          <a:prstGeom prst="rect">
            <a:avLst/>
          </a:prstGeom>
        </p:spPr>
      </p:pic>
      <p:sp>
        <p:nvSpPr>
          <p:cNvPr id="14" name="trend_1-text-13"/>
          <p:cNvSpPr/>
          <p:nvPr/>
        </p:nvSpPr>
        <p:spPr>
          <a:xfrm>
            <a:off x="9271000" y="3263900"/>
            <a:ext cx="508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追問意圖層次規劃</a:t>
            </a:r>
            <a:endParaRPr lang="en-US" sz="1700" dirty="0"/>
          </a:p>
        </p:txBody>
      </p:sp>
      <p:sp>
        <p:nvSpPr>
          <p:cNvPr id="15" name="trend_1-text-14"/>
          <p:cNvSpPr/>
          <p:nvPr/>
        </p:nvSpPr>
        <p:spPr>
          <a:xfrm>
            <a:off x="8763000" y="3810000"/>
            <a:ext cx="5588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使用者很少止於一次提問，常見追問包括「給我逐步計畫」「比較兩個選項」「針對特定產業客製化」。內容策略應預先鋪陳：定義→策略→實作→工具選擇。</a:t>
            </a:r>
            <a:endParaRPr lang="en-US" sz="1500" dirty="0"/>
          </a:p>
        </p:txBody>
      </p:sp>
      <p:sp>
        <p:nvSpPr>
          <p:cNvPr id="16" name="trend_1-shape-15"/>
          <p:cNvSpPr/>
          <p:nvPr/>
        </p:nvSpPr>
        <p:spPr>
          <a:xfrm>
            <a:off x="1524000" y="6350000"/>
            <a:ext cx="13208000" cy="1270000"/>
          </a:xfrm>
          <a:prstGeom prst="rect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17" name="trend_1-shape-16"/>
          <p:cNvSpPr/>
          <p:nvPr/>
        </p:nvSpPr>
        <p:spPr>
          <a:xfrm>
            <a:off x="1524000" y="6350000"/>
            <a:ext cx="50800" cy="1270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18" name="trend_1-text-17"/>
          <p:cNvSpPr/>
          <p:nvPr/>
        </p:nvSpPr>
        <p:spPr>
          <a:xfrm>
            <a:off x="1968500" y="6604000"/>
            <a:ext cx="1231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即使未被立即點擊，「出現在對話中」仍能建立熟悉感與信任，為後續轉換鋪路</a:t>
            </a:r>
            <a:endParaRPr lang="en-US" sz="1700" dirty="0"/>
          </a:p>
        </p:txBody>
      </p:sp>
      <p:sp>
        <p:nvSpPr>
          <p:cNvPr id="19" name="trend_1-text-18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Velocity《Future of Search Trends &amp; AI SEO: 2026-2027》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end_2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trend_2-shape-2"/>
          <p:cNvSpPr/>
          <p:nvPr/>
        </p:nvSpPr>
        <p:spPr>
          <a:xfrm>
            <a:off x="1016000" y="889000"/>
            <a:ext cx="762000" cy="762000"/>
          </a:xfrm>
          <a:prstGeom prst="ellipse">
            <a:avLst/>
          </a:prstGeom>
          <a:solidFill>
            <a:srgbClr val="00D2FF">
              <a:alpha val="10000"/>
            </a:srgbClr>
          </a:solidFill>
          <a:ln/>
        </p:spPr>
      </p:sp>
      <p:sp>
        <p:nvSpPr>
          <p:cNvPr id="4" name="trend_2-text-3"/>
          <p:cNvSpPr/>
          <p:nvPr/>
        </p:nvSpPr>
        <p:spPr>
          <a:xfrm>
            <a:off x="1016000" y="1117600"/>
            <a:ext cx="76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rend_2-text-4"/>
          <p:cNvSpPr/>
          <p:nvPr/>
        </p:nvSpPr>
        <p:spPr>
          <a:xfrm>
            <a:off x="2032000" y="1016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趨勢二：生成式摘要成為新的「首屏」</a:t>
            </a:r>
            <a:endParaRPr lang="en-US" sz="2600" dirty="0"/>
          </a:p>
        </p:txBody>
      </p:sp>
      <p:sp>
        <p:nvSpPr>
          <p:cNvPr id="6" name="trend_2-shape-5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7" name="trend_2-shape-6"/>
          <p:cNvSpPr/>
          <p:nvPr/>
        </p:nvSpPr>
        <p:spPr>
          <a:xfrm>
            <a:off x="1524000" y="2159000"/>
            <a:ext cx="13208000" cy="889000"/>
          </a:xfrm>
          <a:prstGeom prst="rect">
            <a:avLst/>
          </a:prstGeom>
          <a:solidFill>
            <a:srgbClr val="00D2FF">
              <a:alpha val="20000"/>
            </a:srgbClr>
          </a:solidFill>
          <a:ln w="12700">
            <a:solidFill>
              <a:srgbClr val="00D2FF"/>
            </a:solidFill>
            <a:prstDash val="solid"/>
          </a:ln>
        </p:spPr>
      </p:sp>
      <p:sp>
        <p:nvSpPr>
          <p:cNvPr id="8" name="trend_2-text-7"/>
          <p:cNvSpPr/>
          <p:nvPr/>
        </p:nvSpPr>
        <p:spPr>
          <a:xfrm>
            <a:off x="1905000" y="2387600"/>
            <a:ext cx="1244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Overview 生成式答案框（3-5個引用來源）</a:t>
            </a:r>
            <a:endParaRPr lang="en-US" sz="1500" dirty="0"/>
          </a:p>
        </p:txBody>
      </p:sp>
      <p:sp>
        <p:nvSpPr>
          <p:cNvPr id="9" name="trend_2-text-8"/>
          <p:cNvSpPr/>
          <p:nvPr/>
        </p:nvSpPr>
        <p:spPr>
          <a:xfrm>
            <a:off x="1905000" y="2692400"/>
            <a:ext cx="12446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佔據搜尋結果頁最上方黃金版位</a:t>
            </a:r>
            <a:endParaRPr lang="en-US" sz="1300" dirty="0"/>
          </a:p>
        </p:txBody>
      </p:sp>
      <p:sp>
        <p:nvSpPr>
          <p:cNvPr id="10" name="trend_2-shape-9"/>
          <p:cNvSpPr/>
          <p:nvPr/>
        </p:nvSpPr>
        <p:spPr>
          <a:xfrm>
            <a:off x="2540000" y="3302000"/>
            <a:ext cx="11176000" cy="6985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1" name="trend_2-text-10"/>
          <p:cNvSpPr/>
          <p:nvPr/>
        </p:nvSpPr>
        <p:spPr>
          <a:xfrm>
            <a:off x="2921000" y="3517900"/>
            <a:ext cx="1041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自然搜尋結果 1-3</a:t>
            </a:r>
            <a:endParaRPr lang="en-US" sz="1400" dirty="0"/>
          </a:p>
        </p:txBody>
      </p:sp>
      <p:sp>
        <p:nvSpPr>
          <p:cNvPr id="12" name="trend_2-shape-11"/>
          <p:cNvSpPr/>
          <p:nvPr/>
        </p:nvSpPr>
        <p:spPr>
          <a:xfrm>
            <a:off x="3556000" y="4191000"/>
            <a:ext cx="9144000" cy="6985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3" name="trend_2-text-12"/>
          <p:cNvSpPr/>
          <p:nvPr/>
        </p:nvSpPr>
        <p:spPr>
          <a:xfrm>
            <a:off x="3937000" y="4406900"/>
            <a:ext cx="8382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自然搜尋結果 4-6（能見度大幅下降）</a:t>
            </a:r>
            <a:endParaRPr lang="en-US" sz="1400" dirty="0"/>
          </a:p>
        </p:txBody>
      </p:sp>
      <p:sp>
        <p:nvSpPr>
          <p:cNvPr id="14" name="trend_2-shape-13"/>
          <p:cNvSpPr/>
          <p:nvPr/>
        </p:nvSpPr>
        <p:spPr>
          <a:xfrm>
            <a:off x="4572000" y="5080000"/>
            <a:ext cx="7112000" cy="698500"/>
          </a:xfrm>
          <a:prstGeom prst="rect">
            <a:avLst/>
          </a:prstGeom>
          <a:solidFill>
            <a:srgbClr val="151E2D">
              <a:alpha val="60000"/>
            </a:srgbClr>
          </a:solidFill>
          <a:ln/>
        </p:spPr>
      </p:sp>
      <p:sp>
        <p:nvSpPr>
          <p:cNvPr id="15" name="trend_2-text-14"/>
          <p:cNvSpPr/>
          <p:nvPr/>
        </p:nvSpPr>
        <p:spPr>
          <a:xfrm>
            <a:off x="4953000" y="5295900"/>
            <a:ext cx="635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自然搜尋結果 7-10（幾乎無人瀏覽）</a:t>
            </a:r>
            <a:endParaRPr lang="en-US" sz="1400" dirty="0"/>
          </a:p>
        </p:txBody>
      </p:sp>
      <p:sp>
        <p:nvSpPr>
          <p:cNvPr id="16" name="trend_2-shape-15"/>
          <p:cNvSpPr/>
          <p:nvPr/>
        </p:nvSpPr>
        <p:spPr>
          <a:xfrm>
            <a:off x="1524000" y="6096000"/>
            <a:ext cx="13208000" cy="1905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7" name="trend_2-shape-16"/>
          <p:cNvSpPr/>
          <p:nvPr/>
        </p:nvSpPr>
        <p:spPr>
          <a:xfrm>
            <a:off x="1524000" y="6096000"/>
            <a:ext cx="50800" cy="1905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18" name="trend_2-text-17"/>
          <p:cNvSpPr/>
          <p:nvPr/>
        </p:nvSpPr>
        <p:spPr>
          <a:xfrm>
            <a:off x="1968500" y="6350000"/>
            <a:ext cx="1231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如何對齊此趨勢</a:t>
            </a:r>
            <a:endParaRPr lang="en-US" sz="1800" dirty="0"/>
          </a:p>
        </p:txBody>
      </p:sp>
      <p:sp>
        <p:nvSpPr>
          <p:cNvPr id="19" name="trend_2-text-18"/>
          <p:cNvSpPr/>
          <p:nvPr/>
        </p:nvSpPr>
        <p:spPr>
          <a:xfrm>
            <a:off x="1968500" y="6794500"/>
            <a:ext cx="12319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將AEO（答案引擎優化）與GEO視為SEO核心工作，讓引擎能輕鬆擷取簡潔準確的定義、清單、框架與逐步說明，並將內容段落對應摘要中的子問題。你的任務不只是「相關」，更是「可被擷取」。</a:t>
            </a:r>
            <a:endParaRPr lang="en-US" sz="1500" dirty="0"/>
          </a:p>
        </p:txBody>
      </p:sp>
      <p:sp>
        <p:nvSpPr>
          <p:cNvPr id="20" name="trend_2-text-19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Velocity《Future of Search Trends &amp; AI SEO: 2026-2027》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end_3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trend_3-shape-2"/>
          <p:cNvSpPr/>
          <p:nvPr/>
        </p:nvSpPr>
        <p:spPr>
          <a:xfrm>
            <a:off x="1016000" y="889000"/>
            <a:ext cx="762000" cy="762000"/>
          </a:xfrm>
          <a:prstGeom prst="ellipse">
            <a:avLst/>
          </a:prstGeom>
          <a:solidFill>
            <a:srgbClr val="00D2FF">
              <a:alpha val="10000"/>
            </a:srgbClr>
          </a:solidFill>
          <a:ln/>
        </p:spPr>
      </p:sp>
      <p:sp>
        <p:nvSpPr>
          <p:cNvPr id="4" name="trend_3-text-3"/>
          <p:cNvSpPr/>
          <p:nvPr/>
        </p:nvSpPr>
        <p:spPr>
          <a:xfrm>
            <a:off x="1016000" y="1117600"/>
            <a:ext cx="76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rend_3-text-4"/>
          <p:cNvSpPr/>
          <p:nvPr/>
        </p:nvSpPr>
        <p:spPr>
          <a:xfrm>
            <a:off x="2032000" y="1016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趨勢三：LLM信任訊號與內容品質標準提高</a:t>
            </a:r>
            <a:endParaRPr lang="en-US" sz="2600" dirty="0"/>
          </a:p>
        </p:txBody>
      </p:sp>
      <p:sp>
        <p:nvSpPr>
          <p:cNvPr id="6" name="trend_3-shape-5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7" name="trend_3-text-6"/>
          <p:cNvSpPr/>
          <p:nvPr/>
        </p:nvSpPr>
        <p:spPr>
          <a:xfrm>
            <a:off x="1524000" y="2095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若AI模型不信任你的內容，即使曾經排名再好，也不會被引用</a:t>
            </a:r>
            <a:endParaRPr lang="en-US" sz="1600" dirty="0"/>
          </a:p>
        </p:txBody>
      </p:sp>
      <p:sp>
        <p:nvSpPr>
          <p:cNvPr id="8" name="trend_3-shape-7"/>
          <p:cNvSpPr/>
          <p:nvPr/>
        </p:nvSpPr>
        <p:spPr>
          <a:xfrm>
            <a:off x="1524000" y="2730500"/>
            <a:ext cx="13208000" cy="50800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9" name="trend_3-shape-8"/>
          <p:cNvSpPr/>
          <p:nvPr/>
        </p:nvSpPr>
        <p:spPr>
          <a:xfrm>
            <a:off x="7366000" y="2540000"/>
            <a:ext cx="1524000" cy="431800"/>
          </a:xfrm>
          <a:prstGeom prst="ellipse">
            <a:avLst/>
          </a:prstGeom>
          <a:solidFill>
            <a:srgbClr val="00D2FF"/>
          </a:solidFill>
          <a:ln/>
        </p:spPr>
      </p:sp>
      <p:sp>
        <p:nvSpPr>
          <p:cNvPr id="10" name="trend_3-text-9"/>
          <p:cNvSpPr/>
          <p:nvPr/>
        </p:nvSpPr>
        <p:spPr>
          <a:xfrm>
            <a:off x="7366000" y="2654300"/>
            <a:ext cx="152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11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EEAT訊號</a:t>
            </a:r>
            <a:endParaRPr lang="en-US" sz="1400" dirty="0"/>
          </a:p>
        </p:txBody>
      </p:sp>
      <p:sp>
        <p:nvSpPr>
          <p:cNvPr id="11" name="trend_3-shape-10"/>
          <p:cNvSpPr/>
          <p:nvPr/>
        </p:nvSpPr>
        <p:spPr>
          <a:xfrm>
            <a:off x="1524000" y="3302000"/>
            <a:ext cx="3048000" cy="1905000"/>
          </a:xfrm>
          <a:prstGeom prst="rect">
            <a:avLst/>
          </a:prstGeom>
          <a:solidFill>
            <a:srgbClr val="151E2D"/>
          </a:solidFill>
          <a:ln/>
        </p:spPr>
      </p:sp>
      <p:pic>
        <p:nvPicPr>
          <p:cNvPr id="12" name="trend_3-icon-1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3619500"/>
            <a:ext cx="304800" cy="304800"/>
          </a:xfrm>
          <a:prstGeom prst="rect">
            <a:avLst/>
          </a:prstGeom>
        </p:spPr>
      </p:pic>
      <p:sp>
        <p:nvSpPr>
          <p:cNvPr id="13" name="trend_3-text-12"/>
          <p:cNvSpPr/>
          <p:nvPr/>
        </p:nvSpPr>
        <p:spPr>
          <a:xfrm>
            <a:off x="1905000" y="4064000"/>
            <a:ext cx="241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具名專業經歷</a:t>
            </a:r>
            <a:endParaRPr lang="en-US" sz="1500" dirty="0"/>
          </a:p>
        </p:txBody>
      </p:sp>
      <p:sp>
        <p:nvSpPr>
          <p:cNvPr id="14" name="trend_3-text-13"/>
          <p:cNvSpPr/>
          <p:nvPr/>
        </p:nvSpPr>
        <p:spPr>
          <a:xfrm>
            <a:off x="1905000" y="4445000"/>
            <a:ext cx="2413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真實作者簡介與資歷背書</a:t>
            </a:r>
            <a:endParaRPr lang="en-US" sz="1300" dirty="0"/>
          </a:p>
        </p:txBody>
      </p:sp>
      <p:sp>
        <p:nvSpPr>
          <p:cNvPr id="15" name="trend_3-shape-14"/>
          <p:cNvSpPr/>
          <p:nvPr/>
        </p:nvSpPr>
        <p:spPr>
          <a:xfrm>
            <a:off x="4953000" y="3302000"/>
            <a:ext cx="3048000" cy="1905000"/>
          </a:xfrm>
          <a:prstGeom prst="rect">
            <a:avLst/>
          </a:prstGeom>
          <a:solidFill>
            <a:srgbClr val="151E2D"/>
          </a:solidFill>
          <a:ln/>
        </p:spPr>
      </p:sp>
      <p:pic>
        <p:nvPicPr>
          <p:cNvPr id="16" name="trend_3-icon-15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3619500"/>
            <a:ext cx="304800" cy="304800"/>
          </a:xfrm>
          <a:prstGeom prst="rect">
            <a:avLst/>
          </a:prstGeom>
        </p:spPr>
      </p:pic>
      <p:sp>
        <p:nvSpPr>
          <p:cNvPr id="17" name="trend_3-text-16"/>
          <p:cNvSpPr/>
          <p:nvPr/>
        </p:nvSpPr>
        <p:spPr>
          <a:xfrm>
            <a:off x="5334000" y="4064000"/>
            <a:ext cx="241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一致實體資訊</a:t>
            </a:r>
            <a:endParaRPr lang="en-US" sz="1500" dirty="0"/>
          </a:p>
        </p:txBody>
      </p:sp>
      <p:sp>
        <p:nvSpPr>
          <p:cNvPr id="18" name="trend_3-text-17"/>
          <p:cNvSpPr/>
          <p:nvPr/>
        </p:nvSpPr>
        <p:spPr>
          <a:xfrm>
            <a:off x="5334000" y="4445000"/>
            <a:ext cx="2413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品牌跨平台資訊高度一致</a:t>
            </a:r>
            <a:endParaRPr lang="en-US" sz="1300" dirty="0"/>
          </a:p>
        </p:txBody>
      </p:sp>
      <p:sp>
        <p:nvSpPr>
          <p:cNvPr id="19" name="trend_3-shape-18"/>
          <p:cNvSpPr/>
          <p:nvPr/>
        </p:nvSpPr>
        <p:spPr>
          <a:xfrm>
            <a:off x="8382000" y="3302000"/>
            <a:ext cx="3048000" cy="1905000"/>
          </a:xfrm>
          <a:prstGeom prst="rect">
            <a:avLst/>
          </a:prstGeom>
          <a:solidFill>
            <a:srgbClr val="151E2D"/>
          </a:solidFill>
          <a:ln/>
        </p:spPr>
      </p:sp>
      <p:pic>
        <p:nvPicPr>
          <p:cNvPr id="20" name="trend_3-icon-1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3619500"/>
            <a:ext cx="304800" cy="304800"/>
          </a:xfrm>
          <a:prstGeom prst="rect">
            <a:avLst/>
          </a:prstGeom>
        </p:spPr>
      </p:pic>
      <p:sp>
        <p:nvSpPr>
          <p:cNvPr id="21" name="trend_3-text-20"/>
          <p:cNvSpPr/>
          <p:nvPr/>
        </p:nvSpPr>
        <p:spPr>
          <a:xfrm>
            <a:off x="8763000" y="4064000"/>
            <a:ext cx="241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具體且平衡</a:t>
            </a:r>
            <a:endParaRPr lang="en-US" sz="1500" dirty="0"/>
          </a:p>
        </p:txBody>
      </p:sp>
      <p:sp>
        <p:nvSpPr>
          <p:cNvPr id="22" name="trend_3-text-21"/>
          <p:cNvSpPr/>
          <p:nvPr/>
        </p:nvSpPr>
        <p:spPr>
          <a:xfrm>
            <a:off x="8763000" y="4445000"/>
            <a:ext cx="2413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不誤導、有憑有據的內容</a:t>
            </a:r>
            <a:endParaRPr lang="en-US" sz="1300" dirty="0"/>
          </a:p>
        </p:txBody>
      </p:sp>
      <p:sp>
        <p:nvSpPr>
          <p:cNvPr id="23" name="trend_3-shape-22"/>
          <p:cNvSpPr/>
          <p:nvPr/>
        </p:nvSpPr>
        <p:spPr>
          <a:xfrm>
            <a:off x="11811000" y="3302000"/>
            <a:ext cx="2921000" cy="1905000"/>
          </a:xfrm>
          <a:prstGeom prst="rect">
            <a:avLst/>
          </a:prstGeom>
          <a:solidFill>
            <a:srgbClr val="151E2D"/>
          </a:solidFill>
          <a:ln/>
        </p:spPr>
      </p:sp>
      <p:pic>
        <p:nvPicPr>
          <p:cNvPr id="24" name="trend_3-icon-2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3619500"/>
            <a:ext cx="304800" cy="304800"/>
          </a:xfrm>
          <a:prstGeom prst="rect">
            <a:avLst/>
          </a:prstGeom>
        </p:spPr>
      </p:pic>
      <p:sp>
        <p:nvSpPr>
          <p:cNvPr id="25" name="trend_3-text-24"/>
          <p:cNvSpPr/>
          <p:nvPr/>
        </p:nvSpPr>
        <p:spPr>
          <a:xfrm>
            <a:off x="12192000" y="4064000"/>
            <a:ext cx="241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合規安全處理</a:t>
            </a:r>
            <a:endParaRPr lang="en-US" sz="1500" dirty="0"/>
          </a:p>
        </p:txBody>
      </p:sp>
      <p:sp>
        <p:nvSpPr>
          <p:cNvPr id="26" name="trend_3-text-25"/>
          <p:cNvSpPr/>
          <p:nvPr/>
        </p:nvSpPr>
        <p:spPr>
          <a:xfrm>
            <a:off x="12192000" y="4445000"/>
            <a:ext cx="2413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敏感／規範主題精確拿捏</a:t>
            </a:r>
            <a:endParaRPr lang="en-US" sz="1300" dirty="0"/>
          </a:p>
        </p:txBody>
      </p:sp>
      <p:sp>
        <p:nvSpPr>
          <p:cNvPr id="27" name="trend_3-shape-26"/>
          <p:cNvSpPr/>
          <p:nvPr/>
        </p:nvSpPr>
        <p:spPr>
          <a:xfrm>
            <a:off x="1524000" y="5715000"/>
            <a:ext cx="13208000" cy="2286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28" name="trend_3-shape-27"/>
          <p:cNvSpPr/>
          <p:nvPr/>
        </p:nvSpPr>
        <p:spPr>
          <a:xfrm>
            <a:off x="1524000" y="5715000"/>
            <a:ext cx="50800" cy="228600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9" name="trend_3-text-28"/>
          <p:cNvSpPr/>
          <p:nvPr/>
        </p:nvSpPr>
        <p:spPr>
          <a:xfrm>
            <a:off x="1968500" y="5969000"/>
            <a:ext cx="1231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EF444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警示：內容農場式文章正被排除引用之外</a:t>
            </a:r>
            <a:endParaRPr lang="en-US" sz="1700" dirty="0"/>
          </a:p>
        </p:txBody>
      </p:sp>
      <p:sp>
        <p:nvSpPr>
          <p:cNvPr id="30" name="trend_3-text-29"/>
          <p:cNvSpPr/>
          <p:nvPr/>
        </p:nvSpPr>
        <p:spPr>
          <a:xfrm>
            <a:off x="1968500" y="6413500"/>
            <a:ext cx="12319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單薄、重複「AI將改變一切」等空泛陳述、缺乏具體細節的文章，難以被AI模型作為引用來源。反之，具備實際案例、田野測試心得、誠實揭露限制與取捨的內容，將獲得更高權重。若內容涉及健康、財務、法律等敏感領域且不合規，模型可能直接迴避引用，無論排名高低。</a:t>
            </a:r>
            <a:endParaRPr lang="en-US" sz="1500" dirty="0"/>
          </a:p>
        </p:txBody>
      </p:sp>
      <p:sp>
        <p:nvSpPr>
          <p:cNvPr id="31" name="trend_3-text-30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Velocity《Future of Search Trends &amp; AI SEO: 2026-2027》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end_4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trend_4-shape-2"/>
          <p:cNvSpPr/>
          <p:nvPr/>
        </p:nvSpPr>
        <p:spPr>
          <a:xfrm>
            <a:off x="1016000" y="889000"/>
            <a:ext cx="762000" cy="762000"/>
          </a:xfrm>
          <a:prstGeom prst="ellipse">
            <a:avLst/>
          </a:prstGeom>
          <a:solidFill>
            <a:srgbClr val="00D2FF">
              <a:alpha val="10000"/>
            </a:srgbClr>
          </a:solidFill>
          <a:ln/>
        </p:spPr>
      </p:sp>
      <p:sp>
        <p:nvSpPr>
          <p:cNvPr id="4" name="trend_4-text-3"/>
          <p:cNvSpPr/>
          <p:nvPr/>
        </p:nvSpPr>
        <p:spPr>
          <a:xfrm>
            <a:off x="1016000" y="1117600"/>
            <a:ext cx="76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rend_4-text-4"/>
          <p:cNvSpPr/>
          <p:nvPr/>
        </p:nvSpPr>
        <p:spPr>
          <a:xfrm>
            <a:off x="2032000" y="1016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趨勢四：主題集群、實體與主題權威性</a:t>
            </a:r>
            <a:endParaRPr lang="en-US" sz="2600" dirty="0"/>
          </a:p>
        </p:txBody>
      </p:sp>
      <p:sp>
        <p:nvSpPr>
          <p:cNvPr id="6" name="trend_4-shape-5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7" name="trend_4-text-6"/>
          <p:cNvSpPr/>
          <p:nvPr/>
        </p:nvSpPr>
        <p:spPr>
          <a:xfrm>
            <a:off x="1524000" y="2095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LLM系統獎勵長期展現主題深度的品牌，而非單一提及關鍵字的孤立頁面</a:t>
            </a:r>
            <a:endParaRPr lang="en-US" sz="1600" dirty="0"/>
          </a:p>
        </p:txBody>
      </p:sp>
      <p:sp>
        <p:nvSpPr>
          <p:cNvPr id="8" name="trend_4-shape-7"/>
          <p:cNvSpPr/>
          <p:nvPr/>
        </p:nvSpPr>
        <p:spPr>
          <a:xfrm>
            <a:off x="1524000" y="2730500"/>
            <a:ext cx="6350000" cy="2794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9" name="trend_4-text-8"/>
          <p:cNvSpPr/>
          <p:nvPr/>
        </p:nvSpPr>
        <p:spPr>
          <a:xfrm>
            <a:off x="1905000" y="2984500"/>
            <a:ext cx="558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支柱頁面（Pillar）</a:t>
            </a:r>
            <a:endParaRPr lang="en-US" sz="1700" dirty="0"/>
          </a:p>
        </p:txBody>
      </p:sp>
      <p:sp>
        <p:nvSpPr>
          <p:cNvPr id="10" name="trend_4-text-9"/>
          <p:cNvSpPr/>
          <p:nvPr/>
        </p:nvSpPr>
        <p:spPr>
          <a:xfrm>
            <a:off x="1905000" y="3429000"/>
            <a:ext cx="5588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「什麼是GEO？」</a:t>
            </a:r>
            <a:endParaRPr lang="en-US" sz="15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「AEO與SEO有何不同？」</a:t>
            </a:r>
            <a:endParaRPr lang="en-US" sz="15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「什麼是LLMO？」</a:t>
            </a:r>
            <a:endParaRPr lang="en-US" sz="1500" dirty="0"/>
          </a:p>
        </p:txBody>
      </p:sp>
      <p:pic>
        <p:nvPicPr>
          <p:cNvPr id="11" name="trend_4-icon-1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6400" y="4000500"/>
            <a:ext cx="381000" cy="381000"/>
          </a:xfrm>
          <a:prstGeom prst="rect">
            <a:avLst/>
          </a:prstGeom>
        </p:spPr>
      </p:pic>
      <p:sp>
        <p:nvSpPr>
          <p:cNvPr id="12" name="trend_4-shape-11"/>
          <p:cNvSpPr/>
          <p:nvPr/>
        </p:nvSpPr>
        <p:spPr>
          <a:xfrm>
            <a:off x="8382000" y="2730500"/>
            <a:ext cx="6350000" cy="2794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3" name="trend_4-text-12"/>
          <p:cNvSpPr/>
          <p:nvPr/>
        </p:nvSpPr>
        <p:spPr>
          <a:xfrm>
            <a:off x="8763000" y="2984500"/>
            <a:ext cx="558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支撐文章（Supporting）</a:t>
            </a:r>
            <a:endParaRPr lang="en-US" sz="1700" dirty="0"/>
          </a:p>
        </p:txBody>
      </p:sp>
      <p:sp>
        <p:nvSpPr>
          <p:cNvPr id="14" name="trend_4-text-13"/>
          <p:cNvSpPr/>
          <p:nvPr/>
        </p:nvSpPr>
        <p:spPr>
          <a:xfrm>
            <a:off x="8763000" y="3429000"/>
            <a:ext cx="5588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「AI搜尋內容準備檢核清單」</a:t>
            </a:r>
            <a:endParaRPr lang="en-US" sz="15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「優化AI搜尋常見錯誤」</a:t>
            </a:r>
            <a:endParaRPr lang="en-US" sz="15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「如何衡量AI搜尋能見度」</a:t>
            </a:r>
            <a:endParaRPr lang="en-US" sz="1500" dirty="0"/>
          </a:p>
        </p:txBody>
      </p:sp>
      <p:sp>
        <p:nvSpPr>
          <p:cNvPr id="15" name="trend_4-shape-14"/>
          <p:cNvSpPr/>
          <p:nvPr/>
        </p:nvSpPr>
        <p:spPr>
          <a:xfrm>
            <a:off x="1524000" y="5969000"/>
            <a:ext cx="13208000" cy="2032000"/>
          </a:xfrm>
          <a:prstGeom prst="rect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16" name="trend_4-shape-15"/>
          <p:cNvSpPr/>
          <p:nvPr/>
        </p:nvSpPr>
        <p:spPr>
          <a:xfrm>
            <a:off x="1524000" y="5969000"/>
            <a:ext cx="50800" cy="2032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17" name="trend_4-text-16"/>
          <p:cNvSpPr/>
          <p:nvPr/>
        </p:nvSpPr>
        <p:spPr>
          <a:xfrm>
            <a:off x="1968500" y="6223000"/>
            <a:ext cx="1231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策略轉變的本質</a:t>
            </a:r>
            <a:endParaRPr lang="en-US" sz="1800" dirty="0"/>
          </a:p>
        </p:txBody>
      </p:sp>
      <p:sp>
        <p:nvSpPr>
          <p:cNvPr id="18" name="trend_4-text-17"/>
          <p:cNvSpPr/>
          <p:nvPr/>
        </p:nvSpPr>
        <p:spPr>
          <a:xfrm>
            <a:off x="1968500" y="6667500"/>
            <a:ext cx="12319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LLM使用嵌入向量與語意表徵技術，能「察覺」某個網域是否持續、連貫地提供相關概念的高品質覆蓋。策略思維須從「我們想在這個關鍵字有一個好頁面」轉變為「我們想完整擁有這個主題」。</a:t>
            </a:r>
            <a:endParaRPr lang="en-US" sz="1500" dirty="0"/>
          </a:p>
        </p:txBody>
      </p:sp>
      <p:sp>
        <p:nvSpPr>
          <p:cNvPr id="19" name="trend_4-text-18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Velocity《Future of Search Trends &amp; AI SEO: 2026-2027》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end_5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trend_5-shape-2"/>
          <p:cNvSpPr/>
          <p:nvPr/>
        </p:nvSpPr>
        <p:spPr>
          <a:xfrm>
            <a:off x="1016000" y="889000"/>
            <a:ext cx="762000" cy="762000"/>
          </a:xfrm>
          <a:prstGeom prst="ellipse">
            <a:avLst/>
          </a:prstGeom>
          <a:solidFill>
            <a:srgbClr val="00D2FF">
              <a:alpha val="10000"/>
            </a:srgbClr>
          </a:solidFill>
          <a:ln/>
        </p:spPr>
      </p:sp>
      <p:sp>
        <p:nvSpPr>
          <p:cNvPr id="4" name="trend_5-text-3"/>
          <p:cNvSpPr/>
          <p:nvPr/>
        </p:nvSpPr>
        <p:spPr>
          <a:xfrm>
            <a:off x="1016000" y="1117600"/>
            <a:ext cx="76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rend_5-text-4"/>
          <p:cNvSpPr/>
          <p:nvPr/>
        </p:nvSpPr>
        <p:spPr>
          <a:xfrm>
            <a:off x="2032000" y="1016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趨勢五：SEO、AEO、GEO、LLMO四學科匯流</a:t>
            </a:r>
            <a:endParaRPr lang="en-US" sz="2600" dirty="0"/>
          </a:p>
        </p:txBody>
      </p:sp>
      <p:sp>
        <p:nvSpPr>
          <p:cNvPr id="6" name="trend_5-shape-5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7" name="trend_5-text-6"/>
          <p:cNvSpPr/>
          <p:nvPr/>
        </p:nvSpPr>
        <p:spPr>
          <a:xfrm>
            <a:off x="1524000" y="2095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2026-2027年，四個學科將匯流成統一的「機器可信任內容」實務</a:t>
            </a:r>
            <a:endParaRPr lang="en-US" sz="1600" dirty="0"/>
          </a:p>
        </p:txBody>
      </p:sp>
      <p:graphicFrame>
        <p:nvGraphicFramePr>
          <p:cNvPr id="13" name="trend_5-table-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24000" y="2730500"/>
          <a:ext cx="13208000" cy="4191000"/>
        </p:xfrm>
        <a:graphic>
          <a:graphicData uri="http://schemas.openxmlformats.org/drawingml/2006/table">
            <a:tbl>
              <a:tblPr/>
              <a:tblGrid>
                <a:gridCol w="1886857"/>
                <a:gridCol w="5660571"/>
                <a:gridCol w="5660571"/>
              </a:tblGrid>
              <a:tr h="635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學科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核心焦點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關鍵行動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SEO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傳統搜尋引擎排名與自然流量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關鍵字、技術優化、反向連結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AEO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答案引擎優化，直接回應問題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結構化資料、FAQ格式、精簡定義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GEO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生成式引擎優化，成為AI引用來源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權威性內容、可被摘要的段落結構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LLMO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大型語言模型優化，訓練資料層級曝光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公開資料一致性、實體資訊清晰化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trend_5-shape-8"/>
          <p:cNvSpPr/>
          <p:nvPr/>
        </p:nvSpPr>
        <p:spPr>
          <a:xfrm>
            <a:off x="1524000" y="7175500"/>
            <a:ext cx="13208000" cy="1016000"/>
          </a:xfrm>
          <a:prstGeom prst="rect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10" name="trend_5-shape-9"/>
          <p:cNvSpPr/>
          <p:nvPr/>
        </p:nvSpPr>
        <p:spPr>
          <a:xfrm>
            <a:off x="1524000" y="7175500"/>
            <a:ext cx="50800" cy="1016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11" name="trend_5-text-10"/>
          <p:cNvSpPr/>
          <p:nvPr/>
        </p:nvSpPr>
        <p:spPr>
          <a:xfrm>
            <a:off x="1968500" y="7366000"/>
            <a:ext cx="1231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實務上，四者將整合為單一的「機器可信任內容」（Machine-Trustable Content）工作流程，而非各自獨立的專案。</a:t>
            </a:r>
            <a:endParaRPr lang="en-US" sz="1500" dirty="0"/>
          </a:p>
        </p:txBody>
      </p:sp>
      <p:sp>
        <p:nvSpPr>
          <p:cNvPr id="12" name="trend_5-text-11"/>
          <p:cNvSpPr/>
          <p:nvPr/>
        </p:nvSpPr>
        <p:spPr>
          <a:xfrm>
            <a:off x="1524000" y="83185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Velocity《Future of Search Trends &amp; AI SEO: 2026-2027》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end_6_7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trend_6_7-text-2"/>
          <p:cNvSpPr/>
          <p:nvPr/>
        </p:nvSpPr>
        <p:spPr>
          <a:xfrm>
            <a:off x="1524000" y="889000"/>
            <a:ext cx="132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趨勢六與七：零點擊主導、品牌即答案</a:t>
            </a:r>
            <a:endParaRPr lang="en-US" sz="2600" dirty="0"/>
          </a:p>
        </p:txBody>
      </p:sp>
      <p:sp>
        <p:nvSpPr>
          <p:cNvPr id="4" name="trend_6_7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trend_6_7-shape-4"/>
          <p:cNvSpPr/>
          <p:nvPr/>
        </p:nvSpPr>
        <p:spPr>
          <a:xfrm>
            <a:off x="1524000" y="2032000"/>
            <a:ext cx="635000" cy="635000"/>
          </a:xfrm>
          <a:prstGeom prst="ellipse">
            <a:avLst/>
          </a:prstGeom>
          <a:solidFill>
            <a:srgbClr val="00D2FF">
              <a:alpha val="10000"/>
            </a:srgbClr>
          </a:solidFill>
          <a:ln/>
        </p:spPr>
      </p:sp>
      <p:sp>
        <p:nvSpPr>
          <p:cNvPr id="6" name="trend_6_7-text-5"/>
          <p:cNvSpPr/>
          <p:nvPr/>
        </p:nvSpPr>
        <p:spPr>
          <a:xfrm>
            <a:off x="1524000" y="2222500"/>
            <a:ext cx="63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1800" dirty="0"/>
          </a:p>
        </p:txBody>
      </p:sp>
      <p:sp>
        <p:nvSpPr>
          <p:cNvPr id="7" name="trend_6_7-text-6"/>
          <p:cNvSpPr/>
          <p:nvPr/>
        </p:nvSpPr>
        <p:spPr>
          <a:xfrm>
            <a:off x="2349500" y="2133600"/>
            <a:ext cx="1143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零點擊搜尋持續增加</a:t>
            </a:r>
            <a:endParaRPr lang="en-US" sz="1800" dirty="0"/>
          </a:p>
        </p:txBody>
      </p:sp>
      <p:sp>
        <p:nvSpPr>
          <p:cNvPr id="8" name="trend_6_7-text-7"/>
          <p:cNvSpPr/>
          <p:nvPr/>
        </p:nvSpPr>
        <p:spPr>
          <a:xfrm>
            <a:off x="1524000" y="2730500"/>
            <a:ext cx="1320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大量查詢無需離開搜尋介面即可獲得完整答案。品牌必須將AI摘要中的「被提及」視為一種有效的品牌接觸點，而非只把流量／點擊當作唯一成功指標。</a:t>
            </a:r>
            <a:endParaRPr lang="en-US" sz="1500" dirty="0"/>
          </a:p>
        </p:txBody>
      </p:sp>
      <p:sp>
        <p:nvSpPr>
          <p:cNvPr id="9" name="trend_6_7-shape-8"/>
          <p:cNvSpPr/>
          <p:nvPr/>
        </p:nvSpPr>
        <p:spPr>
          <a:xfrm>
            <a:off x="1524000" y="4064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dash"/>
          </a:ln>
        </p:spPr>
      </p:sp>
      <p:sp>
        <p:nvSpPr>
          <p:cNvPr id="10" name="trend_6_7-shape-9"/>
          <p:cNvSpPr/>
          <p:nvPr/>
        </p:nvSpPr>
        <p:spPr>
          <a:xfrm>
            <a:off x="1524000" y="4381500"/>
            <a:ext cx="635000" cy="635000"/>
          </a:xfrm>
          <a:prstGeom prst="ellipse">
            <a:avLst/>
          </a:prstGeom>
          <a:solidFill>
            <a:srgbClr val="00D2FF">
              <a:alpha val="10000"/>
            </a:srgbClr>
          </a:solidFill>
          <a:ln/>
        </p:spPr>
      </p:sp>
      <p:sp>
        <p:nvSpPr>
          <p:cNvPr id="11" name="trend_6_7-text-10"/>
          <p:cNvSpPr/>
          <p:nvPr/>
        </p:nvSpPr>
        <p:spPr>
          <a:xfrm>
            <a:off x="1524000" y="4572000"/>
            <a:ext cx="63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07</a:t>
            </a:r>
            <a:endParaRPr lang="en-US" sz="1800" dirty="0"/>
          </a:p>
        </p:txBody>
      </p:sp>
      <p:sp>
        <p:nvSpPr>
          <p:cNvPr id="12" name="trend_6_7-text-11"/>
          <p:cNvSpPr/>
          <p:nvPr/>
        </p:nvSpPr>
        <p:spPr>
          <a:xfrm>
            <a:off x="2349500" y="4483100"/>
            <a:ext cx="1143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品牌本身即是「即時答案」</a:t>
            </a:r>
            <a:endParaRPr lang="en-US" sz="1800" dirty="0"/>
          </a:p>
        </p:txBody>
      </p:sp>
      <p:sp>
        <p:nvSpPr>
          <p:cNvPr id="13" name="trend_6_7-text-12"/>
          <p:cNvSpPr/>
          <p:nvPr/>
        </p:nvSpPr>
        <p:spPr>
          <a:xfrm>
            <a:off x="1524000" y="5080000"/>
            <a:ext cx="1320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當AI系統回答「哪個工具／服務最適合⋯」，能被直接推薦的品牌獲得決定性優勢。這要求企業將AI引用視為品牌經營管道，而不僅是流量經營管道。</a:t>
            </a:r>
            <a:endParaRPr lang="en-US" sz="1500" dirty="0"/>
          </a:p>
        </p:txBody>
      </p:sp>
      <p:sp>
        <p:nvSpPr>
          <p:cNvPr id="14" name="trend_6_7-shape-13"/>
          <p:cNvSpPr/>
          <p:nvPr/>
        </p:nvSpPr>
        <p:spPr>
          <a:xfrm>
            <a:off x="1524000" y="6477000"/>
            <a:ext cx="13208000" cy="1651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5" name="trend_6_7-shape-14"/>
          <p:cNvSpPr/>
          <p:nvPr/>
        </p:nvSpPr>
        <p:spPr>
          <a:xfrm>
            <a:off x="1524000" y="6477000"/>
            <a:ext cx="50800" cy="1651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16" name="trend_6_7-text-15"/>
          <p:cNvSpPr/>
          <p:nvPr/>
        </p:nvSpPr>
        <p:spPr>
          <a:xfrm>
            <a:off x="1968500" y="6731000"/>
            <a:ext cx="1231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實務行動建議</a:t>
            </a:r>
            <a:endParaRPr lang="en-US" sz="1800" dirty="0"/>
          </a:p>
        </p:txBody>
      </p:sp>
      <p:sp>
        <p:nvSpPr>
          <p:cNvPr id="17" name="trend_6_7-text-16"/>
          <p:cNvSpPr/>
          <p:nvPr/>
        </p:nvSpPr>
        <p:spPr>
          <a:xfrm>
            <a:off x="1968500" y="7175500"/>
            <a:ext cx="1231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建立「品牌聲量儀表板」，追蹤品牌在ChatGPT、Google AI Overview、Perplexity等平台中被提及與推薦的頻率，作為新世代KPI之一，與傳統流量指標並行追蹤。</a:t>
            </a:r>
            <a:endParaRPr lang="en-US" sz="1500" dirty="0"/>
          </a:p>
        </p:txBody>
      </p:sp>
      <p:sp>
        <p:nvSpPr>
          <p:cNvPr id="18" name="trend_6_7-text-17"/>
          <p:cNvSpPr/>
          <p:nvPr/>
        </p:nvSpPr>
        <p:spPr>
          <a:xfrm>
            <a:off x="1524000" y="8382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Velocity《Future of Search Trends &amp; AI SEO: 2026-2027》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3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section_3-text-2"/>
          <p:cNvSpPr/>
          <p:nvPr/>
        </p:nvSpPr>
        <p:spPr>
          <a:xfrm>
            <a:off x="11430000" y="1905000"/>
            <a:ext cx="381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0" dirty="0">
                <a:solidFill>
                  <a:srgbClr val="00D2FF">
                    <a:alpha val="1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14000" dirty="0"/>
          </a:p>
        </p:txBody>
      </p:sp>
      <p:sp>
        <p:nvSpPr>
          <p:cNvPr id="4" name="section_3-text-3"/>
          <p:cNvSpPr/>
          <p:nvPr/>
        </p:nvSpPr>
        <p:spPr>
          <a:xfrm>
            <a:off x="1524000" y="3810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0D2FF"/>
                </a:solidFill>
              </a:rPr>
              <a:t>METRICS SHIFT</a:t>
            </a:r>
            <a:endParaRPr lang="en-US" sz="1600" dirty="0"/>
          </a:p>
        </p:txBody>
      </p:sp>
      <p:sp>
        <p:nvSpPr>
          <p:cNvPr id="5" name="section_3-text-4"/>
          <p:cNvSpPr/>
          <p:nvPr/>
        </p:nvSpPr>
        <p:spPr>
          <a:xfrm>
            <a:off x="1524000" y="4318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關鍵指標的重要性轉變</a:t>
            </a:r>
            <a:endParaRPr lang="en-US" sz="4200" dirty="0"/>
          </a:p>
        </p:txBody>
      </p:sp>
      <p:sp>
        <p:nvSpPr>
          <p:cNvPr id="6" name="section_3-shape-5"/>
          <p:cNvSpPr/>
          <p:nvPr/>
        </p:nvSpPr>
        <p:spPr>
          <a:xfrm>
            <a:off x="1524000" y="5588000"/>
            <a:ext cx="1524000" cy="9144"/>
          </a:xfrm>
          <a:prstGeom prst="line">
            <a:avLst/>
          </a:prstGeom>
          <a:ln w="38100">
            <a:solidFill>
              <a:srgbClr val="00D2FF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s_shift_table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metrics_shift_table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2024→2027 關鍵指標重要性轉變</a:t>
            </a:r>
            <a:endParaRPr lang="en-US" sz="2800" dirty="0"/>
          </a:p>
        </p:txBody>
      </p:sp>
      <p:sp>
        <p:nvSpPr>
          <p:cNvPr id="4" name="metrics_shift_table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graphicFrame>
        <p:nvGraphicFramePr>
          <p:cNvPr id="16" name="metrics_shift_table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24000" y="2095500"/>
          <a:ext cx="13208000" cy="4826000"/>
        </p:xfrm>
        <a:graphic>
          <a:graphicData uri="http://schemas.openxmlformats.org/drawingml/2006/table">
            <a:tbl>
              <a:tblPr/>
              <a:tblGrid>
                <a:gridCol w="4402667"/>
                <a:gridCol w="2935111"/>
                <a:gridCol w="2935111"/>
                <a:gridCol w="2935111"/>
              </a:tblGrid>
              <a:tr h="69850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指標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2024地位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2027地位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變化方向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</a:tr>
              <a:tr h="10159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傳統關鍵字排名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核心KPI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輔助參考指標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F4444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重要性下降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59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AI答案引擎中被引用/提及率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幾乎未追蹤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核心KPI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0B981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重要性大幅上升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</a:tr>
              <a:tr h="10159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自然搜尋點擊率(CTR)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核心KPI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持續下滑但仍需追蹤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F4444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重要性下降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9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語意實體顯著性/主題權威分數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新興概念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核心KPI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0B981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重要性大幅上升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metrics_shift_table-shape-5"/>
          <p:cNvSpPr/>
          <p:nvPr/>
        </p:nvSpPr>
        <p:spPr>
          <a:xfrm>
            <a:off x="1524000" y="7175500"/>
            <a:ext cx="13208000" cy="1143000"/>
          </a:xfrm>
          <a:prstGeom prst="rect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7" name="metrics_shift_table-shape-6"/>
          <p:cNvSpPr/>
          <p:nvPr/>
        </p:nvSpPr>
        <p:spPr>
          <a:xfrm>
            <a:off x="1524000" y="7175500"/>
            <a:ext cx="50800" cy="1143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8" name="metrics_shift_table-text-7"/>
          <p:cNvSpPr/>
          <p:nvPr/>
        </p:nvSpPr>
        <p:spPr>
          <a:xfrm>
            <a:off x="1968500" y="7404100"/>
            <a:ext cx="1231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企業儀表板應同時納入「傳統流量指標」與「AI能見度指標」，任何單一指標都無法完整反映品牌在新搜尋生態中的真實表現。</a:t>
            </a:r>
            <a:endParaRPr lang="en-US" sz="1500" dirty="0"/>
          </a:p>
        </p:txBody>
      </p:sp>
      <p:sp>
        <p:nvSpPr>
          <p:cNvPr id="9" name="metrics_shift_table-text-8"/>
          <p:cNvSpPr/>
          <p:nvPr/>
        </p:nvSpPr>
        <p:spPr>
          <a:xfrm>
            <a:off x="1524000" y="84455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來源：綜合Pipeline Velocity、NEURONwriter等產業分析整理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rtner_stat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gartner_stat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關鍵數據：B2B查詢的答案引擎化程度</a:t>
            </a:r>
            <a:endParaRPr lang="en-US" sz="2800" dirty="0"/>
          </a:p>
        </p:txBody>
      </p:sp>
      <p:sp>
        <p:nvSpPr>
          <p:cNvPr id="4" name="gartner_stat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gartner_stat-text-4"/>
          <p:cNvSpPr/>
          <p:nvPr/>
        </p:nvSpPr>
        <p:spPr>
          <a:xfrm>
            <a:off x="1905000" y="2413000"/>
            <a:ext cx="508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6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40%</a:t>
            </a:r>
            <a:endParaRPr lang="en-US" sz="9600" dirty="0"/>
          </a:p>
        </p:txBody>
      </p:sp>
      <p:sp>
        <p:nvSpPr>
          <p:cNvPr id="6" name="gartner_stat-text-5"/>
          <p:cNvSpPr/>
          <p:nvPr/>
        </p:nvSpPr>
        <p:spPr>
          <a:xfrm>
            <a:off x="1905000" y="4318000"/>
            <a:ext cx="5715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預估到2027年，B2B買家旅程中的資訊查詢，將直接在答案引擎（AI Overview、ChatGPT等）內獲得滿足，而不進入企業官網</a:t>
            </a:r>
            <a:endParaRPr lang="en-US" sz="1700" dirty="0"/>
          </a:p>
        </p:txBody>
      </p:sp>
      <p:sp>
        <p:nvSpPr>
          <p:cNvPr id="7" name="gartner_stat-shape-6"/>
          <p:cNvSpPr/>
          <p:nvPr/>
        </p:nvSpPr>
        <p:spPr>
          <a:xfrm>
            <a:off x="8128000" y="2413000"/>
            <a:ext cx="6604000" cy="2921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8" name="gartner_stat-text-7"/>
          <p:cNvSpPr/>
          <p:nvPr/>
        </p:nvSpPr>
        <p:spPr>
          <a:xfrm>
            <a:off x="8509000" y="2730500"/>
            <a:ext cx="584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這代表什麼</a:t>
            </a:r>
            <a:endParaRPr lang="en-US" sz="1800" dirty="0"/>
          </a:p>
        </p:txBody>
      </p:sp>
      <p:sp>
        <p:nvSpPr>
          <p:cNvPr id="9" name="gartner_stat-text-8"/>
          <p:cNvSpPr/>
          <p:nvPr/>
        </p:nvSpPr>
        <p:spPr>
          <a:xfrm>
            <a:off x="8509000" y="3175000"/>
            <a:ext cx="5842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傳統以「引導訪客進站」為唯一目標的內容策略，將無法涵蓋近半數的潛在客戶接觸點。企業需要同時經營「站內轉換」與「AI答案引擎內的品牌曝光與信任建立」兩條路徑。</a:t>
            </a:r>
            <a:endParaRPr lang="en-US" sz="1500" dirty="0"/>
          </a:p>
        </p:txBody>
      </p:sp>
      <p:sp>
        <p:nvSpPr>
          <p:cNvPr id="10" name="gartner_stat-shape-9"/>
          <p:cNvSpPr/>
          <p:nvPr/>
        </p:nvSpPr>
        <p:spPr>
          <a:xfrm>
            <a:off x="1524000" y="5715000"/>
            <a:ext cx="13208000" cy="1651000"/>
          </a:xfrm>
          <a:prstGeom prst="rect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11" name="gartner_stat-shape-10"/>
          <p:cNvSpPr/>
          <p:nvPr/>
        </p:nvSpPr>
        <p:spPr>
          <a:xfrm>
            <a:off x="1524000" y="5715000"/>
            <a:ext cx="50800" cy="1651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12" name="gartner_stat-text-11"/>
          <p:cNvSpPr/>
          <p:nvPr/>
        </p:nvSpPr>
        <p:spPr>
          <a:xfrm>
            <a:off x="1968500" y="5969000"/>
            <a:ext cx="1231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企業應提前布局</a:t>
            </a:r>
            <a:endParaRPr lang="en-US" sz="1800" dirty="0"/>
          </a:p>
        </p:txBody>
      </p:sp>
      <p:sp>
        <p:nvSpPr>
          <p:cNvPr id="13" name="gartner_stat-text-12"/>
          <p:cNvSpPr/>
          <p:nvPr/>
        </p:nvSpPr>
        <p:spPr>
          <a:xfrm>
            <a:off x="1968500" y="6413500"/>
            <a:ext cx="1231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若等到答案引擎流量佔比不可忽視時才開始佈局GEO，將錯失早期建立權威性與訓練資料曝光的關鍵窗口期。</a:t>
            </a:r>
            <a:endParaRPr lang="en-US" sz="1500" dirty="0"/>
          </a:p>
        </p:txBody>
      </p:sp>
      <p:sp>
        <p:nvSpPr>
          <p:cNvPr id="14" name="gartner_stat-text-13"/>
          <p:cNvSpPr/>
          <p:nvPr/>
        </p:nvSpPr>
        <p:spPr>
          <a:xfrm>
            <a:off x="1524000" y="7874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來源：綜合Gartner相關預測與Manhattan Strategies產業觀察整理，數字為產業趨勢預估值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4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section_4-text-2"/>
          <p:cNvSpPr/>
          <p:nvPr/>
        </p:nvSpPr>
        <p:spPr>
          <a:xfrm>
            <a:off x="11430000" y="1905000"/>
            <a:ext cx="381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0" dirty="0">
                <a:solidFill>
                  <a:srgbClr val="00D2FF">
                    <a:alpha val="1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14000" dirty="0"/>
          </a:p>
        </p:txBody>
      </p:sp>
      <p:sp>
        <p:nvSpPr>
          <p:cNvPr id="4" name="section_4-text-3"/>
          <p:cNvSpPr/>
          <p:nvPr/>
        </p:nvSpPr>
        <p:spPr>
          <a:xfrm>
            <a:off x="1524000" y="3810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0D2FF"/>
                </a:solidFill>
              </a:rPr>
              <a:t>ENTERPRISE RESPONSE</a:t>
            </a:r>
            <a:endParaRPr lang="en-US" sz="1600" dirty="0"/>
          </a:p>
        </p:txBody>
      </p:sp>
      <p:sp>
        <p:nvSpPr>
          <p:cNvPr id="5" name="section_4-text-4"/>
          <p:cNvSpPr/>
          <p:nvPr/>
        </p:nvSpPr>
        <p:spPr>
          <a:xfrm>
            <a:off x="1524000" y="4318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企業應對框架</a:t>
            </a:r>
            <a:endParaRPr lang="en-US" sz="4200" dirty="0"/>
          </a:p>
        </p:txBody>
      </p:sp>
      <p:sp>
        <p:nvSpPr>
          <p:cNvPr id="6" name="section_4-shape-5"/>
          <p:cNvSpPr/>
          <p:nvPr/>
        </p:nvSpPr>
        <p:spPr>
          <a:xfrm>
            <a:off x="1524000" y="5588000"/>
            <a:ext cx="1524000" cy="9144"/>
          </a:xfrm>
          <a:prstGeom prst="line">
            <a:avLst/>
          </a:prstGeom>
          <a:ln w="38100">
            <a:solidFill>
              <a:srgbClr val="00D2FF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sponse_framework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response_framework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企業應對四步框架</a:t>
            </a:r>
            <a:endParaRPr lang="en-US" sz="2800" dirty="0"/>
          </a:p>
        </p:txBody>
      </p:sp>
      <p:sp>
        <p:nvSpPr>
          <p:cNvPr id="4" name="response_framework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response_framework-shape-4"/>
          <p:cNvSpPr/>
          <p:nvPr/>
        </p:nvSpPr>
        <p:spPr>
          <a:xfrm>
            <a:off x="1524000" y="2159000"/>
            <a:ext cx="3048000" cy="4191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6" name="response_framework-text-5"/>
          <p:cNvSpPr/>
          <p:nvPr/>
        </p:nvSpPr>
        <p:spPr>
          <a:xfrm>
            <a:off x="1905000" y="2476500"/>
            <a:ext cx="228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000" dirty="0"/>
          </a:p>
        </p:txBody>
      </p:sp>
      <p:sp>
        <p:nvSpPr>
          <p:cNvPr id="7" name="response_framework-text-6"/>
          <p:cNvSpPr/>
          <p:nvPr/>
        </p:nvSpPr>
        <p:spPr>
          <a:xfrm>
            <a:off x="1905000" y="3111500"/>
            <a:ext cx="228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實體定義清晰化</a:t>
            </a:r>
            <a:endParaRPr lang="en-US" sz="1600" dirty="0"/>
          </a:p>
        </p:txBody>
      </p:sp>
      <p:sp>
        <p:nvSpPr>
          <p:cNvPr id="8" name="response_framework-text-7"/>
          <p:cNvSpPr/>
          <p:nvPr/>
        </p:nvSpPr>
        <p:spPr>
          <a:xfrm>
            <a:off x="1905000" y="3556000"/>
            <a:ext cx="2286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統一品牌名稱、產品名、跨平台資料一致，讓AI能準確識別你的實體身分</a:t>
            </a:r>
            <a:endParaRPr lang="en-US" sz="1300" dirty="0"/>
          </a:p>
        </p:txBody>
      </p:sp>
      <p:sp>
        <p:nvSpPr>
          <p:cNvPr id="9" name="response_framework-shape-8"/>
          <p:cNvSpPr/>
          <p:nvPr/>
        </p:nvSpPr>
        <p:spPr>
          <a:xfrm>
            <a:off x="4826000" y="2159000"/>
            <a:ext cx="3048000" cy="4191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0" name="response_framework-text-9"/>
          <p:cNvSpPr/>
          <p:nvPr/>
        </p:nvSpPr>
        <p:spPr>
          <a:xfrm>
            <a:off x="5207000" y="2476500"/>
            <a:ext cx="228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000" dirty="0"/>
          </a:p>
        </p:txBody>
      </p:sp>
      <p:sp>
        <p:nvSpPr>
          <p:cNvPr id="11" name="response_framework-text-10"/>
          <p:cNvSpPr/>
          <p:nvPr/>
        </p:nvSpPr>
        <p:spPr>
          <a:xfrm>
            <a:off x="5207000" y="3111500"/>
            <a:ext cx="228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內容結構化</a:t>
            </a:r>
            <a:endParaRPr lang="en-US" sz="1600" dirty="0"/>
          </a:p>
        </p:txBody>
      </p:sp>
      <p:sp>
        <p:nvSpPr>
          <p:cNvPr id="12" name="response_framework-text-11"/>
          <p:cNvSpPr/>
          <p:nvPr/>
        </p:nvSpPr>
        <p:spPr>
          <a:xfrm>
            <a:off x="5207000" y="3556000"/>
            <a:ext cx="2286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段落對應子問題、使用清單與定義框、便於AI擷取摘要</a:t>
            </a:r>
            <a:endParaRPr lang="en-US" sz="1300" dirty="0"/>
          </a:p>
        </p:txBody>
      </p:sp>
      <p:sp>
        <p:nvSpPr>
          <p:cNvPr id="13" name="response_framework-shape-12"/>
          <p:cNvSpPr/>
          <p:nvPr/>
        </p:nvSpPr>
        <p:spPr>
          <a:xfrm>
            <a:off x="8128000" y="2159000"/>
            <a:ext cx="3048000" cy="4191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4" name="response_framework-text-13"/>
          <p:cNvSpPr/>
          <p:nvPr/>
        </p:nvSpPr>
        <p:spPr>
          <a:xfrm>
            <a:off x="8509000" y="2476500"/>
            <a:ext cx="228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000" dirty="0"/>
          </a:p>
        </p:txBody>
      </p:sp>
      <p:sp>
        <p:nvSpPr>
          <p:cNvPr id="15" name="response_framework-text-14"/>
          <p:cNvSpPr/>
          <p:nvPr/>
        </p:nvSpPr>
        <p:spPr>
          <a:xfrm>
            <a:off x="8509000" y="3111500"/>
            <a:ext cx="228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EEAT訊號建設</a:t>
            </a:r>
            <a:endParaRPr lang="en-US" sz="1600" dirty="0"/>
          </a:p>
        </p:txBody>
      </p:sp>
      <p:sp>
        <p:nvSpPr>
          <p:cNvPr id="16" name="response_framework-text-15"/>
          <p:cNvSpPr/>
          <p:nvPr/>
        </p:nvSpPr>
        <p:spPr>
          <a:xfrm>
            <a:off x="8509000" y="3556000"/>
            <a:ext cx="2286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具名作者、原創研究、案例佐證，累積機器可信任的內容資產</a:t>
            </a:r>
            <a:endParaRPr lang="en-US" sz="1300" dirty="0"/>
          </a:p>
        </p:txBody>
      </p:sp>
      <p:sp>
        <p:nvSpPr>
          <p:cNvPr id="17" name="response_framework-shape-16"/>
          <p:cNvSpPr/>
          <p:nvPr/>
        </p:nvSpPr>
        <p:spPr>
          <a:xfrm>
            <a:off x="11430000" y="2159000"/>
            <a:ext cx="3302000" cy="4191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8" name="response_framework-text-17"/>
          <p:cNvSpPr/>
          <p:nvPr/>
        </p:nvSpPr>
        <p:spPr>
          <a:xfrm>
            <a:off x="11811000" y="2476500"/>
            <a:ext cx="228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000" dirty="0"/>
          </a:p>
        </p:txBody>
      </p:sp>
      <p:sp>
        <p:nvSpPr>
          <p:cNvPr id="19" name="response_framework-text-18"/>
          <p:cNvSpPr/>
          <p:nvPr/>
        </p:nvSpPr>
        <p:spPr>
          <a:xfrm>
            <a:off x="11811000" y="31115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跨平台監測</a:t>
            </a:r>
            <a:endParaRPr lang="en-US" sz="1600" dirty="0"/>
          </a:p>
        </p:txBody>
      </p:sp>
      <p:sp>
        <p:nvSpPr>
          <p:cNvPr id="20" name="response_framework-text-19"/>
          <p:cNvSpPr/>
          <p:nvPr/>
        </p:nvSpPr>
        <p:spPr>
          <a:xfrm>
            <a:off x="11811000" y="3556000"/>
            <a:ext cx="254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建立品牌聲量儀表板，追蹤ChatGPT、AI Overview、Perplexity中的曝光</a:t>
            </a:r>
            <a:endParaRPr lang="en-US" sz="1300" dirty="0"/>
          </a:p>
        </p:txBody>
      </p:sp>
      <p:pic>
        <p:nvPicPr>
          <p:cNvPr id="21" name="response_framework-icon-2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600" y="4191000"/>
            <a:ext cx="304800" cy="304800"/>
          </a:xfrm>
          <a:prstGeom prst="rect">
            <a:avLst/>
          </a:prstGeom>
        </p:spPr>
      </p:pic>
      <p:pic>
        <p:nvPicPr>
          <p:cNvPr id="22" name="response_framework-icon-2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600" y="4191000"/>
            <a:ext cx="304800" cy="304800"/>
          </a:xfrm>
          <a:prstGeom prst="rect">
            <a:avLst/>
          </a:prstGeom>
        </p:spPr>
      </p:pic>
      <p:pic>
        <p:nvPicPr>
          <p:cNvPr id="23" name="response_framework-icon-2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7600" y="4191000"/>
            <a:ext cx="304800" cy="304800"/>
          </a:xfrm>
          <a:prstGeom prst="rect">
            <a:avLst/>
          </a:prstGeom>
        </p:spPr>
      </p:pic>
      <p:sp>
        <p:nvSpPr>
          <p:cNvPr id="24" name="response_framework-shape-23"/>
          <p:cNvSpPr/>
          <p:nvPr/>
        </p:nvSpPr>
        <p:spPr>
          <a:xfrm>
            <a:off x="1524000" y="6731000"/>
            <a:ext cx="13208000" cy="1397000"/>
          </a:xfrm>
          <a:prstGeom prst="rect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25" name="response_framework-shape-24"/>
          <p:cNvSpPr/>
          <p:nvPr/>
        </p:nvSpPr>
        <p:spPr>
          <a:xfrm>
            <a:off x="1524000" y="6731000"/>
            <a:ext cx="50800" cy="1397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26" name="response_framework-text-25"/>
          <p:cNvSpPr/>
          <p:nvPr/>
        </p:nvSpPr>
        <p:spPr>
          <a:xfrm>
            <a:off x="1968500" y="7048500"/>
            <a:ext cx="1231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四步驟並非一次性專案，而是需持續迭代的循環：每季檢視AI能見度數據，並回頭優化實體資訊與內容結構。</a:t>
            </a:r>
            <a:endParaRPr lang="en-US" sz="1500" dirty="0"/>
          </a:p>
        </p:txBody>
      </p:sp>
      <p:sp>
        <p:nvSpPr>
          <p:cNvPr id="27" name="response_framework-text-26"/>
          <p:cNvSpPr/>
          <p:nvPr/>
        </p:nvSpPr>
        <p:spPr>
          <a:xfrm>
            <a:off x="1524000" y="8382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來源：綜合Pipeline Velocity、Manhattan Strategies企業應對建議整理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eat_building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eeat_building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如何建立EEAT訊號</a:t>
            </a:r>
            <a:endParaRPr lang="en-US" sz="2800" dirty="0"/>
          </a:p>
        </p:txBody>
      </p:sp>
      <p:sp>
        <p:nvSpPr>
          <p:cNvPr id="4" name="eeat_building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graphicFrame>
        <p:nvGraphicFramePr>
          <p:cNvPr id="20" name="eeat_building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24000" y="2095500"/>
          <a:ext cx="13208000" cy="5080000"/>
        </p:xfrm>
        <a:graphic>
          <a:graphicData uri="http://schemas.openxmlformats.org/drawingml/2006/table">
            <a:tbl>
              <a:tblPr/>
              <a:tblGrid>
                <a:gridCol w="2641600"/>
                <a:gridCol w="5283200"/>
                <a:gridCol w="5283200"/>
              </a:tblGrid>
              <a:tr h="70734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EEAT要素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具體做法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常見誤區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</a:tr>
              <a:tr h="109316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經驗 (Experience)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分享第一手實測心得、實際操作截圖與數據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僅轉述他人觀點，缺乏親身驗證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16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專業 (Expertise)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作者具名並附上相關資歷、證照或實績連結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使用匿名或AI生成的空泛作者簡介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</a:tr>
              <a:tr h="109316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權威 (Authoritativeness)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被其他權威網站引用、媒體報導、業界獎項佐證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僅自我宣稱權威，缺乏外部佐證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16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可信 (Trustworthiness)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誠實揭露產品限制、更新日期透明、聯絡資訊清楚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過度宣傳、隱藏缺點與風險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eeat_building-text-5"/>
          <p:cNvSpPr/>
          <p:nvPr/>
        </p:nvSpPr>
        <p:spPr>
          <a:xfrm>
            <a:off x="1524000" y="7493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Search Central《Creating helpful, reliable, people-first content》，Pipeline Velocity整理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ic_cluster_strategy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topic_cluster_strategy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打造主題集群的實務方法</a:t>
            </a:r>
            <a:endParaRPr lang="en-US" sz="2800" dirty="0"/>
          </a:p>
        </p:txBody>
      </p:sp>
      <p:sp>
        <p:nvSpPr>
          <p:cNvPr id="4" name="topic_cluster_strategy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topic_cluster_strategy-shape-4"/>
          <p:cNvSpPr/>
          <p:nvPr/>
        </p:nvSpPr>
        <p:spPr>
          <a:xfrm>
            <a:off x="5588000" y="2095500"/>
            <a:ext cx="5080000" cy="889000"/>
          </a:xfrm>
          <a:prstGeom prst="rect">
            <a:avLst/>
          </a:prstGeom>
          <a:solidFill>
            <a:srgbClr val="00D2FF">
              <a:alpha val="20000"/>
            </a:srgbClr>
          </a:solidFill>
          <a:ln w="12700">
            <a:solidFill>
              <a:srgbClr val="00D2FF"/>
            </a:solidFill>
            <a:prstDash val="solid"/>
          </a:ln>
        </p:spPr>
      </p:sp>
      <p:sp>
        <p:nvSpPr>
          <p:cNvPr id="6" name="topic_cluster_strategy-text-5"/>
          <p:cNvSpPr/>
          <p:nvPr/>
        </p:nvSpPr>
        <p:spPr>
          <a:xfrm>
            <a:off x="5588000" y="2387600"/>
            <a:ext cx="508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支柱頁：什麼是GEO？</a:t>
            </a:r>
            <a:endParaRPr lang="en-US" sz="1600" dirty="0"/>
          </a:p>
        </p:txBody>
      </p:sp>
      <p:sp>
        <p:nvSpPr>
          <p:cNvPr id="7" name="topic_cluster_strategy-shape-6"/>
          <p:cNvSpPr/>
          <p:nvPr/>
        </p:nvSpPr>
        <p:spPr>
          <a:xfrm>
            <a:off x="8128000" y="2984500"/>
            <a:ext cx="9144" cy="5080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8" name="topic_cluster_strategy-shape-7"/>
          <p:cNvSpPr/>
          <p:nvPr/>
        </p:nvSpPr>
        <p:spPr>
          <a:xfrm>
            <a:off x="2794000" y="3492500"/>
            <a:ext cx="10668000" cy="9144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9" name="topic_cluster_strategy-shape-8"/>
          <p:cNvSpPr/>
          <p:nvPr/>
        </p:nvSpPr>
        <p:spPr>
          <a:xfrm>
            <a:off x="2794000" y="2984500"/>
            <a:ext cx="9144" cy="5080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10" name="topic_cluster_strategy-shape-9"/>
          <p:cNvSpPr/>
          <p:nvPr/>
        </p:nvSpPr>
        <p:spPr>
          <a:xfrm>
            <a:off x="5334000" y="2984500"/>
            <a:ext cx="9144" cy="5080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11" name="topic_cluster_strategy-shape-10"/>
          <p:cNvSpPr/>
          <p:nvPr/>
        </p:nvSpPr>
        <p:spPr>
          <a:xfrm>
            <a:off x="10922000" y="2984500"/>
            <a:ext cx="9144" cy="5080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12" name="topic_cluster_strategy-shape-11"/>
          <p:cNvSpPr/>
          <p:nvPr/>
        </p:nvSpPr>
        <p:spPr>
          <a:xfrm>
            <a:off x="13462000" y="2984500"/>
            <a:ext cx="9144" cy="5080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13" name="topic_cluster_strategy-shape-12"/>
          <p:cNvSpPr/>
          <p:nvPr/>
        </p:nvSpPr>
        <p:spPr>
          <a:xfrm>
            <a:off x="1524000" y="3619500"/>
            <a:ext cx="2540000" cy="1778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4" name="topic_cluster_strategy-text-13"/>
          <p:cNvSpPr/>
          <p:nvPr/>
        </p:nvSpPr>
        <p:spPr>
          <a:xfrm>
            <a:off x="1778000" y="3873500"/>
            <a:ext cx="2032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GEO與SEO的差異對照</a:t>
            </a:r>
            <a:endParaRPr lang="en-US" sz="1400" dirty="0"/>
          </a:p>
        </p:txBody>
      </p:sp>
      <p:sp>
        <p:nvSpPr>
          <p:cNvPr id="15" name="topic_cluster_strategy-shape-14"/>
          <p:cNvSpPr/>
          <p:nvPr/>
        </p:nvSpPr>
        <p:spPr>
          <a:xfrm>
            <a:off x="4318000" y="3619500"/>
            <a:ext cx="2540000" cy="1778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6" name="topic_cluster_strategy-text-15"/>
          <p:cNvSpPr/>
          <p:nvPr/>
        </p:nvSpPr>
        <p:spPr>
          <a:xfrm>
            <a:off x="4572000" y="3873500"/>
            <a:ext cx="2032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GEO成效衡量指標與工具</a:t>
            </a:r>
            <a:endParaRPr lang="en-US" sz="1400" dirty="0"/>
          </a:p>
        </p:txBody>
      </p:sp>
      <p:sp>
        <p:nvSpPr>
          <p:cNvPr id="17" name="topic_cluster_strategy-shape-16"/>
          <p:cNvSpPr/>
          <p:nvPr/>
        </p:nvSpPr>
        <p:spPr>
          <a:xfrm>
            <a:off x="7112000" y="3619500"/>
            <a:ext cx="2540000" cy="1778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8" name="topic_cluster_strategy-text-17"/>
          <p:cNvSpPr/>
          <p:nvPr/>
        </p:nvSpPr>
        <p:spPr>
          <a:xfrm>
            <a:off x="7366000" y="3873500"/>
            <a:ext cx="2032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多語言GEO國際布局策略</a:t>
            </a:r>
            <a:endParaRPr lang="en-US" sz="1400" dirty="0"/>
          </a:p>
        </p:txBody>
      </p:sp>
      <p:sp>
        <p:nvSpPr>
          <p:cNvPr id="19" name="topic_cluster_strategy-shape-18"/>
          <p:cNvSpPr/>
          <p:nvPr/>
        </p:nvSpPr>
        <p:spPr>
          <a:xfrm>
            <a:off x="9906000" y="3619500"/>
            <a:ext cx="2540000" cy="1778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20" name="topic_cluster_strategy-text-19"/>
          <p:cNvSpPr/>
          <p:nvPr/>
        </p:nvSpPr>
        <p:spPr>
          <a:xfrm>
            <a:off x="10160000" y="3873500"/>
            <a:ext cx="2032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GEO常見錯誤與避坑指南</a:t>
            </a:r>
            <a:endParaRPr lang="en-US" sz="1400" dirty="0"/>
          </a:p>
        </p:txBody>
      </p:sp>
      <p:sp>
        <p:nvSpPr>
          <p:cNvPr id="21" name="topic_cluster_strategy-shape-20"/>
          <p:cNvSpPr/>
          <p:nvPr/>
        </p:nvSpPr>
        <p:spPr>
          <a:xfrm>
            <a:off x="12700000" y="3619500"/>
            <a:ext cx="2032000" cy="1778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22" name="topic_cluster_strategy-text-21"/>
          <p:cNvSpPr/>
          <p:nvPr/>
        </p:nvSpPr>
        <p:spPr>
          <a:xfrm>
            <a:off x="12890500" y="3873500"/>
            <a:ext cx="1651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產業別GEO案例分享</a:t>
            </a:r>
            <a:endParaRPr lang="en-US" sz="1300" dirty="0"/>
          </a:p>
        </p:txBody>
      </p:sp>
      <p:sp>
        <p:nvSpPr>
          <p:cNvPr id="23" name="topic_cluster_strategy-shape-22"/>
          <p:cNvSpPr/>
          <p:nvPr/>
        </p:nvSpPr>
        <p:spPr>
          <a:xfrm>
            <a:off x="1524000" y="5842000"/>
            <a:ext cx="13208000" cy="1778000"/>
          </a:xfrm>
          <a:prstGeom prst="rect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24" name="topic_cluster_strategy-shape-23"/>
          <p:cNvSpPr/>
          <p:nvPr/>
        </p:nvSpPr>
        <p:spPr>
          <a:xfrm>
            <a:off x="1524000" y="5842000"/>
            <a:ext cx="50800" cy="1778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25" name="topic_cluster_strategy-text-24"/>
          <p:cNvSpPr/>
          <p:nvPr/>
        </p:nvSpPr>
        <p:spPr>
          <a:xfrm>
            <a:off x="1968500" y="6096000"/>
            <a:ext cx="1231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實務建議</a:t>
            </a:r>
            <a:endParaRPr lang="en-US" sz="1800" dirty="0"/>
          </a:p>
        </p:txBody>
      </p:sp>
      <p:sp>
        <p:nvSpPr>
          <p:cNvPr id="26" name="topic_cluster_strategy-text-25"/>
          <p:cNvSpPr/>
          <p:nvPr/>
        </p:nvSpPr>
        <p:spPr>
          <a:xfrm>
            <a:off x="1968500" y="6540500"/>
            <a:ext cx="1231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每個支柱頁面應有5-8篇支撐文章互相內部連結，並在6個月內持續更新，讓LLM系統透過反覆爬取確認此網域對該主題的持續投入與深度覆蓋。</a:t>
            </a:r>
            <a:endParaRPr lang="en-US" sz="1500" dirty="0"/>
          </a:p>
        </p:txBody>
      </p:sp>
      <p:sp>
        <p:nvSpPr>
          <p:cNvPr id="27" name="topic_cluster_strategy-text-26"/>
          <p:cNvSpPr/>
          <p:nvPr/>
        </p:nvSpPr>
        <p:spPr>
          <a:xfrm>
            <a:off x="1524000" y="7874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Velocity內容架構建議整理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le_of_marketer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role_of_marketer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行銷人角色的轉型</a:t>
            </a:r>
            <a:endParaRPr lang="en-US" sz="2800" dirty="0"/>
          </a:p>
        </p:txBody>
      </p:sp>
      <p:sp>
        <p:nvSpPr>
          <p:cNvPr id="4" name="role_of_marketer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graphicFrame>
        <p:nvGraphicFramePr>
          <p:cNvPr id="22" name="role_of_marketer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24000" y="2095500"/>
          <a:ext cx="13208000" cy="4572000"/>
        </p:xfrm>
        <a:graphic>
          <a:graphicData uri="http://schemas.openxmlformats.org/drawingml/2006/table">
            <a:tbl>
              <a:tblPr/>
              <a:tblGrid>
                <a:gridCol w="3962400"/>
                <a:gridCol w="4622800"/>
                <a:gridCol w="4622800"/>
              </a:tblGrid>
              <a:tr h="7083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職能面向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過去：關鍵字戰術家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現在：語意架構師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</a:tr>
              <a:tr h="96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核心工作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研究關鍵字、優化單頁排名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設計主題集群與知識圖譜架構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衡量重點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排名位置、流量、點擊率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AI引用率、品牌聲量、實體權威性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</a:tr>
              <a:tr h="96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內容思維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「這頁該放哪些關鍵字」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「這個主題我們該如何完整覆蓋」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協作對象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SEO團隊、內容編輯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資料團隊、公關、產品、法遵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role_of_marketer-text-5"/>
          <p:cNvSpPr/>
          <p:nvPr/>
        </p:nvSpPr>
        <p:spPr>
          <a:xfrm>
            <a:off x="1524000" y="698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Velocity企業應對框架與職能轉型觀察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i_content_caution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ai_content_caution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AI內容產出的雙面刃</a:t>
            </a:r>
            <a:endParaRPr lang="en-US" sz="2800" dirty="0"/>
          </a:p>
        </p:txBody>
      </p:sp>
      <p:sp>
        <p:nvSpPr>
          <p:cNvPr id="4" name="ai_content_caution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ai_content_caution-shape-4"/>
          <p:cNvSpPr/>
          <p:nvPr/>
        </p:nvSpPr>
        <p:spPr>
          <a:xfrm>
            <a:off x="1524000" y="2095500"/>
            <a:ext cx="13208000" cy="1778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6" name="ai_content_caution-shape-5"/>
          <p:cNvSpPr/>
          <p:nvPr/>
        </p:nvSpPr>
        <p:spPr>
          <a:xfrm>
            <a:off x="1524000" y="2095500"/>
            <a:ext cx="50800" cy="1778000"/>
          </a:xfrm>
          <a:prstGeom prst="rect">
            <a:avLst/>
          </a:prstGeom>
          <a:solidFill>
            <a:srgbClr val="EF4444"/>
          </a:solidFill>
          <a:ln/>
        </p:spPr>
      </p:sp>
      <p:pic>
        <p:nvPicPr>
          <p:cNvPr id="7" name="ai_content_caution-icon-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413000"/>
            <a:ext cx="355600" cy="355600"/>
          </a:xfrm>
          <a:prstGeom prst="rect">
            <a:avLst/>
          </a:prstGeom>
        </p:spPr>
      </p:pic>
      <p:sp>
        <p:nvSpPr>
          <p:cNvPr id="8" name="ai_content_caution-text-7"/>
          <p:cNvSpPr/>
          <p:nvPr/>
        </p:nvSpPr>
        <p:spPr>
          <a:xfrm>
            <a:off x="2476500" y="2438400"/>
            <a:ext cx="1143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EF444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風險警示</a:t>
            </a:r>
            <a:endParaRPr lang="en-US" sz="1800" dirty="0"/>
          </a:p>
        </p:txBody>
      </p:sp>
      <p:sp>
        <p:nvSpPr>
          <p:cNvPr id="9" name="ai_content_caution-text-8"/>
          <p:cNvSpPr/>
          <p:nvPr/>
        </p:nvSpPr>
        <p:spPr>
          <a:xfrm>
            <a:off x="1905000" y="2921000"/>
            <a:ext cx="12319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未經人工編輯、大量發布的AI原始生成內容，容易導致內容同質化、缺乏獨特觀點，長期將導致演算法懲罰與AI引用信任度下降。</a:t>
            </a:r>
            <a:endParaRPr lang="en-US" sz="1500" dirty="0"/>
          </a:p>
        </p:txBody>
      </p:sp>
      <p:sp>
        <p:nvSpPr>
          <p:cNvPr id="10" name="ai_content_caution-text-9"/>
          <p:cNvSpPr/>
          <p:nvPr/>
        </p:nvSpPr>
        <p:spPr>
          <a:xfrm>
            <a:off x="1524000" y="4191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AI可協助之處</a:t>
            </a:r>
            <a:endParaRPr lang="en-US" sz="1600" dirty="0"/>
          </a:p>
        </p:txBody>
      </p:sp>
      <p:sp>
        <p:nvSpPr>
          <p:cNvPr id="11" name="ai_content_caution-shape-10"/>
          <p:cNvSpPr/>
          <p:nvPr/>
        </p:nvSpPr>
        <p:spPr>
          <a:xfrm>
            <a:off x="1524000" y="4635500"/>
            <a:ext cx="6350000" cy="2794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2" name="ai_content_caution-text-11"/>
          <p:cNvSpPr/>
          <p:nvPr/>
        </p:nvSpPr>
        <p:spPr>
          <a:xfrm>
            <a:off x="1905000" y="4953000"/>
            <a:ext cx="5588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大綱與結構初稿發想</a:t>
            </a:r>
            <a:endParaRPr lang="en-US" sz="1500" dirty="0"/>
          </a:p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資料彙整與初步研究</a:t>
            </a:r>
            <a:endParaRPr lang="en-US" sz="1500" dirty="0"/>
          </a:p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多語言翻譯草稿</a:t>
            </a:r>
            <a:endParaRPr lang="en-US" sz="1500" dirty="0"/>
          </a:p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A/B文案發想</a:t>
            </a:r>
            <a:endParaRPr lang="en-US" sz="1500" dirty="0"/>
          </a:p>
        </p:txBody>
      </p:sp>
      <p:sp>
        <p:nvSpPr>
          <p:cNvPr id="13" name="ai_content_caution-text-12"/>
          <p:cNvSpPr/>
          <p:nvPr/>
        </p:nvSpPr>
        <p:spPr>
          <a:xfrm>
            <a:off x="8382000" y="4191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建議控管做法</a:t>
            </a:r>
            <a:endParaRPr lang="en-US" sz="1600" dirty="0"/>
          </a:p>
        </p:txBody>
      </p:sp>
      <p:sp>
        <p:nvSpPr>
          <p:cNvPr id="14" name="ai_content_caution-shape-13"/>
          <p:cNvSpPr/>
          <p:nvPr/>
        </p:nvSpPr>
        <p:spPr>
          <a:xfrm>
            <a:off x="8382000" y="4635500"/>
            <a:ext cx="6350000" cy="2794000"/>
          </a:xfrm>
          <a:prstGeom prst="rect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15" name="ai_content_caution-text-14"/>
          <p:cNvSpPr/>
          <p:nvPr/>
        </p:nvSpPr>
        <p:spPr>
          <a:xfrm>
            <a:off x="8763000" y="4953000"/>
            <a:ext cx="5588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所有內容須經人工審核與加值</a:t>
            </a:r>
            <a:endParaRPr lang="en-US" sz="1500" dirty="0"/>
          </a:p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加入原創數據、實測心得</a:t>
            </a:r>
            <a:endParaRPr lang="en-US" sz="1500" dirty="0"/>
          </a:p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具名作者最終把關</a:t>
            </a:r>
            <a:endParaRPr lang="en-US" sz="1500" dirty="0"/>
          </a:p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建立內容品質檢核SOP</a:t>
            </a:r>
            <a:endParaRPr lang="en-US" sz="1500" dirty="0"/>
          </a:p>
        </p:txBody>
      </p:sp>
      <p:sp>
        <p:nvSpPr>
          <p:cNvPr id="16" name="ai_content_caution-text-15"/>
          <p:cNvSpPr/>
          <p:nvPr/>
        </p:nvSpPr>
        <p:spPr>
          <a:xfrm>
            <a:off x="1524000" y="7874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Search Central內容政策與Pipeline Velocity建議整理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asurement_kpi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measurement_kpi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如何衡量GEO時代的成效</a:t>
            </a:r>
            <a:endParaRPr lang="en-US" sz="2800" dirty="0"/>
          </a:p>
        </p:txBody>
      </p:sp>
      <p:sp>
        <p:nvSpPr>
          <p:cNvPr id="4" name="measurement_kpi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measurement_kpi-shape-4"/>
          <p:cNvSpPr/>
          <p:nvPr/>
        </p:nvSpPr>
        <p:spPr>
          <a:xfrm>
            <a:off x="1524000" y="2159000"/>
            <a:ext cx="4191000" cy="3302000"/>
          </a:xfrm>
          <a:prstGeom prst="rect">
            <a:avLst/>
          </a:prstGeom>
          <a:solidFill>
            <a:srgbClr val="151E2D"/>
          </a:solidFill>
          <a:ln/>
        </p:spPr>
      </p:sp>
      <p:pic>
        <p:nvPicPr>
          <p:cNvPr id="6" name="measurement_kpi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476500"/>
            <a:ext cx="355600" cy="355600"/>
          </a:xfrm>
          <a:prstGeom prst="rect">
            <a:avLst/>
          </a:prstGeom>
        </p:spPr>
      </p:pic>
      <p:sp>
        <p:nvSpPr>
          <p:cNvPr id="7" name="measurement_kpi-text-6"/>
          <p:cNvSpPr/>
          <p:nvPr/>
        </p:nvSpPr>
        <p:spPr>
          <a:xfrm>
            <a:off x="1905000" y="2984500"/>
            <a:ext cx="342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品牌提及率</a:t>
            </a:r>
            <a:endParaRPr lang="en-US" sz="1700" dirty="0"/>
          </a:p>
        </p:txBody>
      </p:sp>
      <p:sp>
        <p:nvSpPr>
          <p:cNvPr id="8" name="measurement_kpi-text-7"/>
          <p:cNvSpPr/>
          <p:nvPr/>
        </p:nvSpPr>
        <p:spPr>
          <a:xfrm>
            <a:off x="1905000" y="3429000"/>
            <a:ext cx="3429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在AI答案中，品牌被提及的頻率佔同類查詢的比例，反映品牌在AI心智中的存在感</a:t>
            </a:r>
            <a:endParaRPr lang="en-US" sz="1400" dirty="0"/>
          </a:p>
        </p:txBody>
      </p:sp>
      <p:sp>
        <p:nvSpPr>
          <p:cNvPr id="9" name="measurement_kpi-shape-8"/>
          <p:cNvSpPr/>
          <p:nvPr/>
        </p:nvSpPr>
        <p:spPr>
          <a:xfrm>
            <a:off x="6032500" y="2159000"/>
            <a:ext cx="4191000" cy="3302000"/>
          </a:xfrm>
          <a:prstGeom prst="rect">
            <a:avLst/>
          </a:prstGeom>
          <a:solidFill>
            <a:srgbClr val="151E2D"/>
          </a:solidFill>
          <a:ln/>
        </p:spPr>
      </p:sp>
      <p:pic>
        <p:nvPicPr>
          <p:cNvPr id="10" name="measurement_kpi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0" y="2476500"/>
            <a:ext cx="355600" cy="355600"/>
          </a:xfrm>
          <a:prstGeom prst="rect">
            <a:avLst/>
          </a:prstGeom>
        </p:spPr>
      </p:pic>
      <p:sp>
        <p:nvSpPr>
          <p:cNvPr id="11" name="measurement_kpi-text-10"/>
          <p:cNvSpPr/>
          <p:nvPr/>
        </p:nvSpPr>
        <p:spPr>
          <a:xfrm>
            <a:off x="6413500" y="2984500"/>
            <a:ext cx="342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來源引用次數</a:t>
            </a:r>
            <a:endParaRPr lang="en-US" sz="1700" dirty="0"/>
          </a:p>
        </p:txBody>
      </p:sp>
      <p:sp>
        <p:nvSpPr>
          <p:cNvPr id="12" name="measurement_kpi-text-11"/>
          <p:cNvSpPr/>
          <p:nvPr/>
        </p:nvSpPr>
        <p:spPr>
          <a:xfrm>
            <a:off x="6413500" y="3429000"/>
            <a:ext cx="3429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網站頁面被AI引擎作為答案引用來源的次數，可透過Semrush等工具追蹤</a:t>
            </a:r>
            <a:endParaRPr lang="en-US" sz="1400" dirty="0"/>
          </a:p>
        </p:txBody>
      </p:sp>
      <p:sp>
        <p:nvSpPr>
          <p:cNvPr id="13" name="measurement_kpi-shape-12"/>
          <p:cNvSpPr/>
          <p:nvPr/>
        </p:nvSpPr>
        <p:spPr>
          <a:xfrm>
            <a:off x="10541000" y="2159000"/>
            <a:ext cx="4191000" cy="3302000"/>
          </a:xfrm>
          <a:prstGeom prst="rect">
            <a:avLst/>
          </a:prstGeom>
          <a:solidFill>
            <a:srgbClr val="151E2D"/>
          </a:solidFill>
          <a:ln/>
        </p:spPr>
      </p:sp>
      <p:pic>
        <p:nvPicPr>
          <p:cNvPr id="14" name="measurement_kpi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0" y="2476500"/>
            <a:ext cx="355600" cy="355600"/>
          </a:xfrm>
          <a:prstGeom prst="rect">
            <a:avLst/>
          </a:prstGeom>
        </p:spPr>
      </p:pic>
      <p:sp>
        <p:nvSpPr>
          <p:cNvPr id="15" name="measurement_kpi-text-14"/>
          <p:cNvSpPr/>
          <p:nvPr/>
        </p:nvSpPr>
        <p:spPr>
          <a:xfrm>
            <a:off x="10922000" y="2984500"/>
            <a:ext cx="342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下游流量品質</a:t>
            </a:r>
            <a:endParaRPr lang="en-US" sz="1700" dirty="0"/>
          </a:p>
        </p:txBody>
      </p:sp>
      <p:sp>
        <p:nvSpPr>
          <p:cNvPr id="16" name="measurement_kpi-text-15"/>
          <p:cNvSpPr/>
          <p:nvPr/>
        </p:nvSpPr>
        <p:spPr>
          <a:xfrm>
            <a:off x="10922000" y="3429000"/>
            <a:ext cx="3429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來自AI平台導入流量的停留時間、轉換率，判斷「被引用」是否真正帶來商業價值</a:t>
            </a:r>
            <a:endParaRPr lang="en-US" sz="1400" dirty="0"/>
          </a:p>
        </p:txBody>
      </p:sp>
      <p:sp>
        <p:nvSpPr>
          <p:cNvPr id="17" name="measurement_kpi-shape-16"/>
          <p:cNvSpPr/>
          <p:nvPr/>
        </p:nvSpPr>
        <p:spPr>
          <a:xfrm>
            <a:off x="1524000" y="5842000"/>
            <a:ext cx="13208000" cy="1778000"/>
          </a:xfrm>
          <a:prstGeom prst="rect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18" name="measurement_kpi-shape-17"/>
          <p:cNvSpPr/>
          <p:nvPr/>
        </p:nvSpPr>
        <p:spPr>
          <a:xfrm>
            <a:off x="1524000" y="5842000"/>
            <a:ext cx="50800" cy="1778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19" name="measurement_kpi-text-18"/>
          <p:cNvSpPr/>
          <p:nvPr/>
        </p:nvSpPr>
        <p:spPr>
          <a:xfrm>
            <a:off x="1968500" y="6096000"/>
            <a:ext cx="1231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衡量心態的轉變</a:t>
            </a:r>
            <a:endParaRPr lang="en-US" sz="1800" dirty="0"/>
          </a:p>
        </p:txBody>
      </p:sp>
      <p:sp>
        <p:nvSpPr>
          <p:cNvPr id="20" name="measurement_kpi-text-19"/>
          <p:cNvSpPr/>
          <p:nvPr/>
        </p:nvSpPr>
        <p:spPr>
          <a:xfrm>
            <a:off x="1968500" y="6540500"/>
            <a:ext cx="1231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單一指標已不足以代表GEO成效，需建立多指標儀表板，並接受「被引用但未被點擊」也是有價值的品牌成效，不必一味追求可歸因的流量轉換。</a:t>
            </a:r>
            <a:endParaRPr lang="en-US" sz="1500" dirty="0"/>
          </a:p>
        </p:txBody>
      </p:sp>
      <p:sp>
        <p:nvSpPr>
          <p:cNvPr id="21" name="measurement_kpi-text-20"/>
          <p:cNvSpPr/>
          <p:nvPr/>
        </p:nvSpPr>
        <p:spPr>
          <a:xfrm>
            <a:off x="1524000" y="7874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來源：Semrush《生成式引擎優化工具指南》與Pipeline Velocity整理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_scenario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case_scenario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情境案例：B2B軟體品牌的應對之道</a:t>
            </a:r>
            <a:endParaRPr lang="en-US" sz="2800" dirty="0"/>
          </a:p>
        </p:txBody>
      </p:sp>
      <p:sp>
        <p:nvSpPr>
          <p:cNvPr id="4" name="case_scenario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case_scenario-text-4"/>
          <p:cNvSpPr/>
          <p:nvPr/>
        </p:nvSpPr>
        <p:spPr>
          <a:xfrm>
            <a:off x="1524000" y="20320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假設某專案管理SaaS品牌，發現自然搜尋流量連續三季下滑</a:t>
            </a:r>
            <a:endParaRPr lang="en-US" sz="1600" dirty="0"/>
          </a:p>
        </p:txBody>
      </p:sp>
      <p:sp>
        <p:nvSpPr>
          <p:cNvPr id="6" name="case_scenario-shape-5"/>
          <p:cNvSpPr/>
          <p:nvPr/>
        </p:nvSpPr>
        <p:spPr>
          <a:xfrm>
            <a:off x="2032000" y="3048000"/>
            <a:ext cx="12192000" cy="25400"/>
          </a:xfrm>
          <a:prstGeom prst="line">
            <a:avLst/>
          </a:prstGeom>
          <a:solidFill>
            <a:srgbClr val="334155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" name="case_scenario-shape-6"/>
          <p:cNvSpPr/>
          <p:nvPr/>
        </p:nvSpPr>
        <p:spPr>
          <a:xfrm>
            <a:off x="1778000" y="2921000"/>
            <a:ext cx="254000" cy="254000"/>
          </a:xfrm>
          <a:prstGeom prst="ellipse">
            <a:avLst/>
          </a:prstGeom>
          <a:solidFill>
            <a:srgbClr val="94A3B8"/>
          </a:solidFill>
          <a:ln/>
        </p:spPr>
      </p:sp>
      <p:sp>
        <p:nvSpPr>
          <p:cNvPr id="8" name="case_scenario-text-7"/>
          <p:cNvSpPr/>
          <p:nvPr/>
        </p:nvSpPr>
        <p:spPr>
          <a:xfrm>
            <a:off x="1524000" y="3302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第一季：發現流量下滑，但排名數據未有明顯異常</a:t>
            </a:r>
            <a:endParaRPr lang="en-US" sz="1300" dirty="0"/>
          </a:p>
        </p:txBody>
      </p:sp>
      <p:sp>
        <p:nvSpPr>
          <p:cNvPr id="9" name="case_scenario-shape-8"/>
          <p:cNvSpPr/>
          <p:nvPr/>
        </p:nvSpPr>
        <p:spPr>
          <a:xfrm>
            <a:off x="5334000" y="2921000"/>
            <a:ext cx="254000" cy="254000"/>
          </a:xfrm>
          <a:prstGeom prst="ellipse">
            <a:avLst/>
          </a:prstGeom>
          <a:solidFill>
            <a:srgbClr val="00D2FF"/>
          </a:solidFill>
          <a:ln/>
        </p:spPr>
      </p:sp>
      <p:sp>
        <p:nvSpPr>
          <p:cNvPr id="10" name="case_scenario-text-9"/>
          <p:cNvSpPr/>
          <p:nvPr/>
        </p:nvSpPr>
        <p:spPr>
          <a:xfrm>
            <a:off x="5080000" y="3302000"/>
            <a:ext cx="2794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第二季：導入AI能見度監測，發現多數查詢已被AI摘要取代</a:t>
            </a:r>
            <a:endParaRPr lang="en-US" sz="1300" dirty="0"/>
          </a:p>
        </p:txBody>
      </p:sp>
      <p:sp>
        <p:nvSpPr>
          <p:cNvPr id="11" name="case_scenario-shape-10"/>
          <p:cNvSpPr/>
          <p:nvPr/>
        </p:nvSpPr>
        <p:spPr>
          <a:xfrm>
            <a:off x="8890000" y="2921000"/>
            <a:ext cx="254000" cy="254000"/>
          </a:xfrm>
          <a:prstGeom prst="ellipse">
            <a:avLst/>
          </a:prstGeom>
          <a:solidFill>
            <a:srgbClr val="00D2FF"/>
          </a:solidFill>
          <a:ln/>
        </p:spPr>
      </p:sp>
      <p:sp>
        <p:nvSpPr>
          <p:cNvPr id="12" name="case_scenario-text-11"/>
          <p:cNvSpPr/>
          <p:nvPr/>
        </p:nvSpPr>
        <p:spPr>
          <a:xfrm>
            <a:off x="8636000" y="3302000"/>
            <a:ext cx="2794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第三季：重構內容為問答結構，強化作者權威與案例佐證</a:t>
            </a:r>
            <a:endParaRPr lang="en-US" sz="1300" dirty="0"/>
          </a:p>
        </p:txBody>
      </p:sp>
      <p:sp>
        <p:nvSpPr>
          <p:cNvPr id="13" name="case_scenario-shape-12"/>
          <p:cNvSpPr/>
          <p:nvPr/>
        </p:nvSpPr>
        <p:spPr>
          <a:xfrm>
            <a:off x="12446000" y="2921000"/>
            <a:ext cx="254000" cy="25400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4" name="case_scenario-text-13"/>
          <p:cNvSpPr/>
          <p:nvPr/>
        </p:nvSpPr>
        <p:spPr>
          <a:xfrm>
            <a:off x="12192000" y="3302000"/>
            <a:ext cx="2794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0B98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第四季：AI引用率提升，品牌詢問量回升</a:t>
            </a:r>
            <a:endParaRPr lang="en-US" sz="1300" dirty="0"/>
          </a:p>
        </p:txBody>
      </p:sp>
      <p:sp>
        <p:nvSpPr>
          <p:cNvPr id="15" name="case_scenario-shape-14"/>
          <p:cNvSpPr/>
          <p:nvPr/>
        </p:nvSpPr>
        <p:spPr>
          <a:xfrm>
            <a:off x="1524000" y="4318000"/>
            <a:ext cx="13208000" cy="3048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6" name="case_scenario-text-15"/>
          <p:cNvSpPr/>
          <p:nvPr/>
        </p:nvSpPr>
        <p:spPr>
          <a:xfrm>
            <a:off x="1968500" y="4635500"/>
            <a:ext cx="1231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具體採取的行動</a:t>
            </a:r>
            <a:endParaRPr lang="en-US" sz="1800" dirty="0"/>
          </a:p>
        </p:txBody>
      </p:sp>
      <p:sp>
        <p:nvSpPr>
          <p:cNvPr id="17" name="case_scenario-text-16"/>
          <p:cNvSpPr/>
          <p:nvPr/>
        </p:nvSpPr>
        <p:spPr>
          <a:xfrm>
            <a:off x="1968500" y="5080000"/>
            <a:ext cx="12319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將產品比較頁重寫為「常見問答」結構，直接回答「A工具與B工具有何不同」</a:t>
            </a:r>
            <a:endParaRPr lang="en-US" sz="1500" dirty="0"/>
          </a:p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邀請客戶成功團隊撰寫具名案例研究，附上具體導入數據</a:t>
            </a:r>
            <a:endParaRPr lang="en-US" sz="1500" dirty="0"/>
          </a:p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統一官網、第三方評論平台、社群檔案的品牌敘述用語，強化實體一致性</a:t>
            </a:r>
            <a:endParaRPr lang="en-US" sz="1500" dirty="0"/>
          </a:p>
          <a:p>
            <a:pPr algn="l" marL="238125" indent="-238125">
              <a:lnSpc>
                <a:spcPts val="27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每月追蹤在ChatGPT與AI Overview中被提及的查詢清單，持續優化內容缺口</a:t>
            </a:r>
            <a:endParaRPr lang="en-US" sz="1500" dirty="0"/>
          </a:p>
        </p:txBody>
      </p:sp>
      <p:sp>
        <p:nvSpPr>
          <p:cNvPr id="18" name="case_scenario-text-17"/>
          <p:cNvSpPr/>
          <p:nvPr/>
        </p:nvSpPr>
        <p:spPr>
          <a:xfrm>
            <a:off x="1524000" y="76835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說明：此為示範情境，用於說明應對框架的實務應用方式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cklist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checklist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企業自我檢核清單</a:t>
            </a:r>
            <a:endParaRPr lang="en-US" sz="2800" dirty="0"/>
          </a:p>
        </p:txBody>
      </p:sp>
      <p:sp>
        <p:nvSpPr>
          <p:cNvPr id="4" name="checklist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graphicFrame>
        <p:nvGraphicFramePr>
          <p:cNvPr id="26" name="checklist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24000" y="2095500"/>
          <a:ext cx="13208000" cy="5588000"/>
        </p:xfrm>
        <a:graphic>
          <a:graphicData uri="http://schemas.openxmlformats.org/drawingml/2006/table">
            <a:tbl>
              <a:tblPr/>
              <a:tblGrid>
                <a:gridCol w="990600"/>
                <a:gridCol w="8915400"/>
                <a:gridCol w="3302000"/>
              </a:tblGrid>
              <a:tr h="69065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#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檢核項目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0D2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負責單位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E2D"/>
                    </a:solidFill>
                  </a:tcPr>
                </a:tc>
              </a:tr>
              <a:tr h="8162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1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是否已統一品牌名稱與資訊在各平台的一致性？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品牌／公關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00D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2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核心內容是否已具備具名作者與資歷說明？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內容團隊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</a:tr>
              <a:tr h="8162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3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是否已建立3個以上主題支柱頁與支撐文章集群？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SEO／內容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2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4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是否已導入AI能見度監測工具（如Semrush、Profound）？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數據分析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</a:tr>
              <a:tr h="8162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5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是否有SOP確保AI生成內容經人工審核與加值？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內容團隊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2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6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是否已將AI引用率納入季度行銷成效報告？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8FAFC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行銷主管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D2FF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checklist-text-5"/>
          <p:cNvSpPr/>
          <p:nvPr/>
        </p:nvSpPr>
        <p:spPr>
          <a:xfrm>
            <a:off x="1524000" y="79375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建議：每季重新檢核一次，作為GEO準備度的持續追蹤工具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5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section_5-text-2"/>
          <p:cNvSpPr/>
          <p:nvPr/>
        </p:nvSpPr>
        <p:spPr>
          <a:xfrm>
            <a:off x="11430000" y="1905000"/>
            <a:ext cx="381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0" dirty="0">
                <a:solidFill>
                  <a:srgbClr val="00D2FF">
                    <a:alpha val="1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14000" dirty="0"/>
          </a:p>
        </p:txBody>
      </p:sp>
      <p:sp>
        <p:nvSpPr>
          <p:cNvPr id="4" name="section_5-text-3"/>
          <p:cNvSpPr/>
          <p:nvPr/>
        </p:nvSpPr>
        <p:spPr>
          <a:xfrm>
            <a:off x="1524000" y="3810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0D2FF"/>
                </a:solidFill>
              </a:rPr>
              <a:t>CONCLUSION</a:t>
            </a:r>
            <a:endParaRPr lang="en-US" sz="1600" dirty="0"/>
          </a:p>
        </p:txBody>
      </p:sp>
      <p:sp>
        <p:nvSpPr>
          <p:cNvPr id="5" name="section_5-text-4"/>
          <p:cNvSpPr/>
          <p:nvPr/>
        </p:nvSpPr>
        <p:spPr>
          <a:xfrm>
            <a:off x="1524000" y="4318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結論與展望</a:t>
            </a:r>
            <a:endParaRPr lang="en-US" sz="4200" dirty="0"/>
          </a:p>
        </p:txBody>
      </p:sp>
      <p:sp>
        <p:nvSpPr>
          <p:cNvPr id="6" name="section_5-shape-5"/>
          <p:cNvSpPr/>
          <p:nvPr/>
        </p:nvSpPr>
        <p:spPr>
          <a:xfrm>
            <a:off x="1524000" y="5588000"/>
            <a:ext cx="1524000" cy="9144"/>
          </a:xfrm>
          <a:prstGeom prst="line">
            <a:avLst/>
          </a:prstGeom>
          <a:ln w="38100">
            <a:solidFill>
              <a:srgbClr val="00D2FF"/>
            </a:solidFill>
            <a:prstDash val="solid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_recap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summary_recap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總結：三個無法逆轉的變化</a:t>
            </a:r>
            <a:endParaRPr lang="en-US" sz="2800" dirty="0"/>
          </a:p>
        </p:txBody>
      </p:sp>
      <p:sp>
        <p:nvSpPr>
          <p:cNvPr id="4" name="summary_recap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summary_recap-shape-4"/>
          <p:cNvSpPr/>
          <p:nvPr/>
        </p:nvSpPr>
        <p:spPr>
          <a:xfrm>
            <a:off x="1524000" y="2159000"/>
            <a:ext cx="4191000" cy="4191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6" name="summary_recap-shape-5"/>
          <p:cNvSpPr/>
          <p:nvPr/>
        </p:nvSpPr>
        <p:spPr>
          <a:xfrm>
            <a:off x="1524000" y="2159000"/>
            <a:ext cx="4191000" cy="76200"/>
          </a:xfrm>
          <a:prstGeom prst="rect">
            <a:avLst/>
          </a:prstGeom>
          <a:solidFill>
            <a:srgbClr val="00D2FF"/>
          </a:solidFill>
          <a:ln/>
        </p:spPr>
      </p:sp>
      <p:pic>
        <p:nvPicPr>
          <p:cNvPr id="7" name="summary_recap-icon-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540000"/>
            <a:ext cx="406400" cy="406400"/>
          </a:xfrm>
          <a:prstGeom prst="rect">
            <a:avLst/>
          </a:prstGeom>
        </p:spPr>
      </p:pic>
      <p:sp>
        <p:nvSpPr>
          <p:cNvPr id="8" name="summary_recap-text-7"/>
          <p:cNvSpPr/>
          <p:nvPr/>
        </p:nvSpPr>
        <p:spPr>
          <a:xfrm>
            <a:off x="1905000" y="3175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對話式搜尋成主流</a:t>
            </a:r>
            <a:endParaRPr lang="en-US" sz="1800" dirty="0"/>
          </a:p>
        </p:txBody>
      </p:sp>
      <p:sp>
        <p:nvSpPr>
          <p:cNvPr id="9" name="summary_recap-text-8"/>
          <p:cNvSpPr/>
          <p:nvPr/>
        </p:nvSpPr>
        <p:spPr>
          <a:xfrm>
            <a:off x="1905000" y="3683000"/>
            <a:ext cx="3429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使用者透過連續追問精煉答案，取代單次關鍵字輸入</a:t>
            </a:r>
            <a:endParaRPr lang="en-US" sz="1400" dirty="0"/>
          </a:p>
        </p:txBody>
      </p:sp>
      <p:sp>
        <p:nvSpPr>
          <p:cNvPr id="10" name="summary_recap-shape-9"/>
          <p:cNvSpPr/>
          <p:nvPr/>
        </p:nvSpPr>
        <p:spPr>
          <a:xfrm>
            <a:off x="6032500" y="2159000"/>
            <a:ext cx="4191000" cy="4191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1" name="summary_recap-shape-10"/>
          <p:cNvSpPr/>
          <p:nvPr/>
        </p:nvSpPr>
        <p:spPr>
          <a:xfrm>
            <a:off x="6032500" y="2159000"/>
            <a:ext cx="4191000" cy="76200"/>
          </a:xfrm>
          <a:prstGeom prst="rect">
            <a:avLst/>
          </a:prstGeom>
          <a:solidFill>
            <a:srgbClr val="00D2FF"/>
          </a:solidFill>
          <a:ln/>
        </p:spPr>
      </p:sp>
      <p:pic>
        <p:nvPicPr>
          <p:cNvPr id="12" name="summary_recap-icon-1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0" y="2540000"/>
            <a:ext cx="406400" cy="406400"/>
          </a:xfrm>
          <a:prstGeom prst="rect">
            <a:avLst/>
          </a:prstGeom>
        </p:spPr>
      </p:pic>
      <p:sp>
        <p:nvSpPr>
          <p:cNvPr id="13" name="summary_recap-text-12"/>
          <p:cNvSpPr/>
          <p:nvPr/>
        </p:nvSpPr>
        <p:spPr>
          <a:xfrm>
            <a:off x="6413500" y="3175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EEAT至上</a:t>
            </a:r>
            <a:endParaRPr lang="en-US" sz="1800" dirty="0"/>
          </a:p>
        </p:txBody>
      </p:sp>
      <p:sp>
        <p:nvSpPr>
          <p:cNvPr id="14" name="summary_recap-text-13"/>
          <p:cNvSpPr/>
          <p:nvPr/>
        </p:nvSpPr>
        <p:spPr>
          <a:xfrm>
            <a:off x="6413500" y="3683000"/>
            <a:ext cx="3429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內容品質與信任訊號決定是否被AI引用，而非僅靠關鍵字密度</a:t>
            </a:r>
            <a:endParaRPr lang="en-US" sz="1400" dirty="0"/>
          </a:p>
        </p:txBody>
      </p:sp>
      <p:sp>
        <p:nvSpPr>
          <p:cNvPr id="15" name="summary_recap-shape-14"/>
          <p:cNvSpPr/>
          <p:nvPr/>
        </p:nvSpPr>
        <p:spPr>
          <a:xfrm>
            <a:off x="10541000" y="2159000"/>
            <a:ext cx="4191000" cy="4191000"/>
          </a:xfrm>
          <a:prstGeom prst="rect">
            <a:avLst/>
          </a:prstGeom>
          <a:solidFill>
            <a:srgbClr val="151E2D"/>
          </a:solidFill>
          <a:ln/>
        </p:spPr>
      </p:sp>
      <p:sp>
        <p:nvSpPr>
          <p:cNvPr id="16" name="summary_recap-shape-15"/>
          <p:cNvSpPr/>
          <p:nvPr/>
        </p:nvSpPr>
        <p:spPr>
          <a:xfrm>
            <a:off x="10541000" y="2159000"/>
            <a:ext cx="4191000" cy="76200"/>
          </a:xfrm>
          <a:prstGeom prst="rect">
            <a:avLst/>
          </a:prstGeom>
          <a:solidFill>
            <a:srgbClr val="00D2FF"/>
          </a:solidFill>
          <a:ln/>
        </p:spPr>
      </p:sp>
      <p:pic>
        <p:nvPicPr>
          <p:cNvPr id="17" name="summary_recap-icon-16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0" y="2540000"/>
            <a:ext cx="406400" cy="406400"/>
          </a:xfrm>
          <a:prstGeom prst="rect">
            <a:avLst/>
          </a:prstGeom>
        </p:spPr>
      </p:pic>
      <p:sp>
        <p:nvSpPr>
          <p:cNvPr id="18" name="summary_recap-text-17"/>
          <p:cNvSpPr/>
          <p:nvPr/>
        </p:nvSpPr>
        <p:spPr>
          <a:xfrm>
            <a:off x="10922000" y="3175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機器信任成新競爭場域</a:t>
            </a:r>
            <a:endParaRPr lang="en-US" sz="1800" dirty="0"/>
          </a:p>
        </p:txBody>
      </p:sp>
      <p:sp>
        <p:nvSpPr>
          <p:cNvPr id="19" name="summary_recap-text-18"/>
          <p:cNvSpPr/>
          <p:nvPr/>
        </p:nvSpPr>
        <p:spPr>
          <a:xfrm>
            <a:off x="10922000" y="3683000"/>
            <a:ext cx="3429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SEO、AEO、GEO、LLMO匯流成統一的機器可信任內容實務</a:t>
            </a:r>
            <a:endParaRPr lang="en-US" sz="1400" dirty="0"/>
          </a:p>
        </p:txBody>
      </p:sp>
      <p:sp>
        <p:nvSpPr>
          <p:cNvPr id="20" name="summary_recap-text-19"/>
          <p:cNvSpPr/>
          <p:nvPr/>
        </p:nvSpPr>
        <p:spPr>
          <a:xfrm>
            <a:off x="1524000" y="8128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來源：Pipeline Velocity《Future of Search Trends &amp; AI SEO: 2026-2027》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_message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closing_message-shape-2"/>
          <p:cNvSpPr/>
          <p:nvPr/>
        </p:nvSpPr>
        <p:spPr>
          <a:xfrm>
            <a:off x="11430000" y="1270000"/>
            <a:ext cx="5080000" cy="5080000"/>
          </a:xfrm>
          <a:prstGeom prst="ellipse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4" name="closing_message-text-3"/>
          <p:cNvSpPr/>
          <p:nvPr/>
        </p:nvSpPr>
        <p:spPr>
          <a:xfrm>
            <a:off x="1524000" y="2794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0D2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CLOSING MESSAGE</a:t>
            </a:r>
            <a:endParaRPr lang="en-US" sz="1600" dirty="0"/>
          </a:p>
        </p:txBody>
      </p:sp>
      <p:sp>
        <p:nvSpPr>
          <p:cNvPr id="5" name="closing_message-text-4"/>
          <p:cNvSpPr/>
          <p:nvPr/>
        </p:nvSpPr>
        <p:spPr>
          <a:xfrm>
            <a:off x="1524000" y="3302000"/>
            <a:ext cx="1270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3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現在，就是布局的時刻。</a:t>
            </a:r>
            <a:endParaRPr lang="en-US" sz="3600" dirty="0"/>
          </a:p>
        </p:txBody>
      </p:sp>
      <p:sp>
        <p:nvSpPr>
          <p:cNvPr id="6" name="closing_message-text-5"/>
          <p:cNvSpPr/>
          <p:nvPr/>
        </p:nvSpPr>
        <p:spPr>
          <a:xfrm>
            <a:off x="1524000" y="5207000"/>
            <a:ext cx="1219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等到答案引擎流量佔比高到無法忽視時，早已錯過建立品牌信任與訓練資料曝光的黃金窗口期。從今天開始，建立品牌實體、內容架構與機器信任基礎。</a:t>
            </a:r>
            <a:endParaRPr lang="en-US" sz="1700" dirty="0"/>
          </a:p>
        </p:txBody>
      </p:sp>
      <p:sp>
        <p:nvSpPr>
          <p:cNvPr id="7" name="closing_message-shape-6"/>
          <p:cNvSpPr/>
          <p:nvPr/>
        </p:nvSpPr>
        <p:spPr>
          <a:xfrm>
            <a:off x="1524000" y="6731000"/>
            <a:ext cx="13208000" cy="50800"/>
          </a:xfrm>
          <a:prstGeom prst="rect">
            <a:avLst/>
          </a:prstGeom>
          <a:solidFill>
            <a:srgbClr val="334155"/>
          </a:solidFill>
          <a:ln/>
        </p:spPr>
      </p:sp>
      <p:sp>
        <p:nvSpPr>
          <p:cNvPr id="8" name="closing_message-text-7"/>
          <p:cNvSpPr/>
          <p:nvPr/>
        </p:nvSpPr>
        <p:spPr>
          <a:xfrm>
            <a:off x="1524000" y="7112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</a:t>
            </a:r>
            <a:endParaRPr lang="en-US" sz="1600" dirty="0"/>
          </a:p>
        </p:txBody>
      </p:sp>
      <p:sp>
        <p:nvSpPr>
          <p:cNvPr id="9" name="closing_message-text-8"/>
          <p:cNvSpPr/>
          <p:nvPr/>
        </p:nvSpPr>
        <p:spPr>
          <a:xfrm>
            <a:off x="1524000" y="74930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講師・AI 講師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2800" dirty="0"/>
          </a:p>
        </p:txBody>
      </p:sp>
      <p:sp>
        <p:nvSpPr>
          <p:cNvPr id="4" name="references-shape-3"/>
          <p:cNvSpPr/>
          <p:nvPr/>
        </p:nvSpPr>
        <p:spPr>
          <a:xfrm>
            <a:off x="1524000" y="1651000"/>
            <a:ext cx="13208000" cy="12700"/>
          </a:xfrm>
          <a:prstGeom prst="line">
            <a:avLst/>
          </a:prstGeom>
          <a:ln w="12700">
            <a:solidFill>
              <a:srgbClr val="334155"/>
            </a:solidFill>
            <a:prstDash val="solid"/>
          </a:ln>
        </p:spPr>
      </p:sp>
      <p:sp>
        <p:nvSpPr>
          <p:cNvPr id="5" name="references-text-4"/>
          <p:cNvSpPr/>
          <p:nvPr/>
        </p:nvSpPr>
        <p:spPr>
          <a:xfrm>
            <a:off x="1524000" y="2095500"/>
            <a:ext cx="13208000" cy="55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38125" indent="-238125">
              <a:lnSpc>
                <a:spcPts val="30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Pipeline Velocity,《Future of Search Trends &amp; AI SEO: 2026-2027》, 2025</a:t>
            </a:r>
            <a:endParaRPr lang="en-US" sz="1500" dirty="0"/>
          </a:p>
          <a:p>
            <a:pPr algn="l" marL="238125" indent="-238125">
              <a:lnSpc>
                <a:spcPts val="30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NEURONwriter,《Generative Engine Optimization Best Practices》, 2026</a:t>
            </a:r>
            <a:endParaRPr lang="en-US" sz="1500" dirty="0"/>
          </a:p>
          <a:p>
            <a:pPr algn="l" marL="238125" indent="-238125">
              <a:lnSpc>
                <a:spcPts val="30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Manhattan Strategies,《Enterprise Response to AI Search Transformation》, 2025</a:t>
            </a:r>
            <a:endParaRPr lang="en-US" sz="1500" dirty="0"/>
          </a:p>
          <a:p>
            <a:pPr algn="l" marL="238125" indent="-238125">
              <a:lnSpc>
                <a:spcPts val="30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Semrush,《Best Generative Engine Optimization Tools》, 2026</a:t>
            </a:r>
            <a:endParaRPr lang="en-US" sz="1500" dirty="0"/>
          </a:p>
          <a:p>
            <a:pPr algn="l" marL="238125" indent="-238125">
              <a:lnSpc>
                <a:spcPts val="30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Central,《Creating helpful, reliable, people-first content》</a:t>
            </a:r>
            <a:endParaRPr lang="en-US" sz="1500" dirty="0"/>
          </a:p>
          <a:p>
            <a:pPr algn="l" marL="238125" indent="-238125">
              <a:lnSpc>
                <a:spcPts val="3000"/>
              </a:lnSpc>
              <a:spcBef>
                <a:spcPts val="10"/>
              </a:spcBef>
              <a:buSzPct val="100000"/>
              <a:buChar char="•"/>
            </a:pPr>
            <a:r>
              <a:rPr lang="en-US" sz="15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eMarketer,《AI Search &amp; Answer Engine Adoption Forecasts》, 2026</a:t>
            </a:r>
            <a:endParaRPr lang="en-US" sz="1500" dirty="0"/>
          </a:p>
        </p:txBody>
      </p:sp>
      <p:sp>
        <p:nvSpPr>
          <p:cNvPr id="6" name="references-text-5"/>
          <p:cNvSpPr/>
          <p:nvPr/>
        </p:nvSpPr>
        <p:spPr>
          <a:xfrm>
            <a:off x="1524000" y="8128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本簡報內容整理自上述公開研究與產業報告，數據引用時間點為2025-2026年間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B11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10795000" y="-1905000"/>
            <a:ext cx="7620000" cy="7620000"/>
          </a:xfrm>
          <a:prstGeom prst="ellipse">
            <a:avLst/>
          </a:prstGeom>
          <a:solidFill>
            <a:srgbClr val="00D2FF">
              <a:alpha val="8000"/>
            </a:srgbClr>
          </a:solidFill>
          <a:ln/>
        </p:spPr>
      </p:sp>
      <p:sp>
        <p:nvSpPr>
          <p:cNvPr id="3" name="thankyou-shape-2"/>
          <p:cNvSpPr/>
          <p:nvPr/>
        </p:nvSpPr>
        <p:spPr>
          <a:xfrm>
            <a:off x="0" y="0"/>
            <a:ext cx="101600" cy="9144000"/>
          </a:xfrm>
          <a:prstGeom prst="rect">
            <a:avLst/>
          </a:prstGeom>
          <a:solidFill>
            <a:srgbClr val="00D2FF"/>
          </a:solidFill>
          <a:ln/>
        </p:spPr>
      </p:sp>
      <p:sp>
        <p:nvSpPr>
          <p:cNvPr id="4" name="thankyou-text-3"/>
          <p:cNvSpPr/>
          <p:nvPr/>
        </p:nvSpPr>
        <p:spPr>
          <a:xfrm>
            <a:off x="1524000" y="3810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8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800" dirty="0"/>
          </a:p>
        </p:txBody>
      </p:sp>
      <p:sp>
        <p:nvSpPr>
          <p:cNvPr id="5" name="thankyou-shape-4"/>
          <p:cNvSpPr/>
          <p:nvPr/>
        </p:nvSpPr>
        <p:spPr>
          <a:xfrm>
            <a:off x="1524000" y="4826000"/>
            <a:ext cx="1524000" cy="9144"/>
          </a:xfrm>
          <a:prstGeom prst="line">
            <a:avLst/>
          </a:prstGeom>
          <a:ln w="38100">
            <a:solidFill>
              <a:srgbClr val="00D2FF"/>
            </a:solidFill>
            <a:prstDash val="solid"/>
          </a:ln>
        </p:spPr>
      </p:sp>
      <p:sp>
        <p:nvSpPr>
          <p:cNvPr id="6" name="thankyou-text-5"/>
          <p:cNvSpPr/>
          <p:nvPr/>
        </p:nvSpPr>
        <p:spPr>
          <a:xfrm>
            <a:off x="1524000" y="5334000"/>
            <a:ext cx="762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</a:t>
            </a:r>
            <a:endParaRPr lang="en-US" sz="1600" dirty="0"/>
          </a:p>
        </p:txBody>
      </p:sp>
      <p:sp>
        <p:nvSpPr>
          <p:cNvPr id="7" name="thankyou-text-6"/>
          <p:cNvSpPr/>
          <p:nvPr/>
        </p:nvSpPr>
        <p:spPr>
          <a:xfrm>
            <a:off x="1524000" y="5715000"/>
            <a:ext cx="762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講師・AI 講師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生成式引擎最佳化的未來：趨勢預測與企業應對</dc:title>
  <dc:subject>生成式引擎最佳化的未來：趨勢預測與企業應對</dc:subject>
  <dc:creator>Manus</dc:creator>
  <cp:lastModifiedBy>Manus</cp:lastModifiedBy>
  <cp:revision>1</cp:revision>
  <dcterms:created xsi:type="dcterms:W3CDTF">2026-07-31T00:41:02Z</dcterms:created>
  <dcterms:modified xsi:type="dcterms:W3CDTF">2026-07-31T00:41:02Z</dcterms:modified>
</cp:coreProperties>
</file>