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33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16256000" cy="9144000"/>
  <p:notesSz cx="9144000" cy="16256000"/>
  <p:embeddedFontLst>
    <p:embeddedFont>
      <p:font typeface="Roboto Mono" charset="-122" pitchFamily="34"/>
      <p:regular r:id="rId38"/>
    </p:embeddedFont>
    <p:embeddedFont>
      <p:font typeface="Noto Sans TC" charset="-122" pitchFamily="34"/>
      <p:regular r:id="rId3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Relationship Id="rId38" Type="http://schemas.openxmlformats.org/officeDocument/2006/relationships/font" Target="fonts/font1.fntdata"/><Relationship Id="rId39" Type="http://schemas.openxmlformats.org/officeDocument/2006/relationships/font" Target="fonts/font2.fntdata"/></Relationships>
</file>

<file path=ppt/charts/_rels/chart13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3.xlsx"/></Relationships>
</file>

<file path=ppt/charts/chart1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GEO市場規模(億美元)</c:v>
                </c:pt>
              </c:strCache>
            </c:strRef>
          </c:tx>
          <c:spPr>
            <a:solidFill>
              <a:srgbClr val="3B82F6"/>
            </a:solidFill>
            <a:ln w="25400" cap="flat">
              <a:solidFill>
                <a:srgbClr val="3B82F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Noto Sans TC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3B82F6"/>
              </a:solidFill>
              <a:ln w="9525" cap="flat">
                <a:solidFill>
                  <a:srgbClr val="3B82F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2023</c:v>
                  </c:pt>
                  <c:pt idx="1">
                    <c:v>2024</c:v>
                  </c:pt>
                  <c:pt idx="2">
                    <c:v>2025</c:v>
                  </c:pt>
                  <c:pt idx="3">
                    <c:v>2026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4.3</c:v>
                </c:pt>
                <c:pt idx="2">
                  <c:v>7.8</c:v>
                </c:pt>
                <c:pt idx="3">
                  <c:v>10.9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Noto Sans TC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2.png"/><Relationship Id="rId4" Type="http://schemas.openxmlformats.org/officeDocument/2006/relationships/image" Target="../media/image-10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1.png"/><Relationship Id="rId3" Type="http://schemas.openxmlformats.org/officeDocument/2006/relationships/image" Target="../media/image-13-1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1.png"/><Relationship Id="rId3" Type="http://schemas.openxmlformats.org/officeDocument/2006/relationships/image" Target="../media/image-25-1.png"/><Relationship Id="rId4" Type="http://schemas.openxmlformats.org/officeDocument/2006/relationships/image" Target="../media/image-25-1.png"/><Relationship Id="rId5" Type="http://schemas.openxmlformats.org/officeDocument/2006/relationships/image" Target="../media/image-25-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1.png"/><Relationship Id="rId3" Type="http://schemas.openxmlformats.org/officeDocument/2006/relationships/image" Target="../media/image-26-1.png"/><Relationship Id="rId4" Type="http://schemas.openxmlformats.org/officeDocument/2006/relationships/image" Target="../media/image-26-1.png"/><Relationship Id="rId5" Type="http://schemas.openxmlformats.org/officeDocument/2006/relationships/image" Target="../media/image-26-1.png"/><Relationship Id="rId6" Type="http://schemas.openxmlformats.org/officeDocument/2006/relationships/image" Target="../media/image-26-6.png"/><Relationship Id="rId7" Type="http://schemas.openxmlformats.org/officeDocument/2006/relationships/image" Target="../media/image-26-6.png"/><Relationship Id="rId8" Type="http://schemas.openxmlformats.org/officeDocument/2006/relationships/image" Target="../media/image-26-6.png"/><Relationship Id="rId9" Type="http://schemas.openxmlformats.org/officeDocument/2006/relationships/image" Target="../media/image-26-6.png"/><Relationship Id="rId10" Type="http://schemas.openxmlformats.org/officeDocument/2006/relationships/image" Target="../media/image-26-6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gradFill rotWithShape="1" flip="none">
          <a:gsLst>
            <a:gs pos="0">
              <a:srgbClr val="13111C"/>
            </a:gs>
            <a:gs pos="100000">
              <a:srgbClr val="1B1730"/>
            </a:gs>
          </a:gsLst>
          <a:lin ang="8100000" scaled="1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cover-shape-2"/>
          <p:cNvSpPr/>
          <p:nvPr/>
        </p:nvSpPr>
        <p:spPr>
          <a:xfrm>
            <a:off x="11430000" y="-1270000"/>
            <a:ext cx="6350000" cy="6350000"/>
          </a:xfrm>
          <a:prstGeom prst="ellipse">
            <a:avLst/>
          </a:prstGeom>
          <a:solidFill>
            <a:srgbClr val="8B5CF6">
              <a:alpha val="10000"/>
            </a:srgbClr>
          </a:solidFill>
          <a:ln/>
        </p:spPr>
      </p:sp>
      <p:sp>
        <p:nvSpPr>
          <p:cNvPr id="4" name="cover-shape-3"/>
          <p:cNvSpPr/>
          <p:nvPr/>
        </p:nvSpPr>
        <p:spPr>
          <a:xfrm>
            <a:off x="-1905000" y="5715000"/>
            <a:ext cx="5715000" cy="5715000"/>
          </a:xfrm>
          <a:prstGeom prst="ellipse">
            <a:avLst/>
          </a:prstGeom>
          <a:solidFill>
            <a:srgbClr val="3B82F6">
              <a:alpha val="8000"/>
            </a:srgbClr>
          </a:solidFill>
          <a:ln/>
        </p:spPr>
      </p:sp>
      <p:sp>
        <p:nvSpPr>
          <p:cNvPr id="5" name="cover-text-4"/>
          <p:cNvSpPr/>
          <p:nvPr/>
        </p:nvSpPr>
        <p:spPr>
          <a:xfrm>
            <a:off x="1524000" y="2921000"/>
            <a:ext cx="1143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3B82F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GEO ｜ GENERATIVE ENGINE OPTIMIZATION</a:t>
            </a:r>
            <a:endParaRPr lang="en-US" sz="1800" dirty="0"/>
          </a:p>
        </p:txBody>
      </p:sp>
      <p:sp>
        <p:nvSpPr>
          <p:cNvPr id="6" name="cover-text-5"/>
          <p:cNvSpPr/>
          <p:nvPr/>
        </p:nvSpPr>
        <p:spPr>
          <a:xfrm>
            <a:off x="1524000" y="3556000"/>
            <a:ext cx="13208000" cy="2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980"/>
              </a:lnSpc>
              <a:buNone/>
            </a:pPr>
            <a:r>
              <a:rPr lang="en-US" sz="5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多語言 GEO 策略：</a:t>
            </a:r>
            <a:endParaRPr lang="en-US" sz="5200" dirty="0"/>
          </a:p>
          <a:p>
            <a:pPr algn="l" indent="0" marL="0">
              <a:lnSpc>
                <a:spcPts val="5980"/>
              </a:lnSpc>
              <a:buNone/>
            </a:pPr>
            <a:r>
              <a:rPr lang="en-US" sz="5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國際市場與跨境品牌佈局</a:t>
            </a:r>
            <a:endParaRPr lang="en-US" sz="5200" dirty="0"/>
          </a:p>
        </p:txBody>
      </p:sp>
      <p:sp>
        <p:nvSpPr>
          <p:cNvPr id="7" name="cover-shape-6"/>
          <p:cNvSpPr/>
          <p:nvPr/>
        </p:nvSpPr>
        <p:spPr>
          <a:xfrm>
            <a:off x="1524000" y="5715000"/>
            <a:ext cx="1524000" cy="9144"/>
          </a:xfrm>
          <a:prstGeom prst="line">
            <a:avLst/>
          </a:prstGeom>
          <a:ln w="38100">
            <a:solidFill>
              <a:srgbClr val="8B5CF6"/>
            </a:solidFill>
            <a:prstDash val="solid"/>
          </a:ln>
        </p:spPr>
      </p:sp>
      <p:sp>
        <p:nvSpPr>
          <p:cNvPr id="8" name="cover-text-7"/>
          <p:cNvSpPr/>
          <p:nvPr/>
        </p:nvSpPr>
        <p:spPr>
          <a:xfrm>
            <a:off x="1524000" y="6096000"/>
            <a:ext cx="1143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從Hreflang到AI引擎，打造跨語言、跨文化的品牌能見度</a:t>
            </a:r>
            <a:endParaRPr lang="en-US" sz="2000" dirty="0"/>
          </a:p>
        </p:txBody>
      </p:sp>
      <p:sp>
        <p:nvSpPr>
          <p:cNvPr id="9" name="cover-text-8"/>
          <p:cNvSpPr/>
          <p:nvPr/>
        </p:nvSpPr>
        <p:spPr>
          <a:xfrm>
            <a:off x="1524000" y="7620000"/>
            <a:ext cx="762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SEO 講師・AI 講師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311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genda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3" name="agenda-text-2"/>
          <p:cNvSpPr/>
          <p:nvPr/>
        </p:nvSpPr>
        <p:spPr>
          <a:xfrm>
            <a:off x="1524000" y="889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課程大綱</a:t>
            </a:r>
            <a:endParaRPr lang="en-US" sz="3200" dirty="0"/>
          </a:p>
        </p:txBody>
      </p:sp>
      <p:sp>
        <p:nvSpPr>
          <p:cNvPr id="4" name="agenda-shape-3"/>
          <p:cNvSpPr/>
          <p:nvPr/>
        </p:nvSpPr>
        <p:spPr>
          <a:xfrm>
            <a:off x="1524000" y="1778000"/>
            <a:ext cx="13208000" cy="127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5" name="agenda-text-4"/>
          <p:cNvSpPr/>
          <p:nvPr/>
        </p:nvSpPr>
        <p:spPr>
          <a:xfrm>
            <a:off x="1524000" y="2286000"/>
            <a:ext cx="101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4000" dirty="0"/>
          </a:p>
        </p:txBody>
      </p:sp>
      <p:sp>
        <p:nvSpPr>
          <p:cNvPr id="6" name="agenda-text-5"/>
          <p:cNvSpPr/>
          <p:nvPr/>
        </p:nvSpPr>
        <p:spPr>
          <a:xfrm>
            <a:off x="2794000" y="2413000"/>
            <a:ext cx="1143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為何品牌需要跨境數位佈局：全球化搜尋行為的轉變</a:t>
            </a:r>
            <a:endParaRPr lang="en-US" sz="2000" dirty="0"/>
          </a:p>
        </p:txBody>
      </p:sp>
      <p:sp>
        <p:nvSpPr>
          <p:cNvPr id="7" name="agenda-text-6"/>
          <p:cNvSpPr/>
          <p:nvPr/>
        </p:nvSpPr>
        <p:spPr>
          <a:xfrm>
            <a:off x="1524000" y="3175000"/>
            <a:ext cx="101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8B5C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4000" dirty="0"/>
          </a:p>
        </p:txBody>
      </p:sp>
      <p:sp>
        <p:nvSpPr>
          <p:cNvPr id="8" name="agenda-text-7"/>
          <p:cNvSpPr/>
          <p:nvPr/>
        </p:nvSpPr>
        <p:spPr>
          <a:xfrm>
            <a:off x="2794000" y="3302000"/>
            <a:ext cx="1143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從SEO到GEO：多語言網址結構與Hreflang標籤實作</a:t>
            </a:r>
            <a:endParaRPr lang="en-US" sz="2000" dirty="0"/>
          </a:p>
        </p:txBody>
      </p:sp>
      <p:sp>
        <p:nvSpPr>
          <p:cNvPr id="9" name="agenda-text-8"/>
          <p:cNvSpPr/>
          <p:nvPr/>
        </p:nvSpPr>
        <p:spPr>
          <a:xfrm>
            <a:off x="1524000" y="4064000"/>
            <a:ext cx="101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4000" dirty="0"/>
          </a:p>
        </p:txBody>
      </p:sp>
      <p:sp>
        <p:nvSpPr>
          <p:cNvPr id="10" name="agenda-text-9"/>
          <p:cNvSpPr/>
          <p:nvPr/>
        </p:nvSpPr>
        <p:spPr>
          <a:xfrm>
            <a:off x="2794000" y="4191000"/>
            <a:ext cx="1143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內容本地化策略：翻譯、創譯與關鍵字研究的取捨</a:t>
            </a:r>
            <a:endParaRPr lang="en-US" sz="2000" dirty="0"/>
          </a:p>
        </p:txBody>
      </p:sp>
      <p:sp>
        <p:nvSpPr>
          <p:cNvPr id="11" name="agenda-text-10"/>
          <p:cNvSpPr/>
          <p:nvPr/>
        </p:nvSpPr>
        <p:spPr>
          <a:xfrm>
            <a:off x="1524000" y="4953000"/>
            <a:ext cx="101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8B5C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4000" dirty="0"/>
          </a:p>
        </p:txBody>
      </p:sp>
      <p:sp>
        <p:nvSpPr>
          <p:cNvPr id="12" name="agenda-text-11"/>
          <p:cNvSpPr/>
          <p:nvPr/>
        </p:nvSpPr>
        <p:spPr>
          <a:xfrm>
            <a:off x="2794000" y="5080000"/>
            <a:ext cx="1143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多語言GEO框架：語意清晰度、實體識別與文化語境</a:t>
            </a:r>
            <a:endParaRPr lang="en-US" sz="2000" dirty="0"/>
          </a:p>
        </p:txBody>
      </p:sp>
      <p:sp>
        <p:nvSpPr>
          <p:cNvPr id="13" name="agenda-text-12"/>
          <p:cNvSpPr/>
          <p:nvPr/>
        </p:nvSpPr>
        <p:spPr>
          <a:xfrm>
            <a:off x="1524000" y="5842000"/>
            <a:ext cx="101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4000" dirty="0"/>
          </a:p>
        </p:txBody>
      </p:sp>
      <p:sp>
        <p:nvSpPr>
          <p:cNvPr id="14" name="agenda-text-13"/>
          <p:cNvSpPr/>
          <p:nvPr/>
        </p:nvSpPr>
        <p:spPr>
          <a:xfrm>
            <a:off x="2794000" y="5969000"/>
            <a:ext cx="1143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案例分析與實戰路線圖：打造可執行的跨境佈局計畫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311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y_global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why_global-text-2"/>
          <p:cNvSpPr/>
          <p:nvPr/>
        </p:nvSpPr>
        <p:spPr>
          <a:xfrm>
            <a:off x="1524000" y="889000"/>
            <a:ext cx="1320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56%的Google搜尋以非英語進行</a:t>
            </a:r>
            <a:endParaRPr lang="en-US" sz="3000" dirty="0"/>
          </a:p>
        </p:txBody>
      </p:sp>
      <p:sp>
        <p:nvSpPr>
          <p:cNvPr id="4" name="why_global-shape-3"/>
          <p:cNvSpPr/>
          <p:nvPr/>
        </p:nvSpPr>
        <p:spPr>
          <a:xfrm>
            <a:off x="1524000" y="1905000"/>
            <a:ext cx="13208000" cy="127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5" name="why_global-text-4"/>
          <p:cNvSpPr/>
          <p:nvPr/>
        </p:nvSpPr>
        <p:spPr>
          <a:xfrm>
            <a:off x="1524000" y="2413000"/>
            <a:ext cx="736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全球搜尋行為早已多語言化，僅用英文內容佈局，等於自動放棄超過一半的潛在搜尋流量。</a:t>
            </a:r>
            <a:endParaRPr lang="en-US" sz="1900" dirty="0"/>
          </a:p>
        </p:txBody>
      </p:sp>
      <p:sp>
        <p:nvSpPr>
          <p:cNvPr id="6" name="why_global-text-5"/>
          <p:cNvSpPr/>
          <p:nvPr/>
        </p:nvSpPr>
        <p:spPr>
          <a:xfrm>
            <a:off x="1524000" y="3175000"/>
            <a:ext cx="736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對品牌而言，跨境數位佈局不再是選項，而是成長的必經之路：</a:t>
            </a:r>
            <a:endParaRPr lang="en-US" sz="1800" dirty="0"/>
          </a:p>
        </p:txBody>
      </p:sp>
      <p:pic>
        <p:nvPicPr>
          <p:cNvPr id="7" name="why_global-icon-6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3937000"/>
            <a:ext cx="406400" cy="406400"/>
          </a:xfrm>
          <a:prstGeom prst="rect">
            <a:avLst/>
          </a:prstGeom>
        </p:spPr>
      </p:pic>
      <p:sp>
        <p:nvSpPr>
          <p:cNvPr id="8" name="why_global-text-7"/>
          <p:cNvSpPr/>
          <p:nvPr/>
        </p:nvSpPr>
        <p:spPr>
          <a:xfrm>
            <a:off x="2159000" y="3962400"/>
            <a:ext cx="673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直接競爭對手若僅有英語網站，無法觸及非英語市場</a:t>
            </a:r>
            <a:endParaRPr lang="en-US" sz="1700" dirty="0"/>
          </a:p>
        </p:txBody>
      </p:sp>
      <p:pic>
        <p:nvPicPr>
          <p:cNvPr id="9" name="why_global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572000"/>
            <a:ext cx="406400" cy="406400"/>
          </a:xfrm>
          <a:prstGeom prst="rect">
            <a:avLst/>
          </a:prstGeom>
        </p:spPr>
      </p:pic>
      <p:sp>
        <p:nvSpPr>
          <p:cNvPr id="10" name="why_global-text-9"/>
          <p:cNvSpPr/>
          <p:nvPr/>
        </p:nvSpPr>
        <p:spPr>
          <a:xfrm>
            <a:off x="2159000" y="4597400"/>
            <a:ext cx="673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GEO市場2026年將達10.9億美元，年成長率40.6%</a:t>
            </a:r>
            <a:endParaRPr lang="en-US" sz="1700" dirty="0"/>
          </a:p>
        </p:txBody>
      </p:sp>
      <p:pic>
        <p:nvPicPr>
          <p:cNvPr id="11" name="why_global-icon-10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5207000"/>
            <a:ext cx="406400" cy="406400"/>
          </a:xfrm>
          <a:prstGeom prst="rect">
            <a:avLst/>
          </a:prstGeom>
        </p:spPr>
      </p:pic>
      <p:sp>
        <p:nvSpPr>
          <p:cNvPr id="12" name="why_global-text-11"/>
          <p:cNvSpPr/>
          <p:nvPr/>
        </p:nvSpPr>
        <p:spPr>
          <a:xfrm>
            <a:off x="2159000" y="5232400"/>
            <a:ext cx="673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AI搜尋引擎（ChatGPT、Gemini）正加速跨語言內容理解</a:t>
            </a:r>
            <a:endParaRPr lang="en-US" sz="1700" dirty="0"/>
          </a:p>
        </p:txBody>
      </p:sp>
      <p:pic>
        <p:nvPicPr>
          <p:cNvPr id="13" name="why_global-image-12" descr="preencoded.png">    </p:cNvPr>
          <p:cNvPicPr>
            <a:picLocks noChangeAspect="1"/>
          </p:cNvPicPr>
          <p:nvPr/>
        </p:nvPicPr>
        <p:blipFill>
          <a:blip r:embed="rId4"/>
          <a:srcRect l="23333" r="23333" t="0" b="0"/>
          <a:stretch/>
        </p:blipFill>
        <p:spPr>
          <a:xfrm>
            <a:off x="9652000" y="2413000"/>
            <a:ext cx="5080000" cy="3810000"/>
          </a:xfrm>
          <a:prstGeom prst="roundRect">
            <a:avLst>
              <a:gd name="adj" fmla="val 2667"/>
            </a:avLst>
          </a:prstGeom>
        </p:spPr>
      </p:pic>
      <p:sp>
        <p:nvSpPr>
          <p:cNvPr id="14" name="why_global-text-13"/>
          <p:cNvSpPr/>
          <p:nvPr/>
        </p:nvSpPr>
        <p:spPr>
          <a:xfrm>
            <a:off x="9652000" y="6477000"/>
            <a:ext cx="508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多語言SEO已成為全球品牌成長的核心策略</a:t>
            </a:r>
            <a:endParaRPr lang="en-US" sz="1400" dirty="0"/>
          </a:p>
        </p:txBody>
      </p:sp>
      <p:sp>
        <p:nvSpPr>
          <p:cNvPr id="15" name="why_global-text-14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來源：Digital Applied《International SEO: Hreflang &amp; Multilingual Guide》，2026年1月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311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eo_market_size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3" name="geo_market_size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GEO全球市場規模持續高速成長</a:t>
            </a:r>
            <a:endParaRPr lang="en-US" sz="3000" dirty="0"/>
          </a:p>
        </p:txBody>
      </p:sp>
      <p:sp>
        <p:nvSpPr>
          <p:cNvPr id="4" name="geo_market_size-shape-3"/>
          <p:cNvSpPr/>
          <p:nvPr/>
        </p:nvSpPr>
        <p:spPr>
          <a:xfrm>
            <a:off x="1524000" y="1778000"/>
            <a:ext cx="13208000" cy="127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5" name="geo_market_size-text-4"/>
          <p:cNvSpPr/>
          <p:nvPr/>
        </p:nvSpPr>
        <p:spPr>
          <a:xfrm>
            <a:off x="1524000" y="2286000"/>
            <a:ext cx="4826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6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$10.9</a:t>
            </a:r>
            <a:r>
              <a:rPr lang="en-US" sz="28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億美元</a:t>
            </a:r>
            <a:endParaRPr lang="en-US" sz="5600" dirty="0"/>
          </a:p>
        </p:txBody>
      </p:sp>
      <p:sp>
        <p:nvSpPr>
          <p:cNvPr id="6" name="geo_market_size-text-5"/>
          <p:cNvSpPr/>
          <p:nvPr/>
        </p:nvSpPr>
        <p:spPr>
          <a:xfrm>
            <a:off x="1524000" y="3429000"/>
            <a:ext cx="482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2026年GEO全球市場預估規模</a:t>
            </a:r>
            <a:endParaRPr lang="en-US" sz="1600" dirty="0"/>
          </a:p>
        </p:txBody>
      </p:sp>
      <p:sp>
        <p:nvSpPr>
          <p:cNvPr id="7" name="geo_market_size-text-6"/>
          <p:cNvSpPr/>
          <p:nvPr/>
        </p:nvSpPr>
        <p:spPr>
          <a:xfrm>
            <a:off x="1524000" y="4191000"/>
            <a:ext cx="4826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600" dirty="0">
                <a:solidFill>
                  <a:srgbClr val="8B5C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40.6%</a:t>
            </a:r>
            <a:endParaRPr lang="en-US" sz="5600" dirty="0"/>
          </a:p>
        </p:txBody>
      </p:sp>
      <p:sp>
        <p:nvSpPr>
          <p:cNvPr id="8" name="geo_market_size-text-7"/>
          <p:cNvSpPr/>
          <p:nvPr/>
        </p:nvSpPr>
        <p:spPr>
          <a:xfrm>
            <a:off x="1524000" y="5207000"/>
            <a:ext cx="482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2026年起年複合成長率（CAGR）</a:t>
            </a:r>
            <a:endParaRPr lang="en-US" sz="1600" dirty="0"/>
          </a:p>
        </p:txBody>
      </p:sp>
      <p:graphicFrame>
        <p:nvGraphicFramePr>
          <p:cNvPr id="9" name="geo_market_size-chart-8" descr=""/>
          <p:cNvGraphicFramePr/>
          <p:nvPr/>
        </p:nvGraphicFramePr>
        <p:xfrm>
          <a:off x="7112000" y="2413000"/>
          <a:ext cx="7620000" cy="4826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0" name="geo_market_size-text-9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來源：Dimension Market Research《Generative Engine Optimization (GEO) Market》報告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311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o_vs_geo_intl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seo_vs_geo_intl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國際SEO與多語言GEO的差異</a:t>
            </a:r>
            <a:endParaRPr lang="en-US" sz="3000" dirty="0"/>
          </a:p>
        </p:txBody>
      </p:sp>
      <p:sp>
        <p:nvSpPr>
          <p:cNvPr id="4" name="seo_vs_geo_intl-shape-3"/>
          <p:cNvSpPr/>
          <p:nvPr/>
        </p:nvSpPr>
        <p:spPr>
          <a:xfrm>
            <a:off x="1524000" y="1778000"/>
            <a:ext cx="13208000" cy="127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5" name="seo_vs_geo_intl-shape-4"/>
          <p:cNvSpPr/>
          <p:nvPr/>
        </p:nvSpPr>
        <p:spPr>
          <a:xfrm>
            <a:off x="1524000" y="2286000"/>
            <a:ext cx="6350000" cy="5969000"/>
          </a:xfrm>
          <a:prstGeom prst="rect">
            <a:avLst/>
          </a:prstGeom>
          <a:solidFill>
            <a:srgbClr val="1F1D2B"/>
          </a:solidFill>
          <a:ln/>
        </p:spPr>
      </p:sp>
      <p:sp>
        <p:nvSpPr>
          <p:cNvPr id="6" name="seo_vs_geo_intl-shape-5"/>
          <p:cNvSpPr/>
          <p:nvPr/>
        </p:nvSpPr>
        <p:spPr>
          <a:xfrm>
            <a:off x="1524000" y="2286000"/>
            <a:ext cx="6350000" cy="508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7" name="seo_vs_geo_intl-text-6"/>
          <p:cNvSpPr/>
          <p:nvPr/>
        </p:nvSpPr>
        <p:spPr>
          <a:xfrm>
            <a:off x="1905000" y="26670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傳統多語言SEO</a:t>
            </a:r>
            <a:endParaRPr lang="en-US" sz="2000" dirty="0"/>
          </a:p>
        </p:txBody>
      </p:sp>
      <p:sp>
        <p:nvSpPr>
          <p:cNvPr id="8" name="seo_vs_geo_intl-text-7"/>
          <p:cNvSpPr/>
          <p:nvPr/>
        </p:nvSpPr>
        <p:spPr>
          <a:xfrm>
            <a:off x="1905000" y="33020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聚焦關鍵字翻譯與本地搜尋量</a:t>
            </a:r>
            <a:endParaRPr lang="en-US" sz="1600" dirty="0"/>
          </a:p>
        </p:txBody>
      </p:sp>
      <p:sp>
        <p:nvSpPr>
          <p:cNvPr id="9" name="seo_vs_geo_intl-text-8"/>
          <p:cNvSpPr/>
          <p:nvPr/>
        </p:nvSpPr>
        <p:spPr>
          <a:xfrm>
            <a:off x="1905000" y="38100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重視Hreflang標籤與網址結構</a:t>
            </a:r>
            <a:endParaRPr lang="en-US" sz="1600" dirty="0"/>
          </a:p>
        </p:txBody>
      </p:sp>
      <p:sp>
        <p:nvSpPr>
          <p:cNvPr id="10" name="seo_vs_geo_intl-text-9"/>
          <p:cNvSpPr/>
          <p:nvPr/>
        </p:nvSpPr>
        <p:spPr>
          <a:xfrm>
            <a:off x="1905000" y="43180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目標是提升在地搜尋結果排名</a:t>
            </a:r>
            <a:endParaRPr lang="en-US" sz="1600" dirty="0"/>
          </a:p>
        </p:txBody>
      </p:sp>
      <p:sp>
        <p:nvSpPr>
          <p:cNvPr id="11" name="seo_vs_geo_intl-text-10"/>
          <p:cNvSpPr/>
          <p:nvPr/>
        </p:nvSpPr>
        <p:spPr>
          <a:xfrm>
            <a:off x="1905000" y="48260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內容依語言/地區單獨最佳化</a:t>
            </a:r>
            <a:endParaRPr lang="en-US" sz="1600" dirty="0"/>
          </a:p>
        </p:txBody>
      </p:sp>
      <p:sp>
        <p:nvSpPr>
          <p:cNvPr id="12" name="seo_vs_geo_intl-text-11"/>
          <p:cNvSpPr/>
          <p:nvPr/>
        </p:nvSpPr>
        <p:spPr>
          <a:xfrm>
            <a:off x="1905000" y="53340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成效指標：各國自然搜尋流量</a:t>
            </a:r>
            <a:endParaRPr lang="en-US" sz="1600" dirty="0"/>
          </a:p>
        </p:txBody>
      </p:sp>
      <p:sp>
        <p:nvSpPr>
          <p:cNvPr id="13" name="seo_vs_geo_intl-shape-12"/>
          <p:cNvSpPr/>
          <p:nvPr/>
        </p:nvSpPr>
        <p:spPr>
          <a:xfrm>
            <a:off x="8382000" y="2286000"/>
            <a:ext cx="6350000" cy="5969000"/>
          </a:xfrm>
          <a:prstGeom prst="rect">
            <a:avLst/>
          </a:prstGeom>
          <a:solidFill>
            <a:srgbClr val="1F1D2B"/>
          </a:solidFill>
          <a:ln/>
        </p:spPr>
      </p:sp>
      <p:sp>
        <p:nvSpPr>
          <p:cNvPr id="14" name="seo_vs_geo_intl-shape-13"/>
          <p:cNvSpPr/>
          <p:nvPr/>
        </p:nvSpPr>
        <p:spPr>
          <a:xfrm>
            <a:off x="8382000" y="2286000"/>
            <a:ext cx="6350000" cy="50800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15" name="seo_vs_geo_intl-text-14"/>
          <p:cNvSpPr/>
          <p:nvPr/>
        </p:nvSpPr>
        <p:spPr>
          <a:xfrm>
            <a:off x="8763000" y="26670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8B5C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多語言GEO</a:t>
            </a:r>
            <a:endParaRPr lang="en-US" sz="2000" dirty="0"/>
          </a:p>
        </p:txBody>
      </p:sp>
      <p:sp>
        <p:nvSpPr>
          <p:cNvPr id="16" name="seo_vs_geo_intl-text-15"/>
          <p:cNvSpPr/>
          <p:nvPr/>
        </p:nvSpPr>
        <p:spPr>
          <a:xfrm>
            <a:off x="8763000" y="33020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聚焦語意清晰度與跨語言實體識別</a:t>
            </a:r>
            <a:endParaRPr lang="en-US" sz="1600" dirty="0"/>
          </a:p>
        </p:txBody>
      </p:sp>
      <p:sp>
        <p:nvSpPr>
          <p:cNvPr id="17" name="seo_vs_geo_intl-text-16"/>
          <p:cNvSpPr/>
          <p:nvPr/>
        </p:nvSpPr>
        <p:spPr>
          <a:xfrm>
            <a:off x="8763000" y="38100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重視結構化資料與知識圖譜連結</a:t>
            </a:r>
            <a:endParaRPr lang="en-US" sz="1600" dirty="0"/>
          </a:p>
        </p:txBody>
      </p:sp>
      <p:sp>
        <p:nvSpPr>
          <p:cNvPr id="18" name="seo_vs_geo_intl-text-17"/>
          <p:cNvSpPr/>
          <p:nvPr/>
        </p:nvSpPr>
        <p:spPr>
          <a:xfrm>
            <a:off x="8763000" y="43180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目標是被AI引擎跨語言引用推薦</a:t>
            </a:r>
            <a:endParaRPr lang="en-US" sz="1600" dirty="0"/>
          </a:p>
        </p:txBody>
      </p:sp>
      <p:sp>
        <p:nvSpPr>
          <p:cNvPr id="19" name="seo_vs_geo_intl-text-18"/>
          <p:cNvSpPr/>
          <p:nvPr/>
        </p:nvSpPr>
        <p:spPr>
          <a:xfrm>
            <a:off x="8763000" y="48260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內容需兼顧文化語境與當地慣用語</a:t>
            </a:r>
            <a:endParaRPr lang="en-US" sz="1600" dirty="0"/>
          </a:p>
        </p:txBody>
      </p:sp>
      <p:sp>
        <p:nvSpPr>
          <p:cNvPr id="20" name="seo_vs_geo_intl-text-19"/>
          <p:cNvSpPr/>
          <p:nvPr/>
        </p:nvSpPr>
        <p:spPr>
          <a:xfrm>
            <a:off x="8763000" y="53340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成效指標：AI引擎品牌提及率</a:t>
            </a:r>
            <a:endParaRPr lang="en-US" sz="1600" dirty="0"/>
          </a:p>
        </p:txBody>
      </p:sp>
      <p:sp>
        <p:nvSpPr>
          <p:cNvPr id="21" name="seo_vs_geo_intl-text-20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來源：本簡報依LinkedIn/eBranding Studio、Digital Applied資料整理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311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tegy_questions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3" name="strategy_questions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制定策略前，先回答三個關鍵問題</a:t>
            </a:r>
            <a:endParaRPr lang="en-US" sz="3000" dirty="0"/>
          </a:p>
        </p:txBody>
      </p:sp>
      <p:sp>
        <p:nvSpPr>
          <p:cNvPr id="4" name="strategy_questions-shape-3"/>
          <p:cNvSpPr/>
          <p:nvPr/>
        </p:nvSpPr>
        <p:spPr>
          <a:xfrm>
            <a:off x="1524000" y="1778000"/>
            <a:ext cx="13208000" cy="127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5" name="strategy_questions-shape-4"/>
          <p:cNvSpPr/>
          <p:nvPr/>
        </p:nvSpPr>
        <p:spPr>
          <a:xfrm>
            <a:off x="1524000" y="2540000"/>
            <a:ext cx="4064000" cy="4826000"/>
          </a:xfrm>
          <a:prstGeom prst="rect">
            <a:avLst/>
          </a:prstGeom>
          <a:solidFill>
            <a:srgbClr val="1F1D2B"/>
          </a:solidFill>
          <a:ln/>
        </p:spPr>
      </p:sp>
      <p:pic>
        <p:nvPicPr>
          <p:cNvPr id="6" name="strategy_questions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68500" y="2984500"/>
            <a:ext cx="457200" cy="457200"/>
          </a:xfrm>
          <a:prstGeom prst="rect">
            <a:avLst/>
          </a:prstGeom>
        </p:spPr>
      </p:pic>
      <p:sp>
        <p:nvSpPr>
          <p:cNvPr id="7" name="strategy_questions-text-6"/>
          <p:cNvSpPr/>
          <p:nvPr/>
        </p:nvSpPr>
        <p:spPr>
          <a:xfrm>
            <a:off x="1905000" y="3683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目標市場</a:t>
            </a:r>
            <a:endParaRPr lang="en-US" sz="1900" dirty="0"/>
          </a:p>
        </p:txBody>
      </p:sp>
      <p:sp>
        <p:nvSpPr>
          <p:cNvPr id="8" name="strategy_questions-text-7"/>
          <p:cNvSpPr/>
          <p:nvPr/>
        </p:nvSpPr>
        <p:spPr>
          <a:xfrm>
            <a:off x="1905000" y="4191000"/>
            <a:ext cx="3302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哪些國家/地區有既有流量與競爭優勢？可用GSC按國家篩選現有流量作為指標</a:t>
            </a:r>
            <a:endParaRPr lang="en-US" sz="1500" dirty="0"/>
          </a:p>
        </p:txBody>
      </p:sp>
      <p:sp>
        <p:nvSpPr>
          <p:cNvPr id="9" name="strategy_questions-shape-8"/>
          <p:cNvSpPr/>
          <p:nvPr/>
        </p:nvSpPr>
        <p:spPr>
          <a:xfrm>
            <a:off x="6096000" y="2540000"/>
            <a:ext cx="4064000" cy="4826000"/>
          </a:xfrm>
          <a:prstGeom prst="rect">
            <a:avLst/>
          </a:prstGeom>
          <a:solidFill>
            <a:srgbClr val="1F1D2B"/>
          </a:solidFill>
          <a:ln/>
        </p:spPr>
      </p:sp>
      <p:pic>
        <p:nvPicPr>
          <p:cNvPr id="10" name="strategy_questions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0500" y="2984500"/>
            <a:ext cx="457200" cy="457200"/>
          </a:xfrm>
          <a:prstGeom prst="rect">
            <a:avLst/>
          </a:prstGeom>
        </p:spPr>
      </p:pic>
      <p:sp>
        <p:nvSpPr>
          <p:cNvPr id="11" name="strategy_questions-text-10"/>
          <p:cNvSpPr/>
          <p:nvPr/>
        </p:nvSpPr>
        <p:spPr>
          <a:xfrm>
            <a:off x="6477000" y="3683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支援語言</a:t>
            </a:r>
            <a:endParaRPr lang="en-US" sz="1900" dirty="0"/>
          </a:p>
        </p:txBody>
      </p:sp>
      <p:sp>
        <p:nvSpPr>
          <p:cNvPr id="12" name="strategy_questions-text-11"/>
          <p:cNvSpPr/>
          <p:nvPr/>
        </p:nvSpPr>
        <p:spPr>
          <a:xfrm>
            <a:off x="6477000" y="4191000"/>
            <a:ext cx="3302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要支援哪些語言？是否有足夠預算做專業翻譯或創譯，而非機器翻譯</a:t>
            </a:r>
            <a:endParaRPr lang="en-US" sz="1500" dirty="0"/>
          </a:p>
        </p:txBody>
      </p:sp>
      <p:sp>
        <p:nvSpPr>
          <p:cNvPr id="13" name="strategy_questions-shape-12"/>
          <p:cNvSpPr/>
          <p:nvPr/>
        </p:nvSpPr>
        <p:spPr>
          <a:xfrm>
            <a:off x="10668000" y="2540000"/>
            <a:ext cx="4064000" cy="4826000"/>
          </a:xfrm>
          <a:prstGeom prst="rect">
            <a:avLst/>
          </a:prstGeom>
          <a:solidFill>
            <a:srgbClr val="1F1D2B"/>
          </a:solidFill>
          <a:ln/>
        </p:spPr>
      </p:sp>
      <p:pic>
        <p:nvPicPr>
          <p:cNvPr id="14" name="strategy_questions-icon-1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2500" y="2984500"/>
            <a:ext cx="457200" cy="457200"/>
          </a:xfrm>
          <a:prstGeom prst="rect">
            <a:avLst/>
          </a:prstGeom>
        </p:spPr>
      </p:pic>
      <p:sp>
        <p:nvSpPr>
          <p:cNvPr id="15" name="strategy_questions-text-14"/>
          <p:cNvSpPr/>
          <p:nvPr/>
        </p:nvSpPr>
        <p:spPr>
          <a:xfrm>
            <a:off x="11049000" y="3683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定位方式</a:t>
            </a:r>
            <a:endParaRPr lang="en-US" sz="1900" dirty="0"/>
          </a:p>
        </p:txBody>
      </p:sp>
      <p:sp>
        <p:nvSpPr>
          <p:cNvPr id="16" name="strategy_questions-text-15"/>
          <p:cNvSpPr/>
          <p:nvPr/>
        </p:nvSpPr>
        <p:spPr>
          <a:xfrm>
            <a:off x="11049000" y="4191000"/>
            <a:ext cx="3302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依語言、國家，還是兩者皆定位？這將決定URL結構與hreflang的複雜度</a:t>
            </a:r>
            <a:endParaRPr lang="en-US" sz="1500" dirty="0"/>
          </a:p>
        </p:txBody>
      </p:sp>
      <p:sp>
        <p:nvSpPr>
          <p:cNvPr id="17" name="strategy_questions-text-16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來源：Digital Applied《International SEO: Hreflang &amp; Multilingual Guide》，2026年1月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311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geting_types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argeting_types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四種定位類型的複雜度與應用場景</a:t>
            </a:r>
            <a:endParaRPr lang="en-US" sz="3000" dirty="0"/>
          </a:p>
        </p:txBody>
      </p:sp>
      <p:sp>
        <p:nvSpPr>
          <p:cNvPr id="4" name="targeting_types-shape-3"/>
          <p:cNvSpPr/>
          <p:nvPr/>
        </p:nvSpPr>
        <p:spPr>
          <a:xfrm>
            <a:off x="1524000" y="1778000"/>
            <a:ext cx="13208000" cy="127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graphicFrame>
        <p:nvGraphicFramePr>
          <p:cNvPr id="8" name="targeting_types-table-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524000" y="2286000"/>
          <a:ext cx="13208000" cy="5334000"/>
        </p:xfrm>
        <a:graphic>
          <a:graphicData uri="http://schemas.openxmlformats.org/drawingml/2006/table">
            <a:tbl>
              <a:tblPr/>
              <a:tblGrid>
                <a:gridCol w="2641600"/>
                <a:gridCol w="3962400"/>
                <a:gridCol w="3962400"/>
                <a:gridCol w="2641600"/>
              </a:tblGrid>
              <a:tr h="1066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B82F6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定位類型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3B8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D2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B82F6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使用情境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3B8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D2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B82F6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Hreflang範例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3B8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D2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B82F6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複雜度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3B8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1D2B"/>
                    </a:solidFill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僅語言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3B8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單一內容適用所有西班牙語使用者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3B8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hreflang="es"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3B8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低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3B82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語言+國家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西班牙與墨西哥內容不同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es-ES / es-MX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中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僅國家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不同英語市場提供英文內容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en-US / en-AU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中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多語言+多國家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企業級全球佈局，區域團隊各自管理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en-US, de-DE, fr-FR等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高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77800" marB="177800" anchor="ctr">
                    <a:lnL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2D2B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targeting_types-text-5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來源：Digital Applied《International SEO: Hreflang &amp; Multilingual Guide》，2026年1月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311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rl_structure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3" name="url_structure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三種國際化網址結構的取捨</a:t>
            </a:r>
            <a:endParaRPr lang="en-US" sz="3000" dirty="0"/>
          </a:p>
        </p:txBody>
      </p:sp>
      <p:sp>
        <p:nvSpPr>
          <p:cNvPr id="4" name="url_structure-shape-3"/>
          <p:cNvSpPr/>
          <p:nvPr/>
        </p:nvSpPr>
        <p:spPr>
          <a:xfrm>
            <a:off x="1524000" y="1778000"/>
            <a:ext cx="13208000" cy="127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5" name="url_structure-shape-4"/>
          <p:cNvSpPr/>
          <p:nvPr/>
        </p:nvSpPr>
        <p:spPr>
          <a:xfrm>
            <a:off x="1524000" y="2286000"/>
            <a:ext cx="13208000" cy="1651000"/>
          </a:xfrm>
          <a:prstGeom prst="rect">
            <a:avLst/>
          </a:prstGeom>
          <a:solidFill>
            <a:srgbClr val="1F1D2B"/>
          </a:solidFill>
          <a:ln/>
        </p:spPr>
      </p:sp>
      <p:pic>
        <p:nvPicPr>
          <p:cNvPr id="6" name="url_structure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000" y="2730500"/>
            <a:ext cx="457200" cy="457200"/>
          </a:xfrm>
          <a:prstGeom prst="rect">
            <a:avLst/>
          </a:prstGeom>
        </p:spPr>
      </p:pic>
      <p:sp>
        <p:nvSpPr>
          <p:cNvPr id="7" name="url_structure-text-6"/>
          <p:cNvSpPr/>
          <p:nvPr/>
        </p:nvSpPr>
        <p:spPr>
          <a:xfrm>
            <a:off x="2667000" y="2603500"/>
            <a:ext cx="254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ccTLD國別網域</a:t>
            </a:r>
            <a:endParaRPr lang="en-US" sz="1800" dirty="0"/>
          </a:p>
        </p:txBody>
      </p:sp>
      <p:sp>
        <p:nvSpPr>
          <p:cNvPr id="8" name="url_structure-text-7"/>
          <p:cNvSpPr/>
          <p:nvPr/>
        </p:nvSpPr>
        <p:spPr>
          <a:xfrm>
            <a:off x="2667000" y="3111500"/>
            <a:ext cx="254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3B82F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example.de</a:t>
            </a:r>
            <a:endParaRPr lang="en-US" sz="1400" dirty="0"/>
          </a:p>
        </p:txBody>
      </p:sp>
      <p:sp>
        <p:nvSpPr>
          <p:cNvPr id="9" name="url_structure-text-8"/>
          <p:cNvSpPr/>
          <p:nvPr/>
        </p:nvSpPr>
        <p:spPr>
          <a:xfrm>
            <a:off x="5588000" y="2540000"/>
            <a:ext cx="863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地理定位訊號最強、市場區隔最清楚，但各網域權重分散、維護成本最高</a:t>
            </a:r>
            <a:endParaRPr lang="en-US" sz="1500" dirty="0"/>
          </a:p>
        </p:txBody>
      </p:sp>
      <p:sp>
        <p:nvSpPr>
          <p:cNvPr id="10" name="url_structure-text-9"/>
          <p:cNvSpPr/>
          <p:nvPr/>
        </p:nvSpPr>
        <p:spPr>
          <a:xfrm>
            <a:off x="5588000" y="3048000"/>
            <a:ext cx="863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適合：擁有專屬區域SEO團隊的大型企業</a:t>
            </a:r>
            <a:endParaRPr lang="en-US" sz="1400" dirty="0"/>
          </a:p>
        </p:txBody>
      </p:sp>
      <p:sp>
        <p:nvSpPr>
          <p:cNvPr id="11" name="url_structure-shape-10"/>
          <p:cNvSpPr/>
          <p:nvPr/>
        </p:nvSpPr>
        <p:spPr>
          <a:xfrm>
            <a:off x="1524000" y="4191000"/>
            <a:ext cx="13208000" cy="1651000"/>
          </a:xfrm>
          <a:prstGeom prst="rect">
            <a:avLst/>
          </a:prstGeom>
          <a:solidFill>
            <a:srgbClr val="1F1D2B"/>
          </a:solidFill>
          <a:ln/>
        </p:spPr>
      </p:sp>
      <p:pic>
        <p:nvPicPr>
          <p:cNvPr id="12" name="url_structure-icon-1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4635500"/>
            <a:ext cx="457200" cy="457200"/>
          </a:xfrm>
          <a:prstGeom prst="rect">
            <a:avLst/>
          </a:prstGeom>
        </p:spPr>
      </p:pic>
      <p:sp>
        <p:nvSpPr>
          <p:cNvPr id="13" name="url_structure-text-12"/>
          <p:cNvSpPr/>
          <p:nvPr/>
        </p:nvSpPr>
        <p:spPr>
          <a:xfrm>
            <a:off x="2667000" y="4508500"/>
            <a:ext cx="254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子目錄</a:t>
            </a:r>
            <a:endParaRPr lang="en-US" sz="1800" dirty="0"/>
          </a:p>
        </p:txBody>
      </p:sp>
      <p:sp>
        <p:nvSpPr>
          <p:cNvPr id="14" name="url_structure-text-13"/>
          <p:cNvSpPr/>
          <p:nvPr/>
        </p:nvSpPr>
        <p:spPr>
          <a:xfrm>
            <a:off x="2667000" y="5016500"/>
            <a:ext cx="254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B5CF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example.com/de/</a:t>
            </a:r>
            <a:endParaRPr lang="en-US" sz="1400" dirty="0"/>
          </a:p>
        </p:txBody>
      </p:sp>
      <p:sp>
        <p:nvSpPr>
          <p:cNvPr id="15" name="url_structure-text-14"/>
          <p:cNvSpPr/>
          <p:nvPr/>
        </p:nvSpPr>
        <p:spPr>
          <a:xfrm>
            <a:off x="5588000" y="4445000"/>
            <a:ext cx="863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集中所有網域權重、管理容易，是Google建議的多數企業首選</a:t>
            </a:r>
            <a:endParaRPr lang="en-US" sz="1500" dirty="0"/>
          </a:p>
        </p:txBody>
      </p:sp>
      <p:sp>
        <p:nvSpPr>
          <p:cNvPr id="16" name="url_structure-text-15"/>
          <p:cNvSpPr/>
          <p:nvPr/>
        </p:nvSpPr>
        <p:spPr>
          <a:xfrm>
            <a:off x="5588000" y="4953000"/>
            <a:ext cx="863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適合：多數中小企業與成長型品牌</a:t>
            </a:r>
            <a:endParaRPr lang="en-US" sz="1400" dirty="0"/>
          </a:p>
        </p:txBody>
      </p:sp>
      <p:sp>
        <p:nvSpPr>
          <p:cNvPr id="17" name="url_structure-shape-16"/>
          <p:cNvSpPr/>
          <p:nvPr/>
        </p:nvSpPr>
        <p:spPr>
          <a:xfrm>
            <a:off x="1524000" y="6096000"/>
            <a:ext cx="13208000" cy="1651000"/>
          </a:xfrm>
          <a:prstGeom prst="rect">
            <a:avLst/>
          </a:prstGeom>
          <a:solidFill>
            <a:srgbClr val="1F1D2B"/>
          </a:solidFill>
          <a:ln/>
        </p:spPr>
      </p:sp>
      <p:pic>
        <p:nvPicPr>
          <p:cNvPr id="18" name="url_structure-icon-17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6540500"/>
            <a:ext cx="457200" cy="457200"/>
          </a:xfrm>
          <a:prstGeom prst="rect">
            <a:avLst/>
          </a:prstGeom>
        </p:spPr>
      </p:pic>
      <p:sp>
        <p:nvSpPr>
          <p:cNvPr id="19" name="url_structure-text-18"/>
          <p:cNvSpPr/>
          <p:nvPr/>
        </p:nvSpPr>
        <p:spPr>
          <a:xfrm>
            <a:off x="2667000" y="6413500"/>
            <a:ext cx="254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子網域</a:t>
            </a:r>
            <a:endParaRPr lang="en-US" sz="1800" dirty="0"/>
          </a:p>
        </p:txBody>
      </p:sp>
      <p:sp>
        <p:nvSpPr>
          <p:cNvPr id="20" name="url_structure-text-19"/>
          <p:cNvSpPr/>
          <p:nvPr/>
        </p:nvSpPr>
        <p:spPr>
          <a:xfrm>
            <a:off x="2667000" y="6921500"/>
            <a:ext cx="254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F59E0B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de.example.com</a:t>
            </a:r>
            <a:endParaRPr lang="en-US" sz="1400" dirty="0"/>
          </a:p>
        </p:txBody>
      </p:sp>
      <p:sp>
        <p:nvSpPr>
          <p:cNvPr id="21" name="url_structure-text-20"/>
          <p:cNvSpPr/>
          <p:nvPr/>
        </p:nvSpPr>
        <p:spPr>
          <a:xfrm>
            <a:off x="5588000" y="6350000"/>
            <a:ext cx="863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被Google視為獨立站點，稀釋主網域權重，效果弱於子目錄</a:t>
            </a:r>
            <a:endParaRPr lang="en-US" sz="1500" dirty="0"/>
          </a:p>
        </p:txBody>
      </p:sp>
      <p:sp>
        <p:nvSpPr>
          <p:cNvPr id="22" name="url_structure-text-21"/>
          <p:cNvSpPr/>
          <p:nvPr/>
        </p:nvSpPr>
        <p:spPr>
          <a:xfrm>
            <a:off x="5588000" y="6858000"/>
            <a:ext cx="863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建議：除非技術限制需要，否則應避免</a:t>
            </a:r>
            <a:endParaRPr lang="en-US" sz="1400" dirty="0"/>
          </a:p>
        </p:txBody>
      </p:sp>
      <p:sp>
        <p:nvSpPr>
          <p:cNvPr id="23" name="url_structure-text-22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來源：Digital Applied《International SEO: Hreflang &amp; Multilingual Guide》，2026年1月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311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reflang_intro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hreflang_intro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什麼是 Hreflang 標籤？</a:t>
            </a:r>
            <a:endParaRPr lang="en-US" sz="3000" dirty="0"/>
          </a:p>
        </p:txBody>
      </p:sp>
      <p:sp>
        <p:nvSpPr>
          <p:cNvPr id="4" name="hreflang_intro-shape-3"/>
          <p:cNvSpPr/>
          <p:nvPr/>
        </p:nvSpPr>
        <p:spPr>
          <a:xfrm>
            <a:off x="1524000" y="1778000"/>
            <a:ext cx="13208000" cy="127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5" name="hreflang_intro-shape-4"/>
          <p:cNvSpPr/>
          <p:nvPr/>
        </p:nvSpPr>
        <p:spPr>
          <a:xfrm>
            <a:off x="1524000" y="2540000"/>
            <a:ext cx="76200" cy="2794000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6" name="hreflang_intro-text-5"/>
          <p:cNvSpPr/>
          <p:nvPr/>
        </p:nvSpPr>
        <p:spPr>
          <a:xfrm>
            <a:off x="2032000" y="2540000"/>
            <a:ext cx="11430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9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「Hreflang用來告知Google你的頁面有哪些語言或地區的變體版本，協助Google將使用者導向最合適的頁面版本。」</a:t>
            </a:r>
            <a:endParaRPr lang="en-US" sz="2600" dirty="0"/>
          </a:p>
        </p:txBody>
      </p:sp>
      <p:sp>
        <p:nvSpPr>
          <p:cNvPr id="7" name="hreflang_intro-text-6"/>
          <p:cNvSpPr/>
          <p:nvPr/>
        </p:nvSpPr>
        <p:spPr>
          <a:xfrm>
            <a:off x="2032000" y="5588000"/>
            <a:ext cx="1143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— Google Search Central 官方文件</a:t>
            </a:r>
            <a:endParaRPr lang="en-US" sz="1400" dirty="0"/>
          </a:p>
        </p:txBody>
      </p:sp>
      <p:sp>
        <p:nvSpPr>
          <p:cNvPr id="8" name="hreflang_intro-text-7"/>
          <p:cNvSpPr/>
          <p:nvPr/>
        </p:nvSpPr>
        <p:spPr>
          <a:xfrm>
            <a:off x="1524000" y="6477000"/>
            <a:ext cx="132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Google並非使用hreflang或HTML的lang屬性來偵測頁面語言，而是透過演算法自動判斷；hreflang真正的作用是「告知變體關係」，而非「宣告語言」。</a:t>
            </a:r>
            <a:endParaRPr lang="en-US" sz="1700" dirty="0"/>
          </a:p>
        </p:txBody>
      </p:sp>
      <p:sp>
        <p:nvSpPr>
          <p:cNvPr id="9" name="hreflang_intro-text-8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來源：Google Search Central《Tell Google about localized versions of your page》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311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reflang_error_stat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hreflang_error_stat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一個錯誤，整組標籤全部失效</a:t>
            </a:r>
            <a:endParaRPr lang="en-US" sz="3000" dirty="0"/>
          </a:p>
        </p:txBody>
      </p:sp>
      <p:sp>
        <p:nvSpPr>
          <p:cNvPr id="4" name="hreflang_error_stat-shape-3"/>
          <p:cNvSpPr/>
          <p:nvPr/>
        </p:nvSpPr>
        <p:spPr>
          <a:xfrm>
            <a:off x="1524000" y="1778000"/>
            <a:ext cx="13208000" cy="127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5" name="hreflang_error_stat-shape-4"/>
          <p:cNvSpPr/>
          <p:nvPr/>
        </p:nvSpPr>
        <p:spPr>
          <a:xfrm>
            <a:off x="1524000" y="2413000"/>
            <a:ext cx="4826000" cy="5334000"/>
          </a:xfrm>
          <a:prstGeom prst="rect">
            <a:avLst/>
          </a:prstGeom>
          <a:solidFill>
            <a:srgbClr val="1F1D2B"/>
          </a:solidFill>
          <a:ln/>
        </p:spPr>
      </p:sp>
      <p:sp>
        <p:nvSpPr>
          <p:cNvPr id="6" name="hreflang_error_stat-shape-5"/>
          <p:cNvSpPr/>
          <p:nvPr/>
        </p:nvSpPr>
        <p:spPr>
          <a:xfrm>
            <a:off x="1524000" y="2413000"/>
            <a:ext cx="4826000" cy="50800"/>
          </a:xfrm>
          <a:prstGeom prst="rect">
            <a:avLst/>
          </a:prstGeom>
          <a:solidFill>
            <a:srgbClr val="F59E0B"/>
          </a:solidFill>
          <a:ln/>
        </p:spPr>
      </p:sp>
      <p:pic>
        <p:nvPicPr>
          <p:cNvPr id="7" name="hreflang_error_stat-icon-6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000" y="2921000"/>
            <a:ext cx="508000" cy="508000"/>
          </a:xfrm>
          <a:prstGeom prst="rect">
            <a:avLst/>
          </a:prstGeom>
        </p:spPr>
      </p:pic>
      <p:sp>
        <p:nvSpPr>
          <p:cNvPr id="8" name="hreflang_error_stat-text-7"/>
          <p:cNvSpPr/>
          <p:nvPr/>
        </p:nvSpPr>
        <p:spPr>
          <a:xfrm>
            <a:off x="1905000" y="3683000"/>
            <a:ext cx="4064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0" dirty="0">
                <a:solidFill>
                  <a:srgbClr val="F59E0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75%</a:t>
            </a:r>
            <a:endParaRPr lang="en-US" sz="6000" dirty="0"/>
          </a:p>
        </p:txBody>
      </p:sp>
      <p:sp>
        <p:nvSpPr>
          <p:cNvPr id="9" name="hreflang_error_stat-text-8"/>
          <p:cNvSpPr/>
          <p:nvPr/>
        </p:nvSpPr>
        <p:spPr>
          <a:xfrm>
            <a:off x="1905000" y="4826000"/>
            <a:ext cx="406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的Hreflang實作存在錯誤</a:t>
            </a:r>
            <a:endParaRPr lang="en-US" sz="1700" dirty="0"/>
          </a:p>
        </p:txBody>
      </p:sp>
      <p:sp>
        <p:nvSpPr>
          <p:cNvPr id="10" name="hreflang_error_stat-text-9"/>
          <p:cNvSpPr/>
          <p:nvPr/>
        </p:nvSpPr>
        <p:spPr>
          <a:xfrm>
            <a:off x="6858000" y="2540000"/>
            <a:ext cx="787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最常見的三種錯誤類型：</a:t>
            </a:r>
            <a:endParaRPr lang="en-US" sz="1800" dirty="0"/>
          </a:p>
        </p:txBody>
      </p:sp>
      <p:pic>
        <p:nvPicPr>
          <p:cNvPr id="11" name="hreflang_error_stat-icon-1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3175000"/>
            <a:ext cx="355600" cy="355600"/>
          </a:xfrm>
          <a:prstGeom prst="rect">
            <a:avLst/>
          </a:prstGeom>
        </p:spPr>
      </p:pic>
      <p:sp>
        <p:nvSpPr>
          <p:cNvPr id="12" name="hreflang_error_stat-text-11"/>
          <p:cNvSpPr/>
          <p:nvPr/>
        </p:nvSpPr>
        <p:spPr>
          <a:xfrm>
            <a:off x="7429500" y="3200400"/>
            <a:ext cx="711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缺少回指標籤（未雙向互相指向）</a:t>
            </a:r>
            <a:endParaRPr lang="en-US" sz="1600" dirty="0"/>
          </a:p>
        </p:txBody>
      </p:sp>
      <p:pic>
        <p:nvPicPr>
          <p:cNvPr id="13" name="hreflang_error_stat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3810000"/>
            <a:ext cx="355600" cy="355600"/>
          </a:xfrm>
          <a:prstGeom prst="rect">
            <a:avLst/>
          </a:prstGeom>
        </p:spPr>
      </p:pic>
      <p:sp>
        <p:nvSpPr>
          <p:cNvPr id="14" name="hreflang_error_stat-text-13"/>
          <p:cNvSpPr/>
          <p:nvPr/>
        </p:nvSpPr>
        <p:spPr>
          <a:xfrm>
            <a:off x="7429500" y="3835400"/>
            <a:ext cx="711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網址失效（404或跳轉，非200狀態）</a:t>
            </a:r>
            <a:endParaRPr lang="en-US" sz="1600" dirty="0"/>
          </a:p>
        </p:txBody>
      </p:sp>
      <p:pic>
        <p:nvPicPr>
          <p:cNvPr id="15" name="hreflang_error_stat-icon-14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4445000"/>
            <a:ext cx="355600" cy="355600"/>
          </a:xfrm>
          <a:prstGeom prst="rect">
            <a:avLst/>
          </a:prstGeom>
        </p:spPr>
      </p:pic>
      <p:sp>
        <p:nvSpPr>
          <p:cNvPr id="16" name="hreflang_error_stat-text-15"/>
          <p:cNvSpPr/>
          <p:nvPr/>
        </p:nvSpPr>
        <p:spPr>
          <a:xfrm>
            <a:off x="7429500" y="4470400"/>
            <a:ext cx="711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ISO語言/國家代碼格式錯誤</a:t>
            </a:r>
            <a:endParaRPr lang="en-US" sz="1600" dirty="0"/>
          </a:p>
        </p:txBody>
      </p:sp>
      <p:sp>
        <p:nvSpPr>
          <p:cNvPr id="17" name="hreflang_error_stat-shape-16"/>
          <p:cNvSpPr/>
          <p:nvPr/>
        </p:nvSpPr>
        <p:spPr>
          <a:xfrm>
            <a:off x="6858000" y="5334000"/>
            <a:ext cx="7874000" cy="1143000"/>
          </a:xfrm>
          <a:prstGeom prst="rect">
            <a:avLst/>
          </a:prstGeom>
          <a:solidFill>
            <a:srgbClr val="F59E0B">
              <a:alpha val="10000"/>
            </a:srgbClr>
          </a:solidFill>
          <a:ln/>
        </p:spPr>
      </p:sp>
      <p:sp>
        <p:nvSpPr>
          <p:cNvPr id="18" name="hreflang_error_stat-text-17"/>
          <p:cNvSpPr/>
          <p:nvPr/>
        </p:nvSpPr>
        <p:spPr>
          <a:xfrm>
            <a:off x="7175500" y="5588000"/>
            <a:ext cx="7239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關鍵提醒：hreflang cluster中只要一個錯誤，Google就會忽略整組標籤，等於白費實作心力</a:t>
            </a:r>
            <a:endParaRPr lang="en-US" sz="1500" dirty="0"/>
          </a:p>
        </p:txBody>
      </p:sp>
      <p:sp>
        <p:nvSpPr>
          <p:cNvPr id="19" name="hreflang_error_stat-text-18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來源：Digital Applied《International SEO: Hreflang &amp; Multilingual Guide》，2026年1月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311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reflang_rules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hreflang_rules-text-2"/>
          <p:cNvSpPr/>
          <p:nvPr/>
        </p:nvSpPr>
        <p:spPr>
          <a:xfrm>
            <a:off x="1524000" y="762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Hreflang標籤實作五大原則</a:t>
            </a:r>
            <a:endParaRPr lang="en-US" sz="2800" dirty="0"/>
          </a:p>
        </p:txBody>
      </p:sp>
      <p:sp>
        <p:nvSpPr>
          <p:cNvPr id="4" name="hreflang_rules-shape-3"/>
          <p:cNvSpPr/>
          <p:nvPr/>
        </p:nvSpPr>
        <p:spPr>
          <a:xfrm>
            <a:off x="1524000" y="1587500"/>
            <a:ext cx="13208000" cy="127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5" name="hreflang_rules-text-4"/>
          <p:cNvSpPr/>
          <p:nvPr/>
        </p:nvSpPr>
        <p:spPr>
          <a:xfrm>
            <a:off x="1524000" y="1905000"/>
            <a:ext cx="38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1800" dirty="0"/>
          </a:p>
        </p:txBody>
      </p:sp>
      <p:sp>
        <p:nvSpPr>
          <p:cNvPr id="6" name="hreflang_rules-text-5"/>
          <p:cNvSpPr/>
          <p:nvPr/>
        </p:nvSpPr>
        <p:spPr>
          <a:xfrm>
            <a:off x="2095500" y="1905000"/>
            <a:ext cx="12636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每個語言版本都必須列出「自己＋所有其他語言版本」，形成雙向連結</a:t>
            </a:r>
            <a:endParaRPr lang="en-US" sz="1600" dirty="0"/>
          </a:p>
        </p:txBody>
      </p:sp>
      <p:sp>
        <p:nvSpPr>
          <p:cNvPr id="7" name="hreflang_rules-text-6"/>
          <p:cNvSpPr/>
          <p:nvPr/>
        </p:nvSpPr>
        <p:spPr>
          <a:xfrm>
            <a:off x="1524000" y="2540000"/>
            <a:ext cx="38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8B5C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1800" dirty="0"/>
          </a:p>
        </p:txBody>
      </p:sp>
      <p:sp>
        <p:nvSpPr>
          <p:cNvPr id="8" name="hreflang_rules-text-7"/>
          <p:cNvSpPr/>
          <p:nvPr/>
        </p:nvSpPr>
        <p:spPr>
          <a:xfrm>
            <a:off x="2095500" y="2540000"/>
            <a:ext cx="12636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網址必須是完整格式（含https://），不可使用相對路徑</a:t>
            </a:r>
            <a:endParaRPr lang="en-US" sz="1600" dirty="0"/>
          </a:p>
        </p:txBody>
      </p:sp>
      <p:sp>
        <p:nvSpPr>
          <p:cNvPr id="9" name="hreflang_rules-text-8"/>
          <p:cNvSpPr/>
          <p:nvPr/>
        </p:nvSpPr>
        <p:spPr>
          <a:xfrm>
            <a:off x="1524000" y="3175000"/>
            <a:ext cx="38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1800" dirty="0"/>
          </a:p>
        </p:txBody>
      </p:sp>
      <p:sp>
        <p:nvSpPr>
          <p:cNvPr id="10" name="hreflang_rules-text-9"/>
          <p:cNvSpPr/>
          <p:nvPr/>
        </p:nvSpPr>
        <p:spPr>
          <a:xfrm>
            <a:off x="2095500" y="3175000"/>
            <a:ext cx="12636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語言代碼用ISO 639-1小寫格式（en, de, fr），國家代碼用ISO 3166-1大寫格式（US, GB, DE）</a:t>
            </a:r>
            <a:endParaRPr lang="en-US" sz="1600" dirty="0"/>
          </a:p>
        </p:txBody>
      </p:sp>
      <p:sp>
        <p:nvSpPr>
          <p:cNvPr id="11" name="hreflang_rules-text-10"/>
          <p:cNvSpPr/>
          <p:nvPr/>
        </p:nvSpPr>
        <p:spPr>
          <a:xfrm>
            <a:off x="1524000" y="3810000"/>
            <a:ext cx="38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8B5C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1800" dirty="0"/>
          </a:p>
        </p:txBody>
      </p:sp>
      <p:sp>
        <p:nvSpPr>
          <p:cNvPr id="12" name="hreflang_rules-text-11"/>
          <p:cNvSpPr/>
          <p:nvPr/>
        </p:nvSpPr>
        <p:spPr>
          <a:xfrm>
            <a:off x="2095500" y="3810000"/>
            <a:ext cx="12636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必須設定x-default標籤，作為未明確定位市場使用者的預設頁面</a:t>
            </a:r>
            <a:endParaRPr lang="en-US" sz="1600" dirty="0"/>
          </a:p>
        </p:txBody>
      </p:sp>
      <p:sp>
        <p:nvSpPr>
          <p:cNvPr id="13" name="hreflang_rules-text-12"/>
          <p:cNvSpPr/>
          <p:nvPr/>
        </p:nvSpPr>
        <p:spPr>
          <a:xfrm>
            <a:off x="1524000" y="4445000"/>
            <a:ext cx="38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1800" dirty="0"/>
          </a:p>
        </p:txBody>
      </p:sp>
      <p:sp>
        <p:nvSpPr>
          <p:cNvPr id="14" name="hreflang_rules-text-13"/>
          <p:cNvSpPr/>
          <p:nvPr/>
        </p:nvSpPr>
        <p:spPr>
          <a:xfrm>
            <a:off x="2095500" y="4445000"/>
            <a:ext cx="12636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三種標示方法（HTML head、HTTP headers、XML Sitemap）僅選一種，避免混用增加維護難度</a:t>
            </a:r>
            <a:endParaRPr lang="en-US" sz="1600" dirty="0"/>
          </a:p>
        </p:txBody>
      </p:sp>
      <p:sp>
        <p:nvSpPr>
          <p:cNvPr id="15" name="hreflang_rules-shape-14"/>
          <p:cNvSpPr/>
          <p:nvPr/>
        </p:nvSpPr>
        <p:spPr>
          <a:xfrm>
            <a:off x="1524000" y="5334000"/>
            <a:ext cx="13208000" cy="2540000"/>
          </a:xfrm>
          <a:prstGeom prst="rect">
            <a:avLst/>
          </a:prstGeom>
          <a:solidFill>
            <a:srgbClr val="1F1D2B"/>
          </a:solidFill>
          <a:ln/>
        </p:spPr>
      </p:sp>
      <p:sp>
        <p:nvSpPr>
          <p:cNvPr id="16" name="hreflang_rules-text-15"/>
          <p:cNvSpPr/>
          <p:nvPr/>
        </p:nvSpPr>
        <p:spPr>
          <a:xfrm>
            <a:off x="1905000" y="5651500"/>
            <a:ext cx="1244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驗證工具建議</a:t>
            </a:r>
            <a:endParaRPr lang="en-US" sz="1700" dirty="0"/>
          </a:p>
        </p:txBody>
      </p:sp>
      <p:sp>
        <p:nvSpPr>
          <p:cNvPr id="17" name="hreflang_rules-text-16"/>
          <p:cNvSpPr/>
          <p:nvPr/>
        </p:nvSpPr>
        <p:spPr>
          <a:xfrm>
            <a:off x="1905000" y="6159500"/>
            <a:ext cx="1244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Screaming Frog的hreflang稽核工具、hreflangchecker.com</a:t>
            </a:r>
            <a:endParaRPr lang="en-US" sz="1500" dirty="0"/>
          </a:p>
        </p:txBody>
      </p:sp>
      <p:sp>
        <p:nvSpPr>
          <p:cNvPr id="18" name="hreflang_rules-text-17"/>
          <p:cNvSpPr/>
          <p:nvPr/>
        </p:nvSpPr>
        <p:spPr>
          <a:xfrm>
            <a:off x="1905000" y="6604000"/>
            <a:ext cx="1244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Search Console「國際目標」報告：實作後2-4週再查看結果</a:t>
            </a:r>
            <a:endParaRPr lang="en-US" sz="1500" dirty="0"/>
          </a:p>
        </p:txBody>
      </p:sp>
      <p:sp>
        <p:nvSpPr>
          <p:cNvPr id="19" name="hreflang_rules-text-18"/>
          <p:cNvSpPr/>
          <p:nvPr/>
        </p:nvSpPr>
        <p:spPr>
          <a:xfrm>
            <a:off x="1905000" y="7048500"/>
            <a:ext cx="1244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建議每次改版後重新跑一次完整驗證，避免因網站結構調整造成標籤失效</a:t>
            </a:r>
            <a:endParaRPr lang="en-US" sz="1500" dirty="0"/>
          </a:p>
        </p:txBody>
      </p:sp>
      <p:sp>
        <p:nvSpPr>
          <p:cNvPr id="20" name="hreflang_rules-text-19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來源：Google Search Central官方文件、Digital Applied《International SEO Guide》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311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reflang_html_example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3" name="hreflang_html_example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HTML head 實作範例</a:t>
            </a:r>
            <a:endParaRPr lang="en-US" sz="3000" dirty="0"/>
          </a:p>
        </p:txBody>
      </p:sp>
      <p:sp>
        <p:nvSpPr>
          <p:cNvPr id="4" name="hreflang_html_example-shape-3"/>
          <p:cNvSpPr/>
          <p:nvPr/>
        </p:nvSpPr>
        <p:spPr>
          <a:xfrm>
            <a:off x="1524000" y="1778000"/>
            <a:ext cx="13208000" cy="127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5" name="hreflang_html_example-shape-4"/>
          <p:cNvSpPr/>
          <p:nvPr/>
        </p:nvSpPr>
        <p:spPr>
          <a:xfrm>
            <a:off x="1524000" y="2286000"/>
            <a:ext cx="13208000" cy="4191000"/>
          </a:xfrm>
          <a:prstGeom prst="rect">
            <a:avLst/>
          </a:prstGeom>
          <a:solidFill>
            <a:srgbClr val="1F1D2B"/>
          </a:solidFill>
          <a:ln/>
        </p:spPr>
      </p:sp>
      <p:sp>
        <p:nvSpPr>
          <p:cNvPr id="6" name="hreflang_html_example-text-5"/>
          <p:cNvSpPr/>
          <p:nvPr/>
        </p:nvSpPr>
        <p:spPr>
          <a:xfrm>
            <a:off x="1905000" y="2603500"/>
            <a:ext cx="12446000" cy="36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00" dirty="0">
                <a:solidFill>
                  <a:srgbClr val="3B82F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&lt;link rel="alternate" hreflang="en-US" href="https://www.example.com/en-us/page/" /&gt; &lt;link rel="alternate" hreflang="de-DE" href="https://www.example.com/de/page/" /&gt; &lt;link rel="alternate" hreflang="fr-FR" href="https://www.example.com/fr/page/" /&gt; &lt;link rel="alternate" hreflang="x-default" href="https://www.example.com/page/" /&gt;</a:t>
            </a:r>
            <a:endParaRPr lang="en-US" sz="1500" dirty="0"/>
          </a:p>
        </p:txBody>
      </p:sp>
      <p:sp>
        <p:nvSpPr>
          <p:cNvPr id="7" name="hreflang_html_example-text-6"/>
          <p:cNvSpPr/>
          <p:nvPr/>
        </p:nvSpPr>
        <p:spPr>
          <a:xfrm>
            <a:off x="1524000" y="6858000"/>
            <a:ext cx="132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每個語言版本頁面的&lt;head&gt;區塊中都需要放置完整的一組標籤，且所有語言版本上的標籤內容完全相同。</a:t>
            </a:r>
            <a:endParaRPr lang="en-US" sz="1600" dirty="0"/>
          </a:p>
        </p:txBody>
      </p:sp>
      <p:sp>
        <p:nvSpPr>
          <p:cNvPr id="8" name="hreflang_html_example-text-7"/>
          <p:cNvSpPr/>
          <p:nvPr/>
        </p:nvSpPr>
        <p:spPr>
          <a:xfrm>
            <a:off x="1524000" y="7366000"/>
            <a:ext cx="132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x-default用於處理未被明確定位到的使用者，通常指向語言選擇頁或預設語言版本。</a:t>
            </a:r>
            <a:endParaRPr lang="en-US" sz="1500" dirty="0"/>
          </a:p>
        </p:txBody>
      </p:sp>
      <p:sp>
        <p:nvSpPr>
          <p:cNvPr id="9" name="hreflang_html_example-text-8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來源：Digital Applied《International SEO: Hreflang &amp; Multilingual Guide》，2026年1月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311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reflang_sitemap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hreflang_sitemap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大型網站建議用 Sitemap 集中管理</a:t>
            </a:r>
            <a:endParaRPr lang="en-US" sz="3000" dirty="0"/>
          </a:p>
        </p:txBody>
      </p:sp>
      <p:sp>
        <p:nvSpPr>
          <p:cNvPr id="4" name="hreflang_sitemap-shape-3"/>
          <p:cNvSpPr/>
          <p:nvPr/>
        </p:nvSpPr>
        <p:spPr>
          <a:xfrm>
            <a:off x="1524000" y="1778000"/>
            <a:ext cx="13208000" cy="127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5" name="hreflang_sitemap-text-4"/>
          <p:cNvSpPr/>
          <p:nvPr/>
        </p:nvSpPr>
        <p:spPr>
          <a:xfrm>
            <a:off x="1524000" y="2413000"/>
            <a:ext cx="660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為什麼選擇Sitemap方式？</a:t>
            </a:r>
            <a:endParaRPr lang="en-US" sz="1800" dirty="0"/>
          </a:p>
        </p:txBody>
      </p:sp>
      <p:pic>
        <p:nvPicPr>
          <p:cNvPr id="6" name="hreflang_sitemap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3048000"/>
            <a:ext cx="330200" cy="330200"/>
          </a:xfrm>
          <a:prstGeom prst="rect">
            <a:avLst/>
          </a:prstGeom>
        </p:spPr>
      </p:pic>
      <p:sp>
        <p:nvSpPr>
          <p:cNvPr id="7" name="hreflang_sitemap-text-6"/>
          <p:cNvSpPr/>
          <p:nvPr/>
        </p:nvSpPr>
        <p:spPr>
          <a:xfrm>
            <a:off x="2032000" y="30734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頁面數量龐大時，集中維護比逐頁加標籤更有效率</a:t>
            </a:r>
            <a:endParaRPr lang="en-US" sz="1600" dirty="0"/>
          </a:p>
        </p:txBody>
      </p:sp>
      <p:pic>
        <p:nvPicPr>
          <p:cNvPr id="8" name="hreflang_sitemap-icon-7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683000"/>
            <a:ext cx="330200" cy="330200"/>
          </a:xfrm>
          <a:prstGeom prst="rect">
            <a:avLst/>
          </a:prstGeom>
        </p:spPr>
      </p:pic>
      <p:sp>
        <p:nvSpPr>
          <p:cNvPr id="9" name="hreflang_sitemap-text-8"/>
          <p:cNvSpPr/>
          <p:nvPr/>
        </p:nvSpPr>
        <p:spPr>
          <a:xfrm>
            <a:off x="2032000" y="37084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不需修改HTML原始碼，適合CMS批量管理</a:t>
            </a:r>
            <a:endParaRPr lang="en-US" sz="1600" dirty="0"/>
          </a:p>
        </p:txBody>
      </p:sp>
      <p:pic>
        <p:nvPicPr>
          <p:cNvPr id="10" name="hreflang_sitemap-icon-9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4318000"/>
            <a:ext cx="330200" cy="330200"/>
          </a:xfrm>
          <a:prstGeom prst="rect">
            <a:avLst/>
          </a:prstGeom>
        </p:spPr>
      </p:pic>
      <p:sp>
        <p:nvSpPr>
          <p:cNvPr id="11" name="hreflang_sitemap-text-10"/>
          <p:cNvSpPr/>
          <p:nvPr/>
        </p:nvSpPr>
        <p:spPr>
          <a:xfrm>
            <a:off x="2032000" y="43434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同樣適用於非HTML檔案（如PDF）的多語言標示</a:t>
            </a:r>
            <a:endParaRPr lang="en-US" sz="1600" dirty="0"/>
          </a:p>
        </p:txBody>
      </p:sp>
      <p:sp>
        <p:nvSpPr>
          <p:cNvPr id="12" name="hreflang_sitemap-shape-11"/>
          <p:cNvSpPr/>
          <p:nvPr/>
        </p:nvSpPr>
        <p:spPr>
          <a:xfrm>
            <a:off x="1524000" y="5207000"/>
            <a:ext cx="6604000" cy="1143000"/>
          </a:xfrm>
          <a:prstGeom prst="rect">
            <a:avLst/>
          </a:prstGeom>
          <a:solidFill>
            <a:srgbClr val="3B82F6">
              <a:alpha val="10000"/>
            </a:srgbClr>
          </a:solidFill>
          <a:ln/>
        </p:spPr>
      </p:sp>
      <p:sp>
        <p:nvSpPr>
          <p:cNvPr id="13" name="hreflang_sitemap-text-12"/>
          <p:cNvSpPr/>
          <p:nvPr/>
        </p:nvSpPr>
        <p:spPr>
          <a:xfrm>
            <a:off x="1905000" y="5461000"/>
            <a:ext cx="584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須加入xmlns:xhtml命名空間，每個&lt;url&gt;需包含所有語言版本的&lt;xhtml:link&gt;子項目</a:t>
            </a:r>
            <a:endParaRPr lang="en-US" sz="1500" dirty="0"/>
          </a:p>
        </p:txBody>
      </p:sp>
      <p:sp>
        <p:nvSpPr>
          <p:cNvPr id="14" name="hreflang_sitemap-shape-13"/>
          <p:cNvSpPr/>
          <p:nvPr/>
        </p:nvSpPr>
        <p:spPr>
          <a:xfrm>
            <a:off x="8890000" y="2413000"/>
            <a:ext cx="5842000" cy="4826000"/>
          </a:xfrm>
          <a:prstGeom prst="rect">
            <a:avLst/>
          </a:prstGeom>
          <a:solidFill>
            <a:srgbClr val="1F1D2B"/>
          </a:solidFill>
          <a:ln/>
        </p:spPr>
      </p:sp>
      <p:sp>
        <p:nvSpPr>
          <p:cNvPr id="15" name="hreflang_sitemap-text-14"/>
          <p:cNvSpPr/>
          <p:nvPr/>
        </p:nvSpPr>
        <p:spPr>
          <a:xfrm>
            <a:off x="9207500" y="2667000"/>
            <a:ext cx="5207000" cy="43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8B5CF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&lt;url&gt; &lt;loc&gt;example.com/en/page&lt;/loc&gt; &lt;xhtml:link hreflang="de" href=".../de/page"/&gt; &lt;xhtml:link hreflang="en" href=".../en/page"/&gt; &lt;xhtml:link hreflang="x-default" href=".../page"/&gt; &lt;/url&gt;</a:t>
            </a:r>
            <a:endParaRPr lang="en-US" sz="1300" dirty="0"/>
          </a:p>
        </p:txBody>
      </p:sp>
      <p:sp>
        <p:nvSpPr>
          <p:cNvPr id="16" name="hreflang_sitemap-text-15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來源：Google Search Central官方文件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311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calization_levels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3" name="localization_levels-text-2"/>
          <p:cNvSpPr/>
          <p:nvPr/>
        </p:nvSpPr>
        <p:spPr>
          <a:xfrm>
            <a:off x="1524000" y="762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內容本地化四個層級：品質與成本的權衡</a:t>
            </a:r>
            <a:endParaRPr lang="en-US" sz="2800" dirty="0"/>
          </a:p>
        </p:txBody>
      </p:sp>
      <p:sp>
        <p:nvSpPr>
          <p:cNvPr id="4" name="localization_levels-shape-3"/>
          <p:cNvSpPr/>
          <p:nvPr/>
        </p:nvSpPr>
        <p:spPr>
          <a:xfrm>
            <a:off x="1524000" y="1587500"/>
            <a:ext cx="13208000" cy="127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5" name="localization_levels-shape-4"/>
          <p:cNvSpPr/>
          <p:nvPr/>
        </p:nvSpPr>
        <p:spPr>
          <a:xfrm>
            <a:off x="1524000" y="1968500"/>
            <a:ext cx="3111500" cy="6096000"/>
          </a:xfrm>
          <a:prstGeom prst="rect">
            <a:avLst/>
          </a:prstGeom>
          <a:solidFill>
            <a:srgbClr val="1F1D2B"/>
          </a:solidFill>
          <a:ln/>
        </p:spPr>
      </p:sp>
      <p:sp>
        <p:nvSpPr>
          <p:cNvPr id="6" name="localization_levels-shape-5"/>
          <p:cNvSpPr/>
          <p:nvPr/>
        </p:nvSpPr>
        <p:spPr>
          <a:xfrm>
            <a:off x="1524000" y="1968500"/>
            <a:ext cx="3111500" cy="5080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7" name="localization_levels-text-6"/>
          <p:cNvSpPr/>
          <p:nvPr/>
        </p:nvSpPr>
        <p:spPr>
          <a:xfrm>
            <a:off x="1841500" y="2286000"/>
            <a:ext cx="254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純機器翻譯</a:t>
            </a:r>
            <a:endParaRPr lang="en-US" sz="1600" dirty="0"/>
          </a:p>
        </p:txBody>
      </p:sp>
      <p:sp>
        <p:nvSpPr>
          <p:cNvPr id="8" name="localization_levels-text-7"/>
          <p:cNvSpPr/>
          <p:nvPr/>
        </p:nvSpPr>
        <p:spPr>
          <a:xfrm>
            <a:off x="1841500" y="3048000"/>
            <a:ext cx="254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DeepL/Google翻譯，無人工審核</a:t>
            </a:r>
            <a:endParaRPr lang="en-US" sz="1300" dirty="0"/>
          </a:p>
        </p:txBody>
      </p:sp>
      <p:sp>
        <p:nvSpPr>
          <p:cNvPr id="9" name="localization_levels-text-8"/>
          <p:cNvSpPr/>
          <p:nvPr/>
        </p:nvSpPr>
        <p:spPr>
          <a:xfrm>
            <a:off x="1841500" y="3683000"/>
            <a:ext cx="254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59E0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品質：差</a:t>
            </a:r>
            <a:endParaRPr lang="en-US" sz="1500" dirty="0"/>
          </a:p>
        </p:txBody>
      </p:sp>
      <p:sp>
        <p:nvSpPr>
          <p:cNvPr id="10" name="localization_levels-text-9"/>
          <p:cNvSpPr/>
          <p:nvPr/>
        </p:nvSpPr>
        <p:spPr>
          <a:xfrm>
            <a:off x="1841500" y="4064000"/>
            <a:ext cx="254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Google會懲罰</a:t>
            </a:r>
            <a:endParaRPr lang="en-US" sz="1400" dirty="0"/>
          </a:p>
        </p:txBody>
      </p:sp>
      <p:sp>
        <p:nvSpPr>
          <p:cNvPr id="11" name="localization_levels-text-10"/>
          <p:cNvSpPr/>
          <p:nvPr/>
        </p:nvSpPr>
        <p:spPr>
          <a:xfrm>
            <a:off x="1841500" y="7366000"/>
            <a:ext cx="254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$0-$0.02/頁</a:t>
            </a:r>
            <a:endParaRPr lang="en-US" sz="1600" dirty="0"/>
          </a:p>
        </p:txBody>
      </p:sp>
      <p:sp>
        <p:nvSpPr>
          <p:cNvPr id="12" name="localization_levels-shape-11"/>
          <p:cNvSpPr/>
          <p:nvPr/>
        </p:nvSpPr>
        <p:spPr>
          <a:xfrm>
            <a:off x="4826000" y="1968500"/>
            <a:ext cx="3111500" cy="6096000"/>
          </a:xfrm>
          <a:prstGeom prst="rect">
            <a:avLst/>
          </a:prstGeom>
          <a:solidFill>
            <a:srgbClr val="1F1D2B"/>
          </a:solidFill>
          <a:ln/>
        </p:spPr>
      </p:sp>
      <p:sp>
        <p:nvSpPr>
          <p:cNvPr id="13" name="localization_levels-shape-12"/>
          <p:cNvSpPr/>
          <p:nvPr/>
        </p:nvSpPr>
        <p:spPr>
          <a:xfrm>
            <a:off x="4826000" y="1968500"/>
            <a:ext cx="3111500" cy="50800"/>
          </a:xfrm>
          <a:prstGeom prst="rect">
            <a:avLst/>
          </a:prstGeom>
          <a:solidFill>
            <a:srgbClr val="A1A1AA"/>
          </a:solidFill>
          <a:ln/>
        </p:spPr>
      </p:sp>
      <p:sp>
        <p:nvSpPr>
          <p:cNvPr id="14" name="localization_levels-text-13"/>
          <p:cNvSpPr/>
          <p:nvPr/>
        </p:nvSpPr>
        <p:spPr>
          <a:xfrm>
            <a:off x="5143500" y="2286000"/>
            <a:ext cx="254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機器翻譯+輕度編輯</a:t>
            </a:r>
            <a:endParaRPr lang="en-US" sz="1600" dirty="0"/>
          </a:p>
        </p:txBody>
      </p:sp>
      <p:sp>
        <p:nvSpPr>
          <p:cNvPr id="15" name="localization_levels-text-14"/>
          <p:cNvSpPr/>
          <p:nvPr/>
        </p:nvSpPr>
        <p:spPr>
          <a:xfrm>
            <a:off x="5143500" y="3048000"/>
            <a:ext cx="254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MT基礎+自由譯者審閱</a:t>
            </a:r>
            <a:endParaRPr lang="en-US" sz="1300" dirty="0"/>
          </a:p>
        </p:txBody>
      </p:sp>
      <p:sp>
        <p:nvSpPr>
          <p:cNvPr id="16" name="localization_levels-text-15"/>
          <p:cNvSpPr/>
          <p:nvPr/>
        </p:nvSpPr>
        <p:spPr>
          <a:xfrm>
            <a:off x="5143500" y="3683000"/>
            <a:ext cx="254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品質：資訊型可接受</a:t>
            </a:r>
            <a:endParaRPr lang="en-US" sz="1500" dirty="0"/>
          </a:p>
        </p:txBody>
      </p:sp>
      <p:sp>
        <p:nvSpPr>
          <p:cNvPr id="17" name="localization_levels-text-16"/>
          <p:cNvSpPr/>
          <p:nvPr/>
        </p:nvSpPr>
        <p:spPr>
          <a:xfrm>
            <a:off x="5143500" y="7366000"/>
            <a:ext cx="254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$20-$50/頁</a:t>
            </a:r>
            <a:endParaRPr lang="en-US" sz="1600" dirty="0"/>
          </a:p>
        </p:txBody>
      </p:sp>
      <p:sp>
        <p:nvSpPr>
          <p:cNvPr id="18" name="localization_levels-shape-17"/>
          <p:cNvSpPr/>
          <p:nvPr/>
        </p:nvSpPr>
        <p:spPr>
          <a:xfrm>
            <a:off x="8128000" y="1968500"/>
            <a:ext cx="3111500" cy="6096000"/>
          </a:xfrm>
          <a:prstGeom prst="rect">
            <a:avLst/>
          </a:prstGeom>
          <a:solidFill>
            <a:srgbClr val="1F1D2B"/>
          </a:solidFill>
          <a:ln/>
        </p:spPr>
      </p:sp>
      <p:sp>
        <p:nvSpPr>
          <p:cNvPr id="19" name="localization_levels-shape-18"/>
          <p:cNvSpPr/>
          <p:nvPr/>
        </p:nvSpPr>
        <p:spPr>
          <a:xfrm>
            <a:off x="8128000" y="1968500"/>
            <a:ext cx="3111500" cy="508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0" name="localization_levels-text-19"/>
          <p:cNvSpPr/>
          <p:nvPr/>
        </p:nvSpPr>
        <p:spPr>
          <a:xfrm>
            <a:off x="8445500" y="2286000"/>
            <a:ext cx="254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專業人工翻譯</a:t>
            </a:r>
            <a:endParaRPr lang="en-US" sz="1600" dirty="0"/>
          </a:p>
        </p:txBody>
      </p:sp>
      <p:sp>
        <p:nvSpPr>
          <p:cNvPr id="21" name="localization_levels-text-20"/>
          <p:cNvSpPr/>
          <p:nvPr/>
        </p:nvSpPr>
        <p:spPr>
          <a:xfrm>
            <a:off x="8445500" y="3048000"/>
            <a:ext cx="254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人工譯者、主題專家</a:t>
            </a:r>
            <a:endParaRPr lang="en-US" sz="1300" dirty="0"/>
          </a:p>
        </p:txBody>
      </p:sp>
      <p:sp>
        <p:nvSpPr>
          <p:cNvPr id="22" name="localization_levels-text-21"/>
          <p:cNvSpPr/>
          <p:nvPr/>
        </p:nvSpPr>
        <p:spPr>
          <a:xfrm>
            <a:off x="8445500" y="3683000"/>
            <a:ext cx="254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品質：好，可排名</a:t>
            </a:r>
            <a:endParaRPr lang="en-US" sz="1500" dirty="0"/>
          </a:p>
        </p:txBody>
      </p:sp>
      <p:sp>
        <p:nvSpPr>
          <p:cNvPr id="23" name="localization_levels-text-22"/>
          <p:cNvSpPr/>
          <p:nvPr/>
        </p:nvSpPr>
        <p:spPr>
          <a:xfrm>
            <a:off x="8445500" y="7366000"/>
            <a:ext cx="254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$80-$150/頁</a:t>
            </a:r>
            <a:endParaRPr lang="en-US" sz="1600" dirty="0"/>
          </a:p>
        </p:txBody>
      </p:sp>
      <p:sp>
        <p:nvSpPr>
          <p:cNvPr id="24" name="localization_levels-shape-23"/>
          <p:cNvSpPr/>
          <p:nvPr/>
        </p:nvSpPr>
        <p:spPr>
          <a:xfrm>
            <a:off x="11430000" y="1968500"/>
            <a:ext cx="3302000" cy="6096000"/>
          </a:xfrm>
          <a:prstGeom prst="rect">
            <a:avLst/>
          </a:prstGeom>
          <a:solidFill>
            <a:srgbClr val="1F1D2B"/>
          </a:solidFill>
          <a:ln/>
        </p:spPr>
      </p:sp>
      <p:sp>
        <p:nvSpPr>
          <p:cNvPr id="25" name="localization_levels-shape-24"/>
          <p:cNvSpPr/>
          <p:nvPr/>
        </p:nvSpPr>
        <p:spPr>
          <a:xfrm>
            <a:off x="11430000" y="1968500"/>
            <a:ext cx="3302000" cy="50800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26" name="localization_levels-text-25"/>
          <p:cNvSpPr/>
          <p:nvPr/>
        </p:nvSpPr>
        <p:spPr>
          <a:xfrm>
            <a:off x="11747500" y="2286000"/>
            <a:ext cx="2667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創譯 Transcreation</a:t>
            </a:r>
            <a:endParaRPr lang="en-US" sz="1600" dirty="0"/>
          </a:p>
        </p:txBody>
      </p:sp>
      <p:sp>
        <p:nvSpPr>
          <p:cNvPr id="27" name="localization_levels-text-26"/>
          <p:cNvSpPr/>
          <p:nvPr/>
        </p:nvSpPr>
        <p:spPr>
          <a:xfrm>
            <a:off x="11747500" y="3048000"/>
            <a:ext cx="2667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母語文案+當地關鍵字研究</a:t>
            </a:r>
            <a:endParaRPr lang="en-US" sz="1300" dirty="0"/>
          </a:p>
        </p:txBody>
      </p:sp>
      <p:sp>
        <p:nvSpPr>
          <p:cNvPr id="28" name="localization_levels-text-27"/>
          <p:cNvSpPr/>
          <p:nvPr/>
        </p:nvSpPr>
        <p:spPr>
          <a:xfrm>
            <a:off x="11747500" y="3683000"/>
            <a:ext cx="2667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8B5C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品質：優秀，具競爭力</a:t>
            </a:r>
            <a:endParaRPr lang="en-US" sz="1500" dirty="0"/>
          </a:p>
        </p:txBody>
      </p:sp>
      <p:sp>
        <p:nvSpPr>
          <p:cNvPr id="29" name="localization_levels-text-28"/>
          <p:cNvSpPr/>
          <p:nvPr/>
        </p:nvSpPr>
        <p:spPr>
          <a:xfrm>
            <a:off x="11747500" y="7366000"/>
            <a:ext cx="2667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8B5C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$200-$500/頁</a:t>
            </a:r>
            <a:endParaRPr lang="en-US" sz="1600" dirty="0"/>
          </a:p>
        </p:txBody>
      </p:sp>
      <p:sp>
        <p:nvSpPr>
          <p:cNvPr id="30" name="localization_levels-text-29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來源：Digital Applied《International SEO: Hreflang &amp; Multilingual Guide》，2026年1月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311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eyword_research_warning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F59E0B"/>
          </a:solidFill>
          <a:ln/>
        </p:spPr>
      </p:sp>
      <p:pic>
        <p:nvPicPr>
          <p:cNvPr id="3" name="keyword_research_warning-icon-2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3000" y="1524000"/>
            <a:ext cx="762000" cy="762000"/>
          </a:xfrm>
          <a:prstGeom prst="rect">
            <a:avLst/>
          </a:prstGeom>
        </p:spPr>
      </p:pic>
      <p:sp>
        <p:nvSpPr>
          <p:cNvPr id="4" name="keyword_research_warning-text-3"/>
          <p:cNvSpPr/>
          <p:nvPr/>
        </p:nvSpPr>
        <p:spPr>
          <a:xfrm>
            <a:off x="3048000" y="2794000"/>
            <a:ext cx="1016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關鍵字研究，絕對不能直接翻譯</a:t>
            </a:r>
            <a:endParaRPr lang="en-US" sz="3000" dirty="0"/>
          </a:p>
        </p:txBody>
      </p:sp>
      <p:sp>
        <p:nvSpPr>
          <p:cNvPr id="5" name="keyword_research_warning-shape-4"/>
          <p:cNvSpPr/>
          <p:nvPr/>
        </p:nvSpPr>
        <p:spPr>
          <a:xfrm>
            <a:off x="6223000" y="3810000"/>
            <a:ext cx="3810000" cy="9144"/>
          </a:xfrm>
          <a:prstGeom prst="line">
            <a:avLst/>
          </a:prstGeom>
          <a:ln w="25400">
            <a:solidFill>
              <a:srgbClr val="8B5CF6"/>
            </a:solidFill>
            <a:prstDash val="solid"/>
          </a:ln>
        </p:spPr>
      </p:sp>
      <p:sp>
        <p:nvSpPr>
          <p:cNvPr id="6" name="keyword_research_warning-text-5"/>
          <p:cNvSpPr/>
          <p:nvPr/>
        </p:nvSpPr>
        <p:spPr>
          <a:xfrm>
            <a:off x="3048000" y="4318000"/>
            <a:ext cx="1016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當地搜尋者使用的詞彙、口語與搜尋意圖皆與英語市場不同，直譯關鍵字往往導致搜尋量掉到接近零。</a:t>
            </a:r>
            <a:endParaRPr lang="en-US" sz="1800" dirty="0"/>
          </a:p>
        </p:txBody>
      </p:sp>
      <p:sp>
        <p:nvSpPr>
          <p:cNvPr id="7" name="keyword_research_warning-shape-6"/>
          <p:cNvSpPr/>
          <p:nvPr/>
        </p:nvSpPr>
        <p:spPr>
          <a:xfrm>
            <a:off x="3683000" y="5842000"/>
            <a:ext cx="8890000" cy="1397000"/>
          </a:xfrm>
          <a:prstGeom prst="rect">
            <a:avLst/>
          </a:prstGeom>
          <a:solidFill>
            <a:srgbClr val="1F1D2B"/>
          </a:solidFill>
          <a:ln/>
        </p:spPr>
      </p:sp>
      <p:sp>
        <p:nvSpPr>
          <p:cNvPr id="8" name="keyword_research_warning-text-7"/>
          <p:cNvSpPr/>
          <p:nvPr/>
        </p:nvSpPr>
        <p:spPr>
          <a:xfrm>
            <a:off x="4064000" y="6159500"/>
            <a:ext cx="812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16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正確做法：委託當地母語人士進行獨立的關鍵字研究，並比對當地實際搜尋量數據</a:t>
            </a:r>
            <a:endParaRPr lang="en-US" sz="1600" dirty="0"/>
          </a:p>
        </p:txBody>
      </p:sp>
      <p:sp>
        <p:nvSpPr>
          <p:cNvPr id="9" name="keyword_research_warning-text-8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來源：Digital Applied《International SEO: Hreflang &amp; Multilingual Guide》，2026年1月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311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sc_geotargeting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gsc_geotargeting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Search Console地理定位設定步驟</a:t>
            </a:r>
            <a:endParaRPr lang="en-US" sz="3000" dirty="0"/>
          </a:p>
        </p:txBody>
      </p:sp>
      <p:sp>
        <p:nvSpPr>
          <p:cNvPr id="4" name="gsc_geotargeting-shape-3"/>
          <p:cNvSpPr/>
          <p:nvPr/>
        </p:nvSpPr>
        <p:spPr>
          <a:xfrm>
            <a:off x="1524000" y="1778000"/>
            <a:ext cx="13208000" cy="127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5" name="gsc_geotargeting-shape-4"/>
          <p:cNvSpPr/>
          <p:nvPr/>
        </p:nvSpPr>
        <p:spPr>
          <a:xfrm>
            <a:off x="1524000" y="2286000"/>
            <a:ext cx="6350000" cy="1143000"/>
          </a:xfrm>
          <a:prstGeom prst="rect">
            <a:avLst/>
          </a:prstGeom>
          <a:solidFill>
            <a:srgbClr val="1F1D2B"/>
          </a:solidFill>
          <a:ln/>
        </p:spPr>
      </p:sp>
      <p:sp>
        <p:nvSpPr>
          <p:cNvPr id="6" name="gsc_geotargeting-text-5"/>
          <p:cNvSpPr/>
          <p:nvPr/>
        </p:nvSpPr>
        <p:spPr>
          <a:xfrm>
            <a:off x="1841500" y="2514600"/>
            <a:ext cx="38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gsc_geotargeting-text-6"/>
          <p:cNvSpPr/>
          <p:nvPr/>
        </p:nvSpPr>
        <p:spPr>
          <a:xfrm>
            <a:off x="2349500" y="2540000"/>
            <a:ext cx="5207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為每個語言子目錄建立獨立的GSC資源（如example.com/de/）</a:t>
            </a:r>
            <a:endParaRPr lang="en-US" sz="1500" dirty="0"/>
          </a:p>
        </p:txBody>
      </p:sp>
      <p:sp>
        <p:nvSpPr>
          <p:cNvPr id="8" name="gsc_geotargeting-shape-7"/>
          <p:cNvSpPr/>
          <p:nvPr/>
        </p:nvSpPr>
        <p:spPr>
          <a:xfrm>
            <a:off x="8382000" y="2286000"/>
            <a:ext cx="6350000" cy="1143000"/>
          </a:xfrm>
          <a:prstGeom prst="rect">
            <a:avLst/>
          </a:prstGeom>
          <a:solidFill>
            <a:srgbClr val="1F1D2B"/>
          </a:solidFill>
          <a:ln/>
        </p:spPr>
      </p:sp>
      <p:sp>
        <p:nvSpPr>
          <p:cNvPr id="9" name="gsc_geotargeting-text-8"/>
          <p:cNvSpPr/>
          <p:nvPr/>
        </p:nvSpPr>
        <p:spPr>
          <a:xfrm>
            <a:off x="8699500" y="2514600"/>
            <a:ext cx="38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8B5C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gsc_geotargeting-text-9"/>
          <p:cNvSpPr/>
          <p:nvPr/>
        </p:nvSpPr>
        <p:spPr>
          <a:xfrm>
            <a:off x="9207500" y="2540000"/>
            <a:ext cx="5207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進入「設定→國際目標定位→國家」分頁</a:t>
            </a:r>
            <a:endParaRPr lang="en-US" sz="1500" dirty="0"/>
          </a:p>
        </p:txBody>
      </p:sp>
      <p:sp>
        <p:nvSpPr>
          <p:cNvPr id="11" name="gsc_geotargeting-shape-10"/>
          <p:cNvSpPr/>
          <p:nvPr/>
        </p:nvSpPr>
        <p:spPr>
          <a:xfrm>
            <a:off x="1524000" y="3683000"/>
            <a:ext cx="6350000" cy="1143000"/>
          </a:xfrm>
          <a:prstGeom prst="rect">
            <a:avLst/>
          </a:prstGeom>
          <a:solidFill>
            <a:srgbClr val="1F1D2B"/>
          </a:solidFill>
          <a:ln/>
        </p:spPr>
      </p:sp>
      <p:sp>
        <p:nvSpPr>
          <p:cNvPr id="12" name="gsc_geotargeting-text-11"/>
          <p:cNvSpPr/>
          <p:nvPr/>
        </p:nvSpPr>
        <p:spPr>
          <a:xfrm>
            <a:off x="1841500" y="3911600"/>
            <a:ext cx="38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gsc_geotargeting-text-12"/>
          <p:cNvSpPr/>
          <p:nvPr/>
        </p:nvSpPr>
        <p:spPr>
          <a:xfrm>
            <a:off x="2349500" y="3937000"/>
            <a:ext cx="5207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為每個子目錄資源設定目標國家（如/de/→德國）</a:t>
            </a:r>
            <a:endParaRPr lang="en-US" sz="1500" dirty="0"/>
          </a:p>
        </p:txBody>
      </p:sp>
      <p:sp>
        <p:nvSpPr>
          <p:cNvPr id="14" name="gsc_geotargeting-shape-13"/>
          <p:cNvSpPr/>
          <p:nvPr/>
        </p:nvSpPr>
        <p:spPr>
          <a:xfrm>
            <a:off x="8382000" y="3683000"/>
            <a:ext cx="6350000" cy="1143000"/>
          </a:xfrm>
          <a:prstGeom prst="rect">
            <a:avLst/>
          </a:prstGeom>
          <a:solidFill>
            <a:srgbClr val="1F1D2B"/>
          </a:solidFill>
          <a:ln/>
        </p:spPr>
      </p:sp>
      <p:sp>
        <p:nvSpPr>
          <p:cNvPr id="15" name="gsc_geotargeting-text-14"/>
          <p:cNvSpPr/>
          <p:nvPr/>
        </p:nvSpPr>
        <p:spPr>
          <a:xfrm>
            <a:off x="8699500" y="3911600"/>
            <a:ext cx="38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8B5C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gsc_geotargeting-text-15"/>
          <p:cNvSpPr/>
          <p:nvPr/>
        </p:nvSpPr>
        <p:spPr>
          <a:xfrm>
            <a:off x="9207500" y="3937000"/>
            <a:ext cx="5207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純語言定位（無特定國家）則設為「未列出」</a:t>
            </a:r>
            <a:endParaRPr lang="en-US" sz="1500" dirty="0"/>
          </a:p>
        </p:txBody>
      </p:sp>
      <p:sp>
        <p:nvSpPr>
          <p:cNvPr id="17" name="gsc_geotargeting-shape-16"/>
          <p:cNvSpPr/>
          <p:nvPr/>
        </p:nvSpPr>
        <p:spPr>
          <a:xfrm>
            <a:off x="1524000" y="5080000"/>
            <a:ext cx="13208000" cy="1143000"/>
          </a:xfrm>
          <a:prstGeom prst="rect">
            <a:avLst/>
          </a:prstGeom>
          <a:solidFill>
            <a:srgbClr val="1F1D2B"/>
          </a:solidFill>
          <a:ln/>
        </p:spPr>
      </p:sp>
      <p:sp>
        <p:nvSpPr>
          <p:cNvPr id="18" name="gsc_geotargeting-text-17"/>
          <p:cNvSpPr/>
          <p:nvPr/>
        </p:nvSpPr>
        <p:spPr>
          <a:xfrm>
            <a:off x="1841500" y="5308600"/>
            <a:ext cx="38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5</a:t>
            </a:r>
            <a:endParaRPr lang="en-US" sz="1800" dirty="0"/>
          </a:p>
        </p:txBody>
      </p:sp>
      <p:sp>
        <p:nvSpPr>
          <p:cNvPr id="19" name="gsc_geotargeting-text-18"/>
          <p:cNvSpPr/>
          <p:nvPr/>
        </p:nvSpPr>
        <p:spPr>
          <a:xfrm>
            <a:off x="2349500" y="5334000"/>
            <a:ext cx="11938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實作後4週查看「國際目標定位」報告，確認Google正確解讀你的hreflang cluster</a:t>
            </a:r>
            <a:endParaRPr lang="en-US" sz="1500" dirty="0"/>
          </a:p>
        </p:txBody>
      </p:sp>
      <p:sp>
        <p:nvSpPr>
          <p:cNvPr id="20" name="gsc_geotargeting-shape-19"/>
          <p:cNvSpPr/>
          <p:nvPr/>
        </p:nvSpPr>
        <p:spPr>
          <a:xfrm>
            <a:off x="1524000" y="6477000"/>
            <a:ext cx="13208000" cy="1016000"/>
          </a:xfrm>
          <a:prstGeom prst="rect">
            <a:avLst/>
          </a:prstGeom>
          <a:solidFill>
            <a:srgbClr val="3B82F6">
              <a:alpha val="10000"/>
            </a:srgbClr>
          </a:solidFill>
          <a:ln/>
        </p:spPr>
      </p:sp>
      <p:sp>
        <p:nvSpPr>
          <p:cNvPr id="21" name="gsc_geotargeting-text-20"/>
          <p:cNvSpPr/>
          <p:nvPr/>
        </p:nvSpPr>
        <p:spPr>
          <a:xfrm>
            <a:off x="1905000" y="6731000"/>
            <a:ext cx="1244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提醒：ccTLD網域無需GSC地理定位設定，地理訊號自動生效</a:t>
            </a:r>
            <a:endParaRPr lang="en-US" sz="1500" dirty="0"/>
          </a:p>
        </p:txBody>
      </p:sp>
      <p:sp>
        <p:nvSpPr>
          <p:cNvPr id="22" name="gsc_geotargeting-text-21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來源：Digital Applied《International SEO: Hreflang &amp; Multilingual Guide》，2026年1月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311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onical_mistake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canonical_mistake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常見技術錯誤：語言版本互相canonical</a:t>
            </a:r>
            <a:endParaRPr lang="en-US" sz="3000" dirty="0"/>
          </a:p>
        </p:txBody>
      </p:sp>
      <p:sp>
        <p:nvSpPr>
          <p:cNvPr id="4" name="canonical_mistake-shape-3"/>
          <p:cNvSpPr/>
          <p:nvPr/>
        </p:nvSpPr>
        <p:spPr>
          <a:xfrm>
            <a:off x="1524000" y="1778000"/>
            <a:ext cx="13208000" cy="127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5" name="canonical_mistake-shape-4"/>
          <p:cNvSpPr/>
          <p:nvPr/>
        </p:nvSpPr>
        <p:spPr>
          <a:xfrm>
            <a:off x="1524000" y="2540000"/>
            <a:ext cx="6350000" cy="4826000"/>
          </a:xfrm>
          <a:prstGeom prst="rect">
            <a:avLst/>
          </a:prstGeom>
          <a:solidFill>
            <a:srgbClr val="F59E0B">
              <a:alpha val="8000"/>
            </a:srgbClr>
          </a:solidFill>
          <a:ln/>
        </p:spPr>
      </p:sp>
      <p:pic>
        <p:nvPicPr>
          <p:cNvPr id="6" name="canonical_mistake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000" y="2921000"/>
            <a:ext cx="406400" cy="406400"/>
          </a:xfrm>
          <a:prstGeom prst="rect">
            <a:avLst/>
          </a:prstGeom>
        </p:spPr>
      </p:pic>
      <p:sp>
        <p:nvSpPr>
          <p:cNvPr id="7" name="canonical_mistake-text-6"/>
          <p:cNvSpPr/>
          <p:nvPr/>
        </p:nvSpPr>
        <p:spPr>
          <a:xfrm>
            <a:off x="2476500" y="2946400"/>
            <a:ext cx="508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59E0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錯誤做法</a:t>
            </a:r>
            <a:endParaRPr lang="en-US" sz="1800" dirty="0"/>
          </a:p>
        </p:txBody>
      </p:sp>
      <p:sp>
        <p:nvSpPr>
          <p:cNvPr id="8" name="canonical_mistake-text-7"/>
          <p:cNvSpPr/>
          <p:nvPr/>
        </p:nvSpPr>
        <p:spPr>
          <a:xfrm>
            <a:off x="1905000" y="36830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/de/page → canonical → /en/page</a:t>
            </a:r>
            <a:endParaRPr lang="en-US" sz="1400" dirty="0"/>
          </a:p>
        </p:txBody>
      </p:sp>
      <p:sp>
        <p:nvSpPr>
          <p:cNvPr id="9" name="canonical_mistake-text-8"/>
          <p:cNvSpPr/>
          <p:nvPr/>
        </p:nvSpPr>
        <p:spPr>
          <a:xfrm>
            <a:off x="1905000" y="4318000"/>
            <a:ext cx="5588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將德文頁面canonical指向英文頁面，等於告訴Google德文頁不重要，導致德文版本從索引中消失</a:t>
            </a:r>
            <a:endParaRPr lang="en-US" sz="1500" dirty="0"/>
          </a:p>
        </p:txBody>
      </p:sp>
      <p:sp>
        <p:nvSpPr>
          <p:cNvPr id="10" name="canonical_mistake-shape-9"/>
          <p:cNvSpPr/>
          <p:nvPr/>
        </p:nvSpPr>
        <p:spPr>
          <a:xfrm>
            <a:off x="8382000" y="2540000"/>
            <a:ext cx="6350000" cy="4826000"/>
          </a:xfrm>
          <a:prstGeom prst="rect">
            <a:avLst/>
          </a:prstGeom>
          <a:solidFill>
            <a:srgbClr val="3B82F6">
              <a:alpha val="8000"/>
            </a:srgbClr>
          </a:solidFill>
          <a:ln/>
        </p:spPr>
      </p:sp>
      <p:pic>
        <p:nvPicPr>
          <p:cNvPr id="11" name="canonical_mistake-icon-1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2921000"/>
            <a:ext cx="406400" cy="406400"/>
          </a:xfrm>
          <a:prstGeom prst="rect">
            <a:avLst/>
          </a:prstGeom>
        </p:spPr>
      </p:pic>
      <p:sp>
        <p:nvSpPr>
          <p:cNvPr id="12" name="canonical_mistake-text-11"/>
          <p:cNvSpPr/>
          <p:nvPr/>
        </p:nvSpPr>
        <p:spPr>
          <a:xfrm>
            <a:off x="9334500" y="2946400"/>
            <a:ext cx="508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正確做法</a:t>
            </a:r>
            <a:endParaRPr lang="en-US" sz="1800" dirty="0"/>
          </a:p>
        </p:txBody>
      </p:sp>
      <p:sp>
        <p:nvSpPr>
          <p:cNvPr id="13" name="canonical_mistake-text-12"/>
          <p:cNvSpPr/>
          <p:nvPr/>
        </p:nvSpPr>
        <p:spPr>
          <a:xfrm>
            <a:off x="8763000" y="36830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/de/page → canonical → 自己</a:t>
            </a:r>
            <a:endParaRPr lang="en-US" sz="1400" dirty="0"/>
          </a:p>
        </p:txBody>
      </p:sp>
      <p:sp>
        <p:nvSpPr>
          <p:cNvPr id="14" name="canonical_mistake-text-13"/>
          <p:cNvSpPr/>
          <p:nvPr/>
        </p:nvSpPr>
        <p:spPr>
          <a:xfrm>
            <a:off x="8763000" y="4318000"/>
            <a:ext cx="5588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每個語言版本都是獨立的canonical URL，canonical僅用於處理同語言內的重複內容（如分頁、篩選參數）</a:t>
            </a:r>
            <a:endParaRPr lang="en-US" sz="1500" dirty="0"/>
          </a:p>
        </p:txBody>
      </p:sp>
      <p:sp>
        <p:nvSpPr>
          <p:cNvPr id="15" name="canonical_mistake-text-14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來源：Digital Applied《International SEO: Hreflang &amp; Multilingual Guide》，2026年1月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311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temap_structure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3" name="sitemap_structure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建立Sitemap Index，各語言獨立管理</a:t>
            </a:r>
            <a:endParaRPr lang="en-US" sz="3000" dirty="0"/>
          </a:p>
        </p:txBody>
      </p:sp>
      <p:sp>
        <p:nvSpPr>
          <p:cNvPr id="4" name="sitemap_structure-shape-3"/>
          <p:cNvSpPr/>
          <p:nvPr/>
        </p:nvSpPr>
        <p:spPr>
          <a:xfrm>
            <a:off x="1524000" y="1778000"/>
            <a:ext cx="13208000" cy="127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5" name="sitemap_structure-shape-4"/>
          <p:cNvSpPr/>
          <p:nvPr/>
        </p:nvSpPr>
        <p:spPr>
          <a:xfrm>
            <a:off x="5969000" y="2286000"/>
            <a:ext cx="4318000" cy="762000"/>
          </a:xfrm>
          <a:prstGeom prst="rect">
            <a:avLst/>
          </a:prstGeom>
          <a:solidFill>
            <a:srgbClr val="1F1D2B"/>
          </a:solidFill>
          <a:ln/>
        </p:spPr>
      </p:sp>
      <p:pic>
        <p:nvPicPr>
          <p:cNvPr id="6" name="sitemap_structure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86500" y="2501900"/>
            <a:ext cx="330200" cy="330200"/>
          </a:xfrm>
          <a:prstGeom prst="rect">
            <a:avLst/>
          </a:prstGeom>
        </p:spPr>
      </p:pic>
      <p:sp>
        <p:nvSpPr>
          <p:cNvPr id="7" name="sitemap_structure-text-6"/>
          <p:cNvSpPr/>
          <p:nvPr/>
        </p:nvSpPr>
        <p:spPr>
          <a:xfrm>
            <a:off x="6794500" y="2540000"/>
            <a:ext cx="330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sitemap-index.xml</a:t>
            </a:r>
            <a:endParaRPr lang="en-US" sz="1400" dirty="0"/>
          </a:p>
        </p:txBody>
      </p:sp>
      <p:sp>
        <p:nvSpPr>
          <p:cNvPr id="8" name="sitemap_structure-shape-7"/>
          <p:cNvSpPr/>
          <p:nvPr/>
        </p:nvSpPr>
        <p:spPr>
          <a:xfrm>
            <a:off x="8128000" y="3048000"/>
            <a:ext cx="9144" cy="6350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9" name="sitemap_structure-shape-8"/>
          <p:cNvSpPr/>
          <p:nvPr/>
        </p:nvSpPr>
        <p:spPr>
          <a:xfrm>
            <a:off x="2540000" y="3683000"/>
            <a:ext cx="11176000" cy="9144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10" name="sitemap_structure-shape-9"/>
          <p:cNvSpPr/>
          <p:nvPr/>
        </p:nvSpPr>
        <p:spPr>
          <a:xfrm>
            <a:off x="2540000" y="3048000"/>
            <a:ext cx="9144" cy="6350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11" name="sitemap_structure-shape-10"/>
          <p:cNvSpPr/>
          <p:nvPr/>
        </p:nvSpPr>
        <p:spPr>
          <a:xfrm>
            <a:off x="5715000" y="3048000"/>
            <a:ext cx="9144" cy="6350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12" name="sitemap_structure-shape-11"/>
          <p:cNvSpPr/>
          <p:nvPr/>
        </p:nvSpPr>
        <p:spPr>
          <a:xfrm>
            <a:off x="10541000" y="3048000"/>
            <a:ext cx="9144" cy="6350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13" name="sitemap_structure-shape-12"/>
          <p:cNvSpPr/>
          <p:nvPr/>
        </p:nvSpPr>
        <p:spPr>
          <a:xfrm>
            <a:off x="13716000" y="3048000"/>
            <a:ext cx="9144" cy="6350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14" name="sitemap_structure-shape-13"/>
          <p:cNvSpPr/>
          <p:nvPr/>
        </p:nvSpPr>
        <p:spPr>
          <a:xfrm>
            <a:off x="1143000" y="3683000"/>
            <a:ext cx="2794000" cy="762000"/>
          </a:xfrm>
          <a:prstGeom prst="rect">
            <a:avLst/>
          </a:prstGeom>
          <a:solidFill>
            <a:srgbClr val="1F1D2B"/>
          </a:solidFill>
          <a:ln/>
        </p:spPr>
      </p:sp>
      <p:sp>
        <p:nvSpPr>
          <p:cNvPr id="15" name="sitemap_structure-text-14"/>
          <p:cNvSpPr/>
          <p:nvPr/>
        </p:nvSpPr>
        <p:spPr>
          <a:xfrm>
            <a:off x="1460500" y="3911600"/>
            <a:ext cx="2159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3B82F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sitemap-en.xml</a:t>
            </a:r>
            <a:endParaRPr lang="en-US" sz="1300" dirty="0"/>
          </a:p>
        </p:txBody>
      </p:sp>
      <p:sp>
        <p:nvSpPr>
          <p:cNvPr id="16" name="sitemap_structure-shape-15"/>
          <p:cNvSpPr/>
          <p:nvPr/>
        </p:nvSpPr>
        <p:spPr>
          <a:xfrm>
            <a:off x="4318000" y="3683000"/>
            <a:ext cx="2794000" cy="762000"/>
          </a:xfrm>
          <a:prstGeom prst="rect">
            <a:avLst/>
          </a:prstGeom>
          <a:solidFill>
            <a:srgbClr val="1F1D2B"/>
          </a:solidFill>
          <a:ln/>
        </p:spPr>
      </p:sp>
      <p:sp>
        <p:nvSpPr>
          <p:cNvPr id="17" name="sitemap_structure-text-16"/>
          <p:cNvSpPr/>
          <p:nvPr/>
        </p:nvSpPr>
        <p:spPr>
          <a:xfrm>
            <a:off x="4635500" y="3911600"/>
            <a:ext cx="2159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3B82F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sitemap-de.xml</a:t>
            </a:r>
            <a:endParaRPr lang="en-US" sz="1300" dirty="0"/>
          </a:p>
        </p:txBody>
      </p:sp>
      <p:sp>
        <p:nvSpPr>
          <p:cNvPr id="18" name="sitemap_structure-shape-17"/>
          <p:cNvSpPr/>
          <p:nvPr/>
        </p:nvSpPr>
        <p:spPr>
          <a:xfrm>
            <a:off x="9144000" y="3683000"/>
            <a:ext cx="2794000" cy="762000"/>
          </a:xfrm>
          <a:prstGeom prst="rect">
            <a:avLst/>
          </a:prstGeom>
          <a:solidFill>
            <a:srgbClr val="1F1D2B"/>
          </a:solidFill>
          <a:ln/>
        </p:spPr>
      </p:sp>
      <p:sp>
        <p:nvSpPr>
          <p:cNvPr id="19" name="sitemap_structure-text-18"/>
          <p:cNvSpPr/>
          <p:nvPr/>
        </p:nvSpPr>
        <p:spPr>
          <a:xfrm>
            <a:off x="9461500" y="3911600"/>
            <a:ext cx="2159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3B82F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sitemap-fr.xml</a:t>
            </a:r>
            <a:endParaRPr lang="en-US" sz="1300" dirty="0"/>
          </a:p>
        </p:txBody>
      </p:sp>
      <p:sp>
        <p:nvSpPr>
          <p:cNvPr id="20" name="sitemap_structure-shape-19"/>
          <p:cNvSpPr/>
          <p:nvPr/>
        </p:nvSpPr>
        <p:spPr>
          <a:xfrm>
            <a:off x="12319000" y="3683000"/>
            <a:ext cx="2794000" cy="762000"/>
          </a:xfrm>
          <a:prstGeom prst="rect">
            <a:avLst/>
          </a:prstGeom>
          <a:solidFill>
            <a:srgbClr val="1F1D2B"/>
          </a:solidFill>
          <a:ln/>
        </p:spPr>
      </p:sp>
      <p:sp>
        <p:nvSpPr>
          <p:cNvPr id="21" name="sitemap_structure-text-20"/>
          <p:cNvSpPr/>
          <p:nvPr/>
        </p:nvSpPr>
        <p:spPr>
          <a:xfrm>
            <a:off x="12636500" y="3911600"/>
            <a:ext cx="2159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3B82F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sitemap-ja.xml</a:t>
            </a:r>
            <a:endParaRPr lang="en-US" sz="1300" dirty="0"/>
          </a:p>
        </p:txBody>
      </p:sp>
      <p:sp>
        <p:nvSpPr>
          <p:cNvPr id="22" name="sitemap_structure-text-21"/>
          <p:cNvSpPr/>
          <p:nvPr/>
        </p:nvSpPr>
        <p:spPr>
          <a:xfrm>
            <a:off x="1524000" y="5207000"/>
            <a:ext cx="132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每個語言子sitemap須包含所有語言版本的hreflang連結（含自己），並各自提交至對應的GSC資源。</a:t>
            </a:r>
            <a:endParaRPr lang="en-US" sz="1700" dirty="0"/>
          </a:p>
        </p:txBody>
      </p:sp>
      <p:sp>
        <p:nvSpPr>
          <p:cNvPr id="23" name="sitemap_structure-text-22"/>
          <p:cNvSpPr/>
          <p:nvPr/>
        </p:nvSpPr>
        <p:spPr>
          <a:xfrm>
            <a:off x="1524000" y="5842000"/>
            <a:ext cx="132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此結構特別適合大型網站（產品頁面眾多、CMS批量管理），可避免逐頁手動維護HTML標籤的高錯誤率。</a:t>
            </a:r>
            <a:endParaRPr lang="en-US" sz="1500" dirty="0"/>
          </a:p>
        </p:txBody>
      </p:sp>
      <p:sp>
        <p:nvSpPr>
          <p:cNvPr id="24" name="sitemap_structure-text-23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來源：Google Search Central官方文件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311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uctured_data_intl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structured_data_intl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結構化資料，也要跟著語言一起複製</a:t>
            </a:r>
            <a:endParaRPr lang="en-US" sz="3000" dirty="0"/>
          </a:p>
        </p:txBody>
      </p:sp>
      <p:sp>
        <p:nvSpPr>
          <p:cNvPr id="4" name="structured_data_intl-shape-3"/>
          <p:cNvSpPr/>
          <p:nvPr/>
        </p:nvSpPr>
        <p:spPr>
          <a:xfrm>
            <a:off x="1524000" y="1778000"/>
            <a:ext cx="13208000" cy="127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5" name="structured_data_intl-text-4"/>
          <p:cNvSpPr/>
          <p:nvPr/>
        </p:nvSpPr>
        <p:spPr>
          <a:xfrm>
            <a:off x="1524000" y="24130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為何重要？</a:t>
            </a:r>
            <a:endParaRPr lang="en-US" sz="1800" dirty="0"/>
          </a:p>
        </p:txBody>
      </p:sp>
      <p:pic>
        <p:nvPicPr>
          <p:cNvPr id="6" name="structured_data_intl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3048000"/>
            <a:ext cx="330200" cy="330200"/>
          </a:xfrm>
          <a:prstGeom prst="rect">
            <a:avLst/>
          </a:prstGeom>
        </p:spPr>
      </p:pic>
      <p:sp>
        <p:nvSpPr>
          <p:cNvPr id="7" name="structured_data_intl-text-6"/>
          <p:cNvSpPr/>
          <p:nvPr/>
        </p:nvSpPr>
        <p:spPr>
          <a:xfrm>
            <a:off x="2032000" y="30734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Article、BreadcrumbList、LocalBusiness需每語言複製一份</a:t>
            </a:r>
            <a:endParaRPr lang="en-US" sz="1600" dirty="0"/>
          </a:p>
        </p:txBody>
      </p:sp>
      <p:pic>
        <p:nvPicPr>
          <p:cNvPr id="8" name="structured_data_intl-icon-7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683000"/>
            <a:ext cx="330200" cy="330200"/>
          </a:xfrm>
          <a:prstGeom prst="rect">
            <a:avLst/>
          </a:prstGeom>
        </p:spPr>
      </p:pic>
      <p:sp>
        <p:nvSpPr>
          <p:cNvPr id="9" name="structured_data_intl-text-8"/>
          <p:cNvSpPr/>
          <p:nvPr/>
        </p:nvSpPr>
        <p:spPr>
          <a:xfrm>
            <a:off x="2032000" y="37084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schema文字屬性需使用當地語言撰寫</a:t>
            </a:r>
            <a:endParaRPr lang="en-US" sz="1600" dirty="0"/>
          </a:p>
        </p:txBody>
      </p:sp>
      <p:pic>
        <p:nvPicPr>
          <p:cNvPr id="10" name="structured_data_intl-icon-9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4318000"/>
            <a:ext cx="330200" cy="330200"/>
          </a:xfrm>
          <a:prstGeom prst="rect">
            <a:avLst/>
          </a:prstGeom>
        </p:spPr>
      </p:pic>
      <p:sp>
        <p:nvSpPr>
          <p:cNvPr id="11" name="structured_data_intl-text-10"/>
          <p:cNvSpPr/>
          <p:nvPr/>
        </p:nvSpPr>
        <p:spPr>
          <a:xfrm>
            <a:off x="2032000" y="43434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Organization schema應含當地市場的聯絡資訊</a:t>
            </a:r>
            <a:endParaRPr lang="en-US" sz="1600" dirty="0"/>
          </a:p>
        </p:txBody>
      </p:sp>
      <p:sp>
        <p:nvSpPr>
          <p:cNvPr id="12" name="structured_data_intl-shape-11"/>
          <p:cNvSpPr/>
          <p:nvPr/>
        </p:nvSpPr>
        <p:spPr>
          <a:xfrm>
            <a:off x="8382000" y="2413000"/>
            <a:ext cx="6350000" cy="4826000"/>
          </a:xfrm>
          <a:prstGeom prst="rect">
            <a:avLst/>
          </a:prstGeom>
          <a:solidFill>
            <a:srgbClr val="1F1D2B"/>
          </a:solidFill>
          <a:ln/>
        </p:spPr>
      </p:sp>
      <p:sp>
        <p:nvSpPr>
          <p:cNvPr id="13" name="structured_data_intl-text-12"/>
          <p:cNvSpPr/>
          <p:nvPr/>
        </p:nvSpPr>
        <p:spPr>
          <a:xfrm>
            <a:off x="8763000" y="2730500"/>
            <a:ext cx="5588000" cy="4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8B5CF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{ "@type": "LocalBusiness", "name": "範例商店 德國站", "address": { "addressCountry": "DE", "addressLocality": "Berlin" }, "telephone": "+49-30-xxxxxxx", "inLanguage": "de-DE" }</a:t>
            </a:r>
            <a:endParaRPr lang="en-US" sz="1300" dirty="0"/>
          </a:p>
        </p:txBody>
      </p:sp>
      <p:sp>
        <p:nvSpPr>
          <p:cNvPr id="14" name="structured_data_intl-text-13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來源：Digital Applied《International SEO: Hreflang &amp; Multilingual Guide》，2026年1月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311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ultilingual_geo_framework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3" name="multilingual_geo_framework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多語言GEO：三大優化支柱</a:t>
            </a:r>
            <a:endParaRPr lang="en-US" sz="3000" dirty="0"/>
          </a:p>
        </p:txBody>
      </p:sp>
      <p:sp>
        <p:nvSpPr>
          <p:cNvPr id="4" name="multilingual_geo_framework-shape-3"/>
          <p:cNvSpPr/>
          <p:nvPr/>
        </p:nvSpPr>
        <p:spPr>
          <a:xfrm>
            <a:off x="1524000" y="1778000"/>
            <a:ext cx="13208000" cy="127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5" name="multilingual_geo_framework-shape-4"/>
          <p:cNvSpPr/>
          <p:nvPr/>
        </p:nvSpPr>
        <p:spPr>
          <a:xfrm>
            <a:off x="1524000" y="2540000"/>
            <a:ext cx="4064000" cy="5080000"/>
          </a:xfrm>
          <a:prstGeom prst="rect">
            <a:avLst/>
          </a:prstGeom>
          <a:solidFill>
            <a:srgbClr val="1F1D2B"/>
          </a:solidFill>
          <a:ln/>
        </p:spPr>
      </p:sp>
      <p:pic>
        <p:nvPicPr>
          <p:cNvPr id="6" name="multilingual_geo_framework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68500" y="2984500"/>
            <a:ext cx="457200" cy="457200"/>
          </a:xfrm>
          <a:prstGeom prst="rect">
            <a:avLst/>
          </a:prstGeom>
        </p:spPr>
      </p:pic>
      <p:sp>
        <p:nvSpPr>
          <p:cNvPr id="7" name="multilingual_geo_framework-text-6"/>
          <p:cNvSpPr/>
          <p:nvPr/>
        </p:nvSpPr>
        <p:spPr>
          <a:xfrm>
            <a:off x="1905000" y="37465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語意清晰度</a:t>
            </a:r>
            <a:endParaRPr lang="en-US" sz="1900" dirty="0"/>
          </a:p>
        </p:txBody>
      </p:sp>
      <p:sp>
        <p:nvSpPr>
          <p:cNvPr id="8" name="multilingual_geo_framework-text-7"/>
          <p:cNvSpPr/>
          <p:nvPr/>
        </p:nvSpPr>
        <p:spPr>
          <a:xfrm>
            <a:off x="1905000" y="4254500"/>
            <a:ext cx="3302000" cy="30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內容表達須清楚、無歧義，讓LLM在不同語言間都能準確理解核心論點與結構</a:t>
            </a:r>
            <a:endParaRPr lang="en-US" sz="1500" dirty="0"/>
          </a:p>
        </p:txBody>
      </p:sp>
      <p:sp>
        <p:nvSpPr>
          <p:cNvPr id="9" name="multilingual_geo_framework-shape-8"/>
          <p:cNvSpPr/>
          <p:nvPr/>
        </p:nvSpPr>
        <p:spPr>
          <a:xfrm>
            <a:off x="6096000" y="2540000"/>
            <a:ext cx="4064000" cy="5080000"/>
          </a:xfrm>
          <a:prstGeom prst="rect">
            <a:avLst/>
          </a:prstGeom>
          <a:solidFill>
            <a:srgbClr val="1F1D2B"/>
          </a:solidFill>
          <a:ln/>
        </p:spPr>
      </p:sp>
      <p:pic>
        <p:nvPicPr>
          <p:cNvPr id="10" name="multilingual_geo_framework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0500" y="2984500"/>
            <a:ext cx="457200" cy="457200"/>
          </a:xfrm>
          <a:prstGeom prst="rect">
            <a:avLst/>
          </a:prstGeom>
        </p:spPr>
      </p:pic>
      <p:sp>
        <p:nvSpPr>
          <p:cNvPr id="11" name="multilingual_geo_framework-text-10"/>
          <p:cNvSpPr/>
          <p:nvPr/>
        </p:nvSpPr>
        <p:spPr>
          <a:xfrm>
            <a:off x="6477000" y="37465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實體識別</a:t>
            </a:r>
            <a:endParaRPr lang="en-US" sz="1900" dirty="0"/>
          </a:p>
        </p:txBody>
      </p:sp>
      <p:sp>
        <p:nvSpPr>
          <p:cNvPr id="12" name="multilingual_geo_framework-text-11"/>
          <p:cNvSpPr/>
          <p:nvPr/>
        </p:nvSpPr>
        <p:spPr>
          <a:xfrm>
            <a:off x="6477000" y="4254500"/>
            <a:ext cx="3302000" cy="30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透過知識圖譜、Wikidata等連結，讓AI跨語言正確識別品牌、產品與人物實體</a:t>
            </a:r>
            <a:endParaRPr lang="en-US" sz="1500" dirty="0"/>
          </a:p>
        </p:txBody>
      </p:sp>
      <p:sp>
        <p:nvSpPr>
          <p:cNvPr id="13" name="multilingual_geo_framework-shape-12"/>
          <p:cNvSpPr/>
          <p:nvPr/>
        </p:nvSpPr>
        <p:spPr>
          <a:xfrm>
            <a:off x="10668000" y="2540000"/>
            <a:ext cx="4064000" cy="5080000"/>
          </a:xfrm>
          <a:prstGeom prst="rect">
            <a:avLst/>
          </a:prstGeom>
          <a:solidFill>
            <a:srgbClr val="1F1D2B"/>
          </a:solidFill>
          <a:ln/>
        </p:spPr>
      </p:sp>
      <p:pic>
        <p:nvPicPr>
          <p:cNvPr id="14" name="multilingual_geo_framework-icon-1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2500" y="2984500"/>
            <a:ext cx="457200" cy="457200"/>
          </a:xfrm>
          <a:prstGeom prst="rect">
            <a:avLst/>
          </a:prstGeom>
        </p:spPr>
      </p:pic>
      <p:sp>
        <p:nvSpPr>
          <p:cNvPr id="15" name="multilingual_geo_framework-text-14"/>
          <p:cNvSpPr/>
          <p:nvPr/>
        </p:nvSpPr>
        <p:spPr>
          <a:xfrm>
            <a:off x="11049000" y="37465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文化語境</a:t>
            </a:r>
            <a:endParaRPr lang="en-US" sz="1900" dirty="0"/>
          </a:p>
        </p:txBody>
      </p:sp>
      <p:sp>
        <p:nvSpPr>
          <p:cNvPr id="16" name="multilingual_geo_framework-text-15"/>
          <p:cNvSpPr/>
          <p:nvPr/>
        </p:nvSpPr>
        <p:spPr>
          <a:xfrm>
            <a:off x="11049000" y="4254500"/>
            <a:ext cx="3302000" cy="30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內容需符合當地文化慣例與表達習慣，而非單純語言直譯，避免AI引用時語境失真</a:t>
            </a:r>
            <a:endParaRPr lang="en-US" sz="1500" dirty="0"/>
          </a:p>
        </p:txBody>
      </p:sp>
      <p:sp>
        <p:nvSpPr>
          <p:cNvPr id="17" name="multilingual_geo_framework-text-16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來源：LinkedIn/eBranding Studio《GEO Multilingual Discovery》，2025年11月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311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ntity_recognition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entity_recognition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實體識別：讓AI跨語言認識你的品牌</a:t>
            </a:r>
            <a:endParaRPr lang="en-US" sz="3000" dirty="0"/>
          </a:p>
        </p:txBody>
      </p:sp>
      <p:sp>
        <p:nvSpPr>
          <p:cNvPr id="4" name="entity_recognition-shape-3"/>
          <p:cNvSpPr/>
          <p:nvPr/>
        </p:nvSpPr>
        <p:spPr>
          <a:xfrm>
            <a:off x="1524000" y="1778000"/>
            <a:ext cx="13208000" cy="127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5" name="entity_recognition-text-4"/>
          <p:cNvSpPr/>
          <p:nvPr/>
        </p:nvSpPr>
        <p:spPr>
          <a:xfrm>
            <a:off x="1524000" y="24130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AI引擎判斷品牌實體的依據：</a:t>
            </a:r>
            <a:endParaRPr lang="en-US" sz="1800" dirty="0"/>
          </a:p>
        </p:txBody>
      </p:sp>
      <p:pic>
        <p:nvPicPr>
          <p:cNvPr id="6" name="entity_recognition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3048000"/>
            <a:ext cx="330200" cy="330200"/>
          </a:xfrm>
          <a:prstGeom prst="rect">
            <a:avLst/>
          </a:prstGeom>
        </p:spPr>
      </p:pic>
      <p:sp>
        <p:nvSpPr>
          <p:cNvPr id="7" name="entity_recognition-text-6"/>
          <p:cNvSpPr/>
          <p:nvPr/>
        </p:nvSpPr>
        <p:spPr>
          <a:xfrm>
            <a:off x="2032000" y="30734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Wikipedia／Wikidata條目是否存在且連結一致</a:t>
            </a:r>
            <a:endParaRPr lang="en-US" sz="1600" dirty="0"/>
          </a:p>
        </p:txBody>
      </p:sp>
      <p:pic>
        <p:nvPicPr>
          <p:cNvPr id="8" name="entity_recognition-icon-7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683000"/>
            <a:ext cx="330200" cy="330200"/>
          </a:xfrm>
          <a:prstGeom prst="rect">
            <a:avLst/>
          </a:prstGeom>
        </p:spPr>
      </p:pic>
      <p:sp>
        <p:nvSpPr>
          <p:cNvPr id="9" name="entity_recognition-text-8"/>
          <p:cNvSpPr/>
          <p:nvPr/>
        </p:nvSpPr>
        <p:spPr>
          <a:xfrm>
            <a:off x="2032000" y="37084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跨語言網站間的sameAs結構化資料互相引用</a:t>
            </a:r>
            <a:endParaRPr lang="en-US" sz="1600" dirty="0"/>
          </a:p>
        </p:txBody>
      </p:sp>
      <p:pic>
        <p:nvPicPr>
          <p:cNvPr id="10" name="entity_recognition-icon-9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4318000"/>
            <a:ext cx="330200" cy="330200"/>
          </a:xfrm>
          <a:prstGeom prst="rect">
            <a:avLst/>
          </a:prstGeom>
        </p:spPr>
      </p:pic>
      <p:sp>
        <p:nvSpPr>
          <p:cNvPr id="11" name="entity_recognition-text-10"/>
          <p:cNvSpPr/>
          <p:nvPr/>
        </p:nvSpPr>
        <p:spPr>
          <a:xfrm>
            <a:off x="2032000" y="43434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權威媒體在不同語言市場的一致性報導</a:t>
            </a:r>
            <a:endParaRPr lang="en-US" sz="1600" dirty="0"/>
          </a:p>
        </p:txBody>
      </p:sp>
      <p:sp>
        <p:nvSpPr>
          <p:cNvPr id="12" name="entity_recognition-shape-11"/>
          <p:cNvSpPr/>
          <p:nvPr/>
        </p:nvSpPr>
        <p:spPr>
          <a:xfrm>
            <a:off x="8890000" y="2921000"/>
            <a:ext cx="1778000" cy="889000"/>
          </a:xfrm>
          <a:prstGeom prst="ellipse">
            <a:avLst/>
          </a:prstGeom>
          <a:solidFill>
            <a:srgbClr val="3B82F6">
              <a:alpha val="20000"/>
            </a:srgbClr>
          </a:solidFill>
          <a:ln/>
        </p:spPr>
      </p:sp>
      <p:sp>
        <p:nvSpPr>
          <p:cNvPr id="13" name="entity_recognition-text-12"/>
          <p:cNvSpPr/>
          <p:nvPr/>
        </p:nvSpPr>
        <p:spPr>
          <a:xfrm>
            <a:off x="8890000" y="3213100"/>
            <a:ext cx="177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品牌實體</a:t>
            </a:r>
            <a:endParaRPr lang="en-US" sz="1400" dirty="0"/>
          </a:p>
        </p:txBody>
      </p:sp>
      <p:sp>
        <p:nvSpPr>
          <p:cNvPr id="14" name="entity_recognition-shape-13"/>
          <p:cNvSpPr/>
          <p:nvPr/>
        </p:nvSpPr>
        <p:spPr>
          <a:xfrm>
            <a:off x="7620000" y="4445000"/>
            <a:ext cx="1651000" cy="762000"/>
          </a:xfrm>
          <a:prstGeom prst="ellipse">
            <a:avLst/>
          </a:prstGeom>
          <a:solidFill>
            <a:srgbClr val="8B5CF6">
              <a:alpha val="20000"/>
            </a:srgbClr>
          </a:solidFill>
          <a:ln/>
        </p:spPr>
      </p:sp>
      <p:sp>
        <p:nvSpPr>
          <p:cNvPr id="15" name="entity_recognition-text-14"/>
          <p:cNvSpPr/>
          <p:nvPr/>
        </p:nvSpPr>
        <p:spPr>
          <a:xfrm>
            <a:off x="7620000" y="4699000"/>
            <a:ext cx="165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Wikidata</a:t>
            </a:r>
            <a:endParaRPr lang="en-US" sz="1300" dirty="0"/>
          </a:p>
        </p:txBody>
      </p:sp>
      <p:sp>
        <p:nvSpPr>
          <p:cNvPr id="16" name="entity_recognition-shape-15"/>
          <p:cNvSpPr/>
          <p:nvPr/>
        </p:nvSpPr>
        <p:spPr>
          <a:xfrm>
            <a:off x="10795000" y="4445000"/>
            <a:ext cx="1651000" cy="762000"/>
          </a:xfrm>
          <a:prstGeom prst="ellipse">
            <a:avLst/>
          </a:prstGeom>
          <a:solidFill>
            <a:srgbClr val="8B5CF6">
              <a:alpha val="20000"/>
            </a:srgbClr>
          </a:solidFill>
          <a:ln/>
        </p:spPr>
      </p:sp>
      <p:sp>
        <p:nvSpPr>
          <p:cNvPr id="17" name="entity_recognition-text-16"/>
          <p:cNvSpPr/>
          <p:nvPr/>
        </p:nvSpPr>
        <p:spPr>
          <a:xfrm>
            <a:off x="10795000" y="4699000"/>
            <a:ext cx="165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官方網站schema</a:t>
            </a:r>
            <a:endParaRPr lang="en-US" sz="1300" dirty="0"/>
          </a:p>
        </p:txBody>
      </p:sp>
      <p:sp>
        <p:nvSpPr>
          <p:cNvPr id="18" name="entity_recognition-shape-17"/>
          <p:cNvSpPr/>
          <p:nvPr/>
        </p:nvSpPr>
        <p:spPr>
          <a:xfrm>
            <a:off x="9144000" y="5715000"/>
            <a:ext cx="1651000" cy="762000"/>
          </a:xfrm>
          <a:prstGeom prst="ellipse">
            <a:avLst/>
          </a:prstGeom>
          <a:solidFill>
            <a:srgbClr val="8B5CF6">
              <a:alpha val="20000"/>
            </a:srgbClr>
          </a:solidFill>
          <a:ln/>
        </p:spPr>
      </p:sp>
      <p:sp>
        <p:nvSpPr>
          <p:cNvPr id="19" name="entity_recognition-text-18"/>
          <p:cNvSpPr/>
          <p:nvPr/>
        </p:nvSpPr>
        <p:spPr>
          <a:xfrm>
            <a:off x="9144000" y="5969000"/>
            <a:ext cx="165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跨語言媒體報導</a:t>
            </a:r>
            <a:endParaRPr lang="en-US" sz="1300" dirty="0"/>
          </a:p>
        </p:txBody>
      </p:sp>
      <p:sp>
        <p:nvSpPr>
          <p:cNvPr id="20" name="entity_recognition-shape-19"/>
          <p:cNvSpPr/>
          <p:nvPr/>
        </p:nvSpPr>
        <p:spPr>
          <a:xfrm flipH="1">
            <a:off x="8382000" y="3810000"/>
            <a:ext cx="508000" cy="6985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21" name="entity_recognition-shape-20"/>
          <p:cNvSpPr/>
          <p:nvPr/>
        </p:nvSpPr>
        <p:spPr>
          <a:xfrm>
            <a:off x="10668000" y="3810000"/>
            <a:ext cx="571500" cy="6985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22" name="entity_recognition-shape-21"/>
          <p:cNvSpPr/>
          <p:nvPr/>
        </p:nvSpPr>
        <p:spPr>
          <a:xfrm>
            <a:off x="9779000" y="3810000"/>
            <a:ext cx="9144" cy="19685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23" name="entity_recognition-text-22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來源：LinkedIn/eBranding Studio《GEO Multilingual Discovery》，2025年11月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311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ltural_context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3" name="cultural_context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文化語境：本地化不只是翻譯</a:t>
            </a:r>
            <a:endParaRPr lang="en-US" sz="3000" dirty="0"/>
          </a:p>
        </p:txBody>
      </p:sp>
      <p:sp>
        <p:nvSpPr>
          <p:cNvPr id="4" name="cultural_context-shape-3"/>
          <p:cNvSpPr/>
          <p:nvPr/>
        </p:nvSpPr>
        <p:spPr>
          <a:xfrm>
            <a:off x="1524000" y="1778000"/>
            <a:ext cx="13208000" cy="127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5" name="cultural_context-shape-4"/>
          <p:cNvSpPr/>
          <p:nvPr/>
        </p:nvSpPr>
        <p:spPr>
          <a:xfrm>
            <a:off x="1524000" y="2413000"/>
            <a:ext cx="6350000" cy="4826000"/>
          </a:xfrm>
          <a:prstGeom prst="rect">
            <a:avLst/>
          </a:prstGeom>
          <a:solidFill>
            <a:srgbClr val="1F1D2B"/>
          </a:solidFill>
          <a:ln/>
        </p:spPr>
      </p:sp>
      <p:sp>
        <p:nvSpPr>
          <p:cNvPr id="6" name="cultural_context-text-5"/>
          <p:cNvSpPr/>
          <p:nvPr/>
        </p:nvSpPr>
        <p:spPr>
          <a:xfrm>
            <a:off x="1905000" y="27305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案例：節慶行銷用語</a:t>
            </a:r>
            <a:endParaRPr lang="en-US" sz="1800" dirty="0"/>
          </a:p>
        </p:txBody>
      </p:sp>
      <p:sp>
        <p:nvSpPr>
          <p:cNvPr id="7" name="cultural_context-text-6"/>
          <p:cNvSpPr/>
          <p:nvPr/>
        </p:nvSpPr>
        <p:spPr>
          <a:xfrm>
            <a:off x="1905000" y="3302000"/>
            <a:ext cx="5588000" cy="36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同樣是「年終優惠」，美國市場用Black Friday語境切入，日本市場則對應歳末セール（年末大拍賣）；直譯「黑色星期五折扣」在日本語境中缺乏文化共鳴，AI引擎也難以將其對應到當地使用者熟悉的促銷概念。</a:t>
            </a:r>
            <a:endParaRPr lang="en-US" sz="1500" dirty="0"/>
          </a:p>
        </p:txBody>
      </p:sp>
      <p:sp>
        <p:nvSpPr>
          <p:cNvPr id="8" name="cultural_context-shape-7"/>
          <p:cNvSpPr/>
          <p:nvPr/>
        </p:nvSpPr>
        <p:spPr>
          <a:xfrm>
            <a:off x="8382000" y="2413000"/>
            <a:ext cx="6350000" cy="4826000"/>
          </a:xfrm>
          <a:prstGeom prst="rect">
            <a:avLst/>
          </a:prstGeom>
          <a:solidFill>
            <a:srgbClr val="1F1D2B"/>
          </a:solidFill>
          <a:ln/>
        </p:spPr>
      </p:sp>
      <p:sp>
        <p:nvSpPr>
          <p:cNvPr id="9" name="cultural_context-text-8"/>
          <p:cNvSpPr/>
          <p:nvPr/>
        </p:nvSpPr>
        <p:spPr>
          <a:xfrm>
            <a:off x="8763000" y="27305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8B5C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案例：色彩與符號語境</a:t>
            </a:r>
            <a:endParaRPr lang="en-US" sz="1800" dirty="0"/>
          </a:p>
        </p:txBody>
      </p:sp>
      <p:sp>
        <p:nvSpPr>
          <p:cNvPr id="10" name="cultural_context-text-9"/>
          <p:cNvSpPr/>
          <p:nvPr/>
        </p:nvSpPr>
        <p:spPr>
          <a:xfrm>
            <a:off x="8763000" y="3302000"/>
            <a:ext cx="5588000" cy="36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紅色在中華文化代表喜慶，但在部分西方語境中可能連結警示；內容若涉及視覺描述或象徵語言，需依市場調整措辭，才能讓AI正確理解內容的情感基調並精準摘要。</a:t>
            </a:r>
            <a:endParaRPr lang="en-US" sz="1500" dirty="0"/>
          </a:p>
        </p:txBody>
      </p:sp>
      <p:sp>
        <p:nvSpPr>
          <p:cNvPr id="11" name="cultural_context-text-10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來源：LinkedIn/eBranding Studio《GEO Multilingual Discovery》，2025年11月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gradFill rotWithShape="1" flip="none">
          <a:gsLst>
            <a:gs pos="0">
              <a:srgbClr val="13111C"/>
            </a:gs>
            <a:gs pos="100000">
              <a:srgbClr val="201A38"/>
            </a:gs>
          </a:gsLst>
          <a:lin ang="8100000" scaled="1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_study_intro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case_study_intro-text-2"/>
          <p:cNvSpPr/>
          <p:nvPr/>
        </p:nvSpPr>
        <p:spPr>
          <a:xfrm>
            <a:off x="11430000" y="1905000"/>
            <a:ext cx="3810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0" dirty="0">
                <a:solidFill>
                  <a:srgbClr val="3B82F6">
                    <a:alpha val="10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14000" dirty="0"/>
          </a:p>
        </p:txBody>
      </p:sp>
      <p:sp>
        <p:nvSpPr>
          <p:cNvPr id="4" name="case_study_intro-text-3"/>
          <p:cNvSpPr/>
          <p:nvPr/>
        </p:nvSpPr>
        <p:spPr>
          <a:xfrm>
            <a:off x="1524000" y="3810000"/>
            <a:ext cx="1143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3B82F6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CASE STUDY</a:t>
            </a:r>
            <a:endParaRPr lang="en-US" sz="1600" dirty="0"/>
          </a:p>
        </p:txBody>
      </p:sp>
      <p:sp>
        <p:nvSpPr>
          <p:cNvPr id="5" name="case_study_intro-text-4"/>
          <p:cNvSpPr/>
          <p:nvPr/>
        </p:nvSpPr>
        <p:spPr>
          <a:xfrm>
            <a:off x="1524000" y="4318000"/>
            <a:ext cx="1143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案例研究：跨境品牌的多語言佈局</a:t>
            </a:r>
            <a:endParaRPr lang="en-US" sz="4200" dirty="0"/>
          </a:p>
        </p:txBody>
      </p:sp>
      <p:sp>
        <p:nvSpPr>
          <p:cNvPr id="6" name="case_study_intro-shape-5"/>
          <p:cNvSpPr/>
          <p:nvPr/>
        </p:nvSpPr>
        <p:spPr>
          <a:xfrm>
            <a:off x="1524000" y="5588000"/>
            <a:ext cx="1524000" cy="9144"/>
          </a:xfrm>
          <a:prstGeom prst="line">
            <a:avLst/>
          </a:prstGeom>
          <a:ln w="38100">
            <a:solidFill>
              <a:srgbClr val="8B5CF6"/>
            </a:solidFill>
            <a:prstDash val="solid"/>
          </a:ln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311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_canva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case_canva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案例：全球化SaaS品牌的多語言SEO佈局</a:t>
            </a:r>
            <a:endParaRPr lang="en-US" sz="3000" dirty="0"/>
          </a:p>
        </p:txBody>
      </p:sp>
      <p:sp>
        <p:nvSpPr>
          <p:cNvPr id="4" name="case_canva-shape-3"/>
          <p:cNvSpPr/>
          <p:nvPr/>
        </p:nvSpPr>
        <p:spPr>
          <a:xfrm>
            <a:off x="1524000" y="1778000"/>
            <a:ext cx="13208000" cy="127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5" name="case_canva-text-4"/>
          <p:cNvSpPr/>
          <p:nvPr/>
        </p:nvSpPr>
        <p:spPr>
          <a:xfrm>
            <a:off x="1524000" y="2286000"/>
            <a:ext cx="132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全球化SaaS平台以子目錄結構＋當地語言子網域團隊模式，佈局超過100個語言市場：</a:t>
            </a:r>
            <a:endParaRPr lang="en-US" sz="1700" dirty="0"/>
          </a:p>
        </p:txBody>
      </p:sp>
      <p:sp>
        <p:nvSpPr>
          <p:cNvPr id="6" name="case_canva-shape-5"/>
          <p:cNvSpPr/>
          <p:nvPr/>
        </p:nvSpPr>
        <p:spPr>
          <a:xfrm>
            <a:off x="1524000" y="3048000"/>
            <a:ext cx="4191000" cy="1905000"/>
          </a:xfrm>
          <a:prstGeom prst="rect">
            <a:avLst/>
          </a:prstGeom>
          <a:solidFill>
            <a:srgbClr val="1F1D2B"/>
          </a:solidFill>
          <a:ln/>
        </p:spPr>
      </p:sp>
      <p:sp>
        <p:nvSpPr>
          <p:cNvPr id="7" name="case_canva-text-6"/>
          <p:cNvSpPr/>
          <p:nvPr/>
        </p:nvSpPr>
        <p:spPr>
          <a:xfrm>
            <a:off x="1905000" y="3365500"/>
            <a:ext cx="3429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100+</a:t>
            </a:r>
            <a:endParaRPr lang="en-US" sz="3400" dirty="0"/>
          </a:p>
        </p:txBody>
      </p:sp>
      <p:sp>
        <p:nvSpPr>
          <p:cNvPr id="8" name="case_canva-text-7"/>
          <p:cNvSpPr/>
          <p:nvPr/>
        </p:nvSpPr>
        <p:spPr>
          <a:xfrm>
            <a:off x="1905000" y="4191000"/>
            <a:ext cx="3429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支援的語言與地區市場數量</a:t>
            </a:r>
            <a:endParaRPr lang="en-US" sz="1500" dirty="0"/>
          </a:p>
        </p:txBody>
      </p:sp>
      <p:sp>
        <p:nvSpPr>
          <p:cNvPr id="9" name="case_canva-shape-8"/>
          <p:cNvSpPr/>
          <p:nvPr/>
        </p:nvSpPr>
        <p:spPr>
          <a:xfrm>
            <a:off x="6032500" y="3048000"/>
            <a:ext cx="4191000" cy="1905000"/>
          </a:xfrm>
          <a:prstGeom prst="rect">
            <a:avLst/>
          </a:prstGeom>
          <a:solidFill>
            <a:srgbClr val="1F1D2B"/>
          </a:solidFill>
          <a:ln/>
        </p:spPr>
      </p:sp>
      <p:sp>
        <p:nvSpPr>
          <p:cNvPr id="10" name="case_canva-text-9"/>
          <p:cNvSpPr/>
          <p:nvPr/>
        </p:nvSpPr>
        <p:spPr>
          <a:xfrm>
            <a:off x="6413500" y="3365500"/>
            <a:ext cx="3429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8B5C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子目錄</a:t>
            </a:r>
            <a:endParaRPr lang="en-US" sz="3400" dirty="0"/>
          </a:p>
        </p:txBody>
      </p:sp>
      <p:sp>
        <p:nvSpPr>
          <p:cNvPr id="11" name="case_canva-text-10"/>
          <p:cNvSpPr/>
          <p:nvPr/>
        </p:nvSpPr>
        <p:spPr>
          <a:xfrm>
            <a:off x="6413500" y="4191000"/>
            <a:ext cx="3429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採用/xx/子目錄結構集中網域權重</a:t>
            </a:r>
            <a:endParaRPr lang="en-US" sz="1500" dirty="0"/>
          </a:p>
        </p:txBody>
      </p:sp>
      <p:sp>
        <p:nvSpPr>
          <p:cNvPr id="12" name="case_canva-shape-11"/>
          <p:cNvSpPr/>
          <p:nvPr/>
        </p:nvSpPr>
        <p:spPr>
          <a:xfrm>
            <a:off x="10541000" y="3048000"/>
            <a:ext cx="4191000" cy="1905000"/>
          </a:xfrm>
          <a:prstGeom prst="rect">
            <a:avLst/>
          </a:prstGeom>
          <a:solidFill>
            <a:srgbClr val="1F1D2B"/>
          </a:solidFill>
          <a:ln/>
        </p:spPr>
      </p:sp>
      <p:sp>
        <p:nvSpPr>
          <p:cNvPr id="13" name="case_canva-text-12"/>
          <p:cNvSpPr/>
          <p:nvPr/>
        </p:nvSpPr>
        <p:spPr>
          <a:xfrm>
            <a:off x="10922000" y="3365500"/>
            <a:ext cx="3429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創譯</a:t>
            </a:r>
            <a:endParaRPr lang="en-US" sz="3400" dirty="0"/>
          </a:p>
        </p:txBody>
      </p:sp>
      <p:sp>
        <p:nvSpPr>
          <p:cNvPr id="14" name="case_canva-text-13"/>
          <p:cNvSpPr/>
          <p:nvPr/>
        </p:nvSpPr>
        <p:spPr>
          <a:xfrm>
            <a:off x="10922000" y="4191000"/>
            <a:ext cx="3429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核心行銷內容採當地團隊創譯而非機翻</a:t>
            </a:r>
            <a:endParaRPr lang="en-US" sz="1500" dirty="0"/>
          </a:p>
        </p:txBody>
      </p:sp>
      <p:sp>
        <p:nvSpPr>
          <p:cNvPr id="15" name="case_canva-text-14"/>
          <p:cNvSpPr/>
          <p:nvPr/>
        </p:nvSpPr>
        <p:spPr>
          <a:xfrm>
            <a:off x="1524000" y="5461000"/>
            <a:ext cx="132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關鍵成功要素：每個市場配置當地內容團隊，確保關鍵字研究、文化語境與Hreflang技術實作三者同步落地，而非僅由總部單向翻譯輸出。</a:t>
            </a:r>
            <a:endParaRPr lang="en-US" sz="1600" dirty="0"/>
          </a:p>
        </p:txBody>
      </p:sp>
      <p:sp>
        <p:nvSpPr>
          <p:cNvPr id="16" name="case_canva-text-15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來源：產業公開案例整理，依Digital Applied多語言SEO框架分析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311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mmon_mistakes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common_mistakes-text-2"/>
          <p:cNvSpPr/>
          <p:nvPr/>
        </p:nvSpPr>
        <p:spPr>
          <a:xfrm>
            <a:off x="1524000" y="762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五大常見錯誤總結</a:t>
            </a:r>
            <a:endParaRPr lang="en-US" sz="2800" dirty="0"/>
          </a:p>
        </p:txBody>
      </p:sp>
      <p:sp>
        <p:nvSpPr>
          <p:cNvPr id="4" name="common_mistakes-shape-3"/>
          <p:cNvSpPr/>
          <p:nvPr/>
        </p:nvSpPr>
        <p:spPr>
          <a:xfrm>
            <a:off x="1524000" y="1587500"/>
            <a:ext cx="13208000" cy="127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5" name="common_mistakes-shape-4"/>
          <p:cNvSpPr/>
          <p:nvPr/>
        </p:nvSpPr>
        <p:spPr>
          <a:xfrm>
            <a:off x="1524000" y="1905000"/>
            <a:ext cx="13208000" cy="1016000"/>
          </a:xfrm>
          <a:prstGeom prst="rect">
            <a:avLst/>
          </a:prstGeom>
          <a:solidFill>
            <a:srgbClr val="1F1D2B"/>
          </a:solidFill>
          <a:ln/>
        </p:spPr>
      </p:sp>
      <p:pic>
        <p:nvPicPr>
          <p:cNvPr id="6" name="common_mistakes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41500" y="2260600"/>
            <a:ext cx="330200" cy="330200"/>
          </a:xfrm>
          <a:prstGeom prst="rect">
            <a:avLst/>
          </a:prstGeom>
        </p:spPr>
      </p:pic>
      <p:sp>
        <p:nvSpPr>
          <p:cNvPr id="7" name="common_mistakes-text-6"/>
          <p:cNvSpPr/>
          <p:nvPr/>
        </p:nvSpPr>
        <p:spPr>
          <a:xfrm>
            <a:off x="2349500" y="2286000"/>
            <a:ext cx="1206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使用純機器翻譯且無人工審核，導致內容品質低落被降權</a:t>
            </a:r>
            <a:endParaRPr lang="en-US" sz="1600" dirty="0"/>
          </a:p>
        </p:txBody>
      </p:sp>
      <p:sp>
        <p:nvSpPr>
          <p:cNvPr id="8" name="common_mistakes-shape-7"/>
          <p:cNvSpPr/>
          <p:nvPr/>
        </p:nvSpPr>
        <p:spPr>
          <a:xfrm>
            <a:off x="1524000" y="3048000"/>
            <a:ext cx="13208000" cy="1016000"/>
          </a:xfrm>
          <a:prstGeom prst="rect">
            <a:avLst/>
          </a:prstGeom>
          <a:solidFill>
            <a:srgbClr val="1F1D2B"/>
          </a:solidFill>
          <a:ln/>
        </p:spPr>
      </p:sp>
      <p:pic>
        <p:nvPicPr>
          <p:cNvPr id="9" name="common_mistake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3403600"/>
            <a:ext cx="330200" cy="330200"/>
          </a:xfrm>
          <a:prstGeom prst="rect">
            <a:avLst/>
          </a:prstGeom>
        </p:spPr>
      </p:pic>
      <p:sp>
        <p:nvSpPr>
          <p:cNvPr id="10" name="common_mistakes-text-9"/>
          <p:cNvSpPr/>
          <p:nvPr/>
        </p:nvSpPr>
        <p:spPr>
          <a:xfrm>
            <a:off x="2349500" y="3429000"/>
            <a:ext cx="1206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Hreflang標籤缺少回指連結，導致整組cluster被Google忽略</a:t>
            </a:r>
            <a:endParaRPr lang="en-US" sz="1600" dirty="0"/>
          </a:p>
        </p:txBody>
      </p:sp>
      <p:sp>
        <p:nvSpPr>
          <p:cNvPr id="11" name="common_mistakes-shape-10"/>
          <p:cNvSpPr/>
          <p:nvPr/>
        </p:nvSpPr>
        <p:spPr>
          <a:xfrm>
            <a:off x="1524000" y="4191000"/>
            <a:ext cx="13208000" cy="1016000"/>
          </a:xfrm>
          <a:prstGeom prst="rect">
            <a:avLst/>
          </a:prstGeom>
          <a:solidFill>
            <a:srgbClr val="1F1D2B"/>
          </a:solidFill>
          <a:ln/>
        </p:spPr>
      </p:sp>
      <p:pic>
        <p:nvPicPr>
          <p:cNvPr id="12" name="common_mistakes-icon-1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500" y="4546600"/>
            <a:ext cx="330200" cy="330200"/>
          </a:xfrm>
          <a:prstGeom prst="rect">
            <a:avLst/>
          </a:prstGeom>
        </p:spPr>
      </p:pic>
      <p:sp>
        <p:nvSpPr>
          <p:cNvPr id="13" name="common_mistakes-text-12"/>
          <p:cNvSpPr/>
          <p:nvPr/>
        </p:nvSpPr>
        <p:spPr>
          <a:xfrm>
            <a:off x="2349500" y="4572000"/>
            <a:ext cx="1206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語言版本間互相canonical，造成非主要語言版本被排除索引</a:t>
            </a:r>
            <a:endParaRPr lang="en-US" sz="1600" dirty="0"/>
          </a:p>
        </p:txBody>
      </p:sp>
      <p:sp>
        <p:nvSpPr>
          <p:cNvPr id="14" name="common_mistakes-shape-13"/>
          <p:cNvSpPr/>
          <p:nvPr/>
        </p:nvSpPr>
        <p:spPr>
          <a:xfrm>
            <a:off x="1524000" y="5334000"/>
            <a:ext cx="13208000" cy="1016000"/>
          </a:xfrm>
          <a:prstGeom prst="rect">
            <a:avLst/>
          </a:prstGeom>
          <a:solidFill>
            <a:srgbClr val="1F1D2B"/>
          </a:solidFill>
          <a:ln/>
        </p:spPr>
      </p:sp>
      <p:pic>
        <p:nvPicPr>
          <p:cNvPr id="15" name="common_mistakes-icon-14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1500" y="5689600"/>
            <a:ext cx="330200" cy="330200"/>
          </a:xfrm>
          <a:prstGeom prst="rect">
            <a:avLst/>
          </a:prstGeom>
        </p:spPr>
      </p:pic>
      <p:sp>
        <p:nvSpPr>
          <p:cNvPr id="16" name="common_mistakes-text-15"/>
          <p:cNvSpPr/>
          <p:nvPr/>
        </p:nvSpPr>
        <p:spPr>
          <a:xfrm>
            <a:off x="2349500" y="5715000"/>
            <a:ext cx="1206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關鍵字直接翻譯，未做當地母語關鍵字研究</a:t>
            </a:r>
            <a:endParaRPr lang="en-US" sz="1600" dirty="0"/>
          </a:p>
        </p:txBody>
      </p:sp>
      <p:sp>
        <p:nvSpPr>
          <p:cNvPr id="17" name="common_mistakes-shape-16"/>
          <p:cNvSpPr/>
          <p:nvPr/>
        </p:nvSpPr>
        <p:spPr>
          <a:xfrm>
            <a:off x="1524000" y="6477000"/>
            <a:ext cx="13208000" cy="1016000"/>
          </a:xfrm>
          <a:prstGeom prst="rect">
            <a:avLst/>
          </a:prstGeom>
          <a:solidFill>
            <a:srgbClr val="1F1D2B"/>
          </a:solidFill>
          <a:ln/>
        </p:spPr>
      </p:sp>
      <p:pic>
        <p:nvPicPr>
          <p:cNvPr id="18" name="common_mistakes-icon-17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1500" y="6832600"/>
            <a:ext cx="330200" cy="330200"/>
          </a:xfrm>
          <a:prstGeom prst="rect">
            <a:avLst/>
          </a:prstGeom>
        </p:spPr>
      </p:pic>
      <p:sp>
        <p:nvSpPr>
          <p:cNvPr id="19" name="common_mistakes-text-18"/>
          <p:cNvSpPr/>
          <p:nvPr/>
        </p:nvSpPr>
        <p:spPr>
          <a:xfrm>
            <a:off x="2349500" y="6858000"/>
            <a:ext cx="1206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忽略結構化資料本地化，AI引擎無法建立跨語言實體連結</a:t>
            </a:r>
            <a:endParaRPr lang="en-US" sz="1600" dirty="0"/>
          </a:p>
        </p:txBody>
      </p:sp>
      <p:sp>
        <p:nvSpPr>
          <p:cNvPr id="20" name="common_mistakes-text-19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來源：Digital Applied、Google Search Central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311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ecklist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checklist-text-2"/>
          <p:cNvSpPr/>
          <p:nvPr/>
        </p:nvSpPr>
        <p:spPr>
          <a:xfrm>
            <a:off x="1524000" y="762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多語言GEO實戰檢核清單</a:t>
            </a:r>
            <a:endParaRPr lang="en-US" sz="2800" dirty="0"/>
          </a:p>
        </p:txBody>
      </p:sp>
      <p:sp>
        <p:nvSpPr>
          <p:cNvPr id="4" name="checklist-shape-3"/>
          <p:cNvSpPr/>
          <p:nvPr/>
        </p:nvSpPr>
        <p:spPr>
          <a:xfrm>
            <a:off x="1524000" y="1587500"/>
            <a:ext cx="13208000" cy="127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5" name="checklist-text-4"/>
          <p:cNvSpPr/>
          <p:nvPr/>
        </p:nvSpPr>
        <p:spPr>
          <a:xfrm>
            <a:off x="1524000" y="19050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技術基礎</a:t>
            </a:r>
            <a:endParaRPr lang="en-US" sz="1800" dirty="0"/>
          </a:p>
        </p:txBody>
      </p:sp>
      <p:pic>
        <p:nvPicPr>
          <p:cNvPr id="6" name="checklist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2476500"/>
            <a:ext cx="279400" cy="279400"/>
          </a:xfrm>
          <a:prstGeom prst="rect">
            <a:avLst/>
          </a:prstGeom>
        </p:spPr>
      </p:pic>
      <p:sp>
        <p:nvSpPr>
          <p:cNvPr id="7" name="checklist-text-6"/>
          <p:cNvSpPr/>
          <p:nvPr/>
        </p:nvSpPr>
        <p:spPr>
          <a:xfrm>
            <a:off x="1968500" y="2489200"/>
            <a:ext cx="571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確認網址結構（子目錄優先）</a:t>
            </a:r>
            <a:endParaRPr lang="en-US" sz="1500" dirty="0"/>
          </a:p>
        </p:txBody>
      </p:sp>
      <p:pic>
        <p:nvPicPr>
          <p:cNvPr id="8" name="checklist-icon-7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984500"/>
            <a:ext cx="279400" cy="279400"/>
          </a:xfrm>
          <a:prstGeom prst="rect">
            <a:avLst/>
          </a:prstGeom>
        </p:spPr>
      </p:pic>
      <p:sp>
        <p:nvSpPr>
          <p:cNvPr id="9" name="checklist-text-8"/>
          <p:cNvSpPr/>
          <p:nvPr/>
        </p:nvSpPr>
        <p:spPr>
          <a:xfrm>
            <a:off x="1968500" y="2997200"/>
            <a:ext cx="571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部署雙向hreflang並設x-default</a:t>
            </a:r>
            <a:endParaRPr lang="en-US" sz="1500" dirty="0"/>
          </a:p>
        </p:txBody>
      </p:sp>
      <p:pic>
        <p:nvPicPr>
          <p:cNvPr id="10" name="checklist-icon-9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3492500"/>
            <a:ext cx="279400" cy="279400"/>
          </a:xfrm>
          <a:prstGeom prst="rect">
            <a:avLst/>
          </a:prstGeom>
        </p:spPr>
      </p:pic>
      <p:sp>
        <p:nvSpPr>
          <p:cNvPr id="11" name="checklist-text-10"/>
          <p:cNvSpPr/>
          <p:nvPr/>
        </p:nvSpPr>
        <p:spPr>
          <a:xfrm>
            <a:off x="1968500" y="3505200"/>
            <a:ext cx="571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各語言版本各自canonical</a:t>
            </a:r>
            <a:endParaRPr lang="en-US" sz="1500" dirty="0"/>
          </a:p>
        </p:txBody>
      </p:sp>
      <p:pic>
        <p:nvPicPr>
          <p:cNvPr id="12" name="checklist-icon-11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4000500"/>
            <a:ext cx="279400" cy="279400"/>
          </a:xfrm>
          <a:prstGeom prst="rect">
            <a:avLst/>
          </a:prstGeom>
        </p:spPr>
      </p:pic>
      <p:sp>
        <p:nvSpPr>
          <p:cNvPr id="13" name="checklist-text-12"/>
          <p:cNvSpPr/>
          <p:nvPr/>
        </p:nvSpPr>
        <p:spPr>
          <a:xfrm>
            <a:off x="1968500" y="4013200"/>
            <a:ext cx="571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建立sitemap index按語言分拆</a:t>
            </a:r>
            <a:endParaRPr lang="en-US" sz="1500" dirty="0"/>
          </a:p>
        </p:txBody>
      </p:sp>
      <p:pic>
        <p:nvPicPr>
          <p:cNvPr id="14" name="checklist-icon-1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4508500"/>
            <a:ext cx="279400" cy="279400"/>
          </a:xfrm>
          <a:prstGeom prst="rect">
            <a:avLst/>
          </a:prstGeom>
        </p:spPr>
      </p:pic>
      <p:sp>
        <p:nvSpPr>
          <p:cNvPr id="15" name="checklist-text-14"/>
          <p:cNvSpPr/>
          <p:nvPr/>
        </p:nvSpPr>
        <p:spPr>
          <a:xfrm>
            <a:off x="1968500" y="4521200"/>
            <a:ext cx="571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各語言子目錄設定GSC地理定位</a:t>
            </a:r>
            <a:endParaRPr lang="en-US" sz="1500" dirty="0"/>
          </a:p>
        </p:txBody>
      </p:sp>
      <p:sp>
        <p:nvSpPr>
          <p:cNvPr id="16" name="checklist-text-15"/>
          <p:cNvSpPr/>
          <p:nvPr/>
        </p:nvSpPr>
        <p:spPr>
          <a:xfrm>
            <a:off x="8128000" y="19050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8B5C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內容與GEO優化</a:t>
            </a:r>
            <a:endParaRPr lang="en-US" sz="1800" dirty="0"/>
          </a:p>
        </p:txBody>
      </p:sp>
      <p:pic>
        <p:nvPicPr>
          <p:cNvPr id="17" name="checklist-icon-16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8000" y="2476500"/>
            <a:ext cx="279400" cy="279400"/>
          </a:xfrm>
          <a:prstGeom prst="rect">
            <a:avLst/>
          </a:prstGeom>
        </p:spPr>
      </p:pic>
      <p:sp>
        <p:nvSpPr>
          <p:cNvPr id="18" name="checklist-text-17"/>
          <p:cNvSpPr/>
          <p:nvPr/>
        </p:nvSpPr>
        <p:spPr>
          <a:xfrm>
            <a:off x="8572500" y="2489200"/>
            <a:ext cx="571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委託母語人士做關鍵字研究</a:t>
            </a:r>
            <a:endParaRPr lang="en-US" sz="1500" dirty="0"/>
          </a:p>
        </p:txBody>
      </p:sp>
      <p:pic>
        <p:nvPicPr>
          <p:cNvPr id="19" name="checklist-icon-18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8000" y="2984500"/>
            <a:ext cx="279400" cy="279400"/>
          </a:xfrm>
          <a:prstGeom prst="rect">
            <a:avLst/>
          </a:prstGeom>
        </p:spPr>
      </p:pic>
      <p:sp>
        <p:nvSpPr>
          <p:cNvPr id="20" name="checklist-text-19"/>
          <p:cNvSpPr/>
          <p:nvPr/>
        </p:nvSpPr>
        <p:spPr>
          <a:xfrm>
            <a:off x="8572500" y="2997200"/>
            <a:ext cx="571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核心頁面採創譯而非機翻</a:t>
            </a:r>
            <a:endParaRPr lang="en-US" sz="1500" dirty="0"/>
          </a:p>
        </p:txBody>
      </p:sp>
      <p:pic>
        <p:nvPicPr>
          <p:cNvPr id="21" name="checklist-icon-20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28000" y="3492500"/>
            <a:ext cx="279400" cy="279400"/>
          </a:xfrm>
          <a:prstGeom prst="rect">
            <a:avLst/>
          </a:prstGeom>
        </p:spPr>
      </p:pic>
      <p:sp>
        <p:nvSpPr>
          <p:cNvPr id="22" name="checklist-text-21"/>
          <p:cNvSpPr/>
          <p:nvPr/>
        </p:nvSpPr>
        <p:spPr>
          <a:xfrm>
            <a:off x="8572500" y="3505200"/>
            <a:ext cx="571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結構化資料依語言複製並本地化</a:t>
            </a:r>
            <a:endParaRPr lang="en-US" sz="1500" dirty="0"/>
          </a:p>
        </p:txBody>
      </p:sp>
      <p:pic>
        <p:nvPicPr>
          <p:cNvPr id="23" name="checklist-icon-22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28000" y="4000500"/>
            <a:ext cx="279400" cy="279400"/>
          </a:xfrm>
          <a:prstGeom prst="rect">
            <a:avLst/>
          </a:prstGeom>
        </p:spPr>
      </p:pic>
      <p:sp>
        <p:nvSpPr>
          <p:cNvPr id="24" name="checklist-text-23"/>
          <p:cNvSpPr/>
          <p:nvPr/>
        </p:nvSpPr>
        <p:spPr>
          <a:xfrm>
            <a:off x="8572500" y="4013200"/>
            <a:ext cx="571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建立跨語言知識圖譜連結（Wikidata等）</a:t>
            </a:r>
            <a:endParaRPr lang="en-US" sz="1500" dirty="0"/>
          </a:p>
        </p:txBody>
      </p:sp>
      <p:pic>
        <p:nvPicPr>
          <p:cNvPr id="25" name="checklist-icon-24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28000" y="4508500"/>
            <a:ext cx="279400" cy="279400"/>
          </a:xfrm>
          <a:prstGeom prst="rect">
            <a:avLst/>
          </a:prstGeom>
        </p:spPr>
      </p:pic>
      <p:sp>
        <p:nvSpPr>
          <p:cNvPr id="26" name="checklist-text-25"/>
          <p:cNvSpPr/>
          <p:nvPr/>
        </p:nvSpPr>
        <p:spPr>
          <a:xfrm>
            <a:off x="8572500" y="4521200"/>
            <a:ext cx="571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檢視內容是否符合當地文化語境</a:t>
            </a:r>
            <a:endParaRPr lang="en-US" sz="1500" dirty="0"/>
          </a:p>
        </p:txBody>
      </p:sp>
      <p:sp>
        <p:nvSpPr>
          <p:cNvPr id="27" name="checklist-shape-26"/>
          <p:cNvSpPr/>
          <p:nvPr/>
        </p:nvSpPr>
        <p:spPr>
          <a:xfrm>
            <a:off x="1524000" y="5461000"/>
            <a:ext cx="13208000" cy="1905000"/>
          </a:xfrm>
          <a:prstGeom prst="rect">
            <a:avLst/>
          </a:prstGeom>
          <a:solidFill>
            <a:srgbClr val="1F1D2B"/>
          </a:solidFill>
          <a:ln/>
        </p:spPr>
      </p:sp>
      <p:sp>
        <p:nvSpPr>
          <p:cNvPr id="28" name="checklist-text-27"/>
          <p:cNvSpPr/>
          <p:nvPr/>
        </p:nvSpPr>
        <p:spPr>
          <a:xfrm>
            <a:off x="1905000" y="5778500"/>
            <a:ext cx="1244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驗證與追蹤</a:t>
            </a:r>
            <a:endParaRPr lang="en-US" sz="1700" dirty="0"/>
          </a:p>
        </p:txBody>
      </p:sp>
      <p:sp>
        <p:nvSpPr>
          <p:cNvPr id="29" name="checklist-text-28"/>
          <p:cNvSpPr/>
          <p:nvPr/>
        </p:nvSpPr>
        <p:spPr>
          <a:xfrm>
            <a:off x="1905000" y="6286500"/>
            <a:ext cx="1244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使用Screaming Frog稽核hreflang → 4週後查看GSC國際目標報告 → 定期監測AI引擎品牌提及率</a:t>
            </a:r>
            <a:endParaRPr lang="en-US" sz="1500" dirty="0"/>
          </a:p>
        </p:txBody>
      </p:sp>
      <p:sp>
        <p:nvSpPr>
          <p:cNvPr id="30" name="checklist-text-29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來源：本簡報依Digital Applied、Google Search Central資料整理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311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admap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3" name="roadmap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跨境佈局三階段路線圖</a:t>
            </a:r>
            <a:endParaRPr lang="en-US" sz="3000" dirty="0"/>
          </a:p>
        </p:txBody>
      </p:sp>
      <p:sp>
        <p:nvSpPr>
          <p:cNvPr id="4" name="roadmap-shape-3"/>
          <p:cNvSpPr/>
          <p:nvPr/>
        </p:nvSpPr>
        <p:spPr>
          <a:xfrm>
            <a:off x="1524000" y="1778000"/>
            <a:ext cx="13208000" cy="127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5" name="roadmap-shape-4"/>
          <p:cNvSpPr/>
          <p:nvPr/>
        </p:nvSpPr>
        <p:spPr>
          <a:xfrm>
            <a:off x="2794000" y="3810000"/>
            <a:ext cx="10668000" cy="25400"/>
          </a:xfrm>
          <a:prstGeom prst="line">
            <a:avLst/>
          </a:prstGeom>
          <a:ln w="25400">
            <a:solidFill>
              <a:srgbClr val="2D2B3B"/>
            </a:solidFill>
            <a:prstDash val="solid"/>
          </a:ln>
        </p:spPr>
      </p:sp>
      <p:sp>
        <p:nvSpPr>
          <p:cNvPr id="6" name="roadmap-shape-5"/>
          <p:cNvSpPr/>
          <p:nvPr/>
        </p:nvSpPr>
        <p:spPr>
          <a:xfrm>
            <a:off x="2286000" y="3556000"/>
            <a:ext cx="508000" cy="50800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7" name="roadmap-text-6"/>
          <p:cNvSpPr/>
          <p:nvPr/>
        </p:nvSpPr>
        <p:spPr>
          <a:xfrm>
            <a:off x="2286000" y="3683000"/>
            <a:ext cx="5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roadmap-shape-7"/>
          <p:cNvSpPr/>
          <p:nvPr/>
        </p:nvSpPr>
        <p:spPr>
          <a:xfrm>
            <a:off x="1016000" y="4318000"/>
            <a:ext cx="3048000" cy="2794000"/>
          </a:xfrm>
          <a:prstGeom prst="rect">
            <a:avLst/>
          </a:prstGeom>
          <a:solidFill>
            <a:srgbClr val="1F1D2B"/>
          </a:solidFill>
          <a:ln/>
        </p:spPr>
      </p:sp>
      <p:sp>
        <p:nvSpPr>
          <p:cNvPr id="9" name="roadmap-text-8"/>
          <p:cNvSpPr/>
          <p:nvPr/>
        </p:nvSpPr>
        <p:spPr>
          <a:xfrm>
            <a:off x="1333500" y="4635500"/>
            <a:ext cx="241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市場評估</a:t>
            </a:r>
            <a:endParaRPr lang="en-US" sz="1700" dirty="0"/>
          </a:p>
        </p:txBody>
      </p:sp>
      <p:sp>
        <p:nvSpPr>
          <p:cNvPr id="10" name="roadmap-text-9"/>
          <p:cNvSpPr/>
          <p:nvPr/>
        </p:nvSpPr>
        <p:spPr>
          <a:xfrm>
            <a:off x="1333500" y="5143500"/>
            <a:ext cx="2413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用GSC現有流量分析潛力市場，評估語言/國家定位方式與預算</a:t>
            </a:r>
            <a:endParaRPr lang="en-US" sz="1400" dirty="0"/>
          </a:p>
        </p:txBody>
      </p:sp>
      <p:sp>
        <p:nvSpPr>
          <p:cNvPr id="11" name="roadmap-shape-10"/>
          <p:cNvSpPr/>
          <p:nvPr/>
        </p:nvSpPr>
        <p:spPr>
          <a:xfrm>
            <a:off x="7366000" y="3556000"/>
            <a:ext cx="508000" cy="508000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12" name="roadmap-text-11"/>
          <p:cNvSpPr/>
          <p:nvPr/>
        </p:nvSpPr>
        <p:spPr>
          <a:xfrm>
            <a:off x="7366000" y="3683000"/>
            <a:ext cx="5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roadmap-shape-12"/>
          <p:cNvSpPr/>
          <p:nvPr/>
        </p:nvSpPr>
        <p:spPr>
          <a:xfrm>
            <a:off x="6096000" y="4318000"/>
            <a:ext cx="3048000" cy="2794000"/>
          </a:xfrm>
          <a:prstGeom prst="rect">
            <a:avLst/>
          </a:prstGeom>
          <a:solidFill>
            <a:srgbClr val="1F1D2B"/>
          </a:solidFill>
          <a:ln/>
        </p:spPr>
      </p:sp>
      <p:sp>
        <p:nvSpPr>
          <p:cNvPr id="14" name="roadmap-text-13"/>
          <p:cNvSpPr/>
          <p:nvPr/>
        </p:nvSpPr>
        <p:spPr>
          <a:xfrm>
            <a:off x="6413500" y="4635500"/>
            <a:ext cx="241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8B5C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技術基礎建設</a:t>
            </a:r>
            <a:endParaRPr lang="en-US" sz="1700" dirty="0"/>
          </a:p>
        </p:txBody>
      </p:sp>
      <p:sp>
        <p:nvSpPr>
          <p:cNvPr id="15" name="roadmap-text-14"/>
          <p:cNvSpPr/>
          <p:nvPr/>
        </p:nvSpPr>
        <p:spPr>
          <a:xfrm>
            <a:off x="6413500" y="5143500"/>
            <a:ext cx="2413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實作網址結構、Hreflang、Sitemap與結構化資料本地化</a:t>
            </a:r>
            <a:endParaRPr lang="en-US" sz="1400" dirty="0"/>
          </a:p>
        </p:txBody>
      </p:sp>
      <p:sp>
        <p:nvSpPr>
          <p:cNvPr id="16" name="roadmap-shape-15"/>
          <p:cNvSpPr/>
          <p:nvPr/>
        </p:nvSpPr>
        <p:spPr>
          <a:xfrm>
            <a:off x="12446000" y="3556000"/>
            <a:ext cx="508000" cy="508000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17" name="roadmap-text-16"/>
          <p:cNvSpPr/>
          <p:nvPr/>
        </p:nvSpPr>
        <p:spPr>
          <a:xfrm>
            <a:off x="12446000" y="3683000"/>
            <a:ext cx="5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</a:t>
            </a:r>
            <a:endParaRPr lang="en-US" sz="1500" dirty="0"/>
          </a:p>
        </p:txBody>
      </p:sp>
      <p:sp>
        <p:nvSpPr>
          <p:cNvPr id="18" name="roadmap-shape-17"/>
          <p:cNvSpPr/>
          <p:nvPr/>
        </p:nvSpPr>
        <p:spPr>
          <a:xfrm>
            <a:off x="11176000" y="4318000"/>
            <a:ext cx="3048000" cy="2794000"/>
          </a:xfrm>
          <a:prstGeom prst="rect">
            <a:avLst/>
          </a:prstGeom>
          <a:solidFill>
            <a:srgbClr val="1F1D2B"/>
          </a:solidFill>
          <a:ln/>
        </p:spPr>
      </p:sp>
      <p:sp>
        <p:nvSpPr>
          <p:cNvPr id="19" name="roadmap-text-18"/>
          <p:cNvSpPr/>
          <p:nvPr/>
        </p:nvSpPr>
        <p:spPr>
          <a:xfrm>
            <a:off x="11493500" y="4635500"/>
            <a:ext cx="241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內容與AI優化</a:t>
            </a:r>
            <a:endParaRPr lang="en-US" sz="1700" dirty="0"/>
          </a:p>
        </p:txBody>
      </p:sp>
      <p:sp>
        <p:nvSpPr>
          <p:cNvPr id="20" name="roadmap-text-19"/>
          <p:cNvSpPr/>
          <p:nvPr/>
        </p:nvSpPr>
        <p:spPr>
          <a:xfrm>
            <a:off x="11493500" y="5143500"/>
            <a:ext cx="2413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母語關鍵字研究、創譯核心內容、建立跨語言實體連結</a:t>
            </a:r>
            <a:endParaRPr lang="en-US" sz="1400" dirty="0"/>
          </a:p>
        </p:txBody>
      </p:sp>
      <p:sp>
        <p:nvSpPr>
          <p:cNvPr id="21" name="roadmap-text-20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來源：本簡報綜合Digital Applied、LinkedIn/eBranding Studio框架整理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311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pi_tracking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kpi_tracking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如何追蹤多語言佈局的成效</a:t>
            </a:r>
            <a:endParaRPr lang="en-US" sz="3000" dirty="0"/>
          </a:p>
        </p:txBody>
      </p:sp>
      <p:sp>
        <p:nvSpPr>
          <p:cNvPr id="4" name="kpi_tracking-shape-3"/>
          <p:cNvSpPr/>
          <p:nvPr/>
        </p:nvSpPr>
        <p:spPr>
          <a:xfrm>
            <a:off x="1524000" y="1778000"/>
            <a:ext cx="13208000" cy="127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5" name="kpi_tracking-shape-4"/>
          <p:cNvSpPr/>
          <p:nvPr/>
        </p:nvSpPr>
        <p:spPr>
          <a:xfrm>
            <a:off x="1524000" y="2413000"/>
            <a:ext cx="6350000" cy="2540000"/>
          </a:xfrm>
          <a:prstGeom prst="rect">
            <a:avLst/>
          </a:prstGeom>
          <a:solidFill>
            <a:srgbClr val="1F1D2B"/>
          </a:solidFill>
          <a:ln/>
        </p:spPr>
      </p:sp>
      <p:pic>
        <p:nvPicPr>
          <p:cNvPr id="6" name="kpi_tracking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000" y="2730500"/>
            <a:ext cx="381000" cy="381000"/>
          </a:xfrm>
          <a:prstGeom prst="rect">
            <a:avLst/>
          </a:prstGeom>
        </p:spPr>
      </p:pic>
      <p:sp>
        <p:nvSpPr>
          <p:cNvPr id="7" name="kpi_tracking-text-6"/>
          <p:cNvSpPr/>
          <p:nvPr/>
        </p:nvSpPr>
        <p:spPr>
          <a:xfrm>
            <a:off x="2476500" y="2768600"/>
            <a:ext cx="508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各國自然搜尋流量</a:t>
            </a:r>
            <a:endParaRPr lang="en-US" sz="1700" dirty="0"/>
          </a:p>
        </p:txBody>
      </p:sp>
      <p:sp>
        <p:nvSpPr>
          <p:cNvPr id="8" name="kpi_tracking-text-7"/>
          <p:cNvSpPr/>
          <p:nvPr/>
        </p:nvSpPr>
        <p:spPr>
          <a:xfrm>
            <a:off x="1905000" y="3302000"/>
            <a:ext cx="5588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於GSC以國家/語言篩選，觀察各市場流量成長趨勢與排名變化</a:t>
            </a:r>
            <a:endParaRPr lang="en-US" sz="1400" dirty="0"/>
          </a:p>
        </p:txBody>
      </p:sp>
      <p:sp>
        <p:nvSpPr>
          <p:cNvPr id="9" name="kpi_tracking-shape-8"/>
          <p:cNvSpPr/>
          <p:nvPr/>
        </p:nvSpPr>
        <p:spPr>
          <a:xfrm>
            <a:off x="8382000" y="2413000"/>
            <a:ext cx="6350000" cy="2540000"/>
          </a:xfrm>
          <a:prstGeom prst="rect">
            <a:avLst/>
          </a:prstGeom>
          <a:solidFill>
            <a:srgbClr val="1F1D2B"/>
          </a:solidFill>
          <a:ln/>
        </p:spPr>
      </p:sp>
      <p:pic>
        <p:nvPicPr>
          <p:cNvPr id="10" name="kpi_tracking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2730500"/>
            <a:ext cx="381000" cy="381000"/>
          </a:xfrm>
          <a:prstGeom prst="rect">
            <a:avLst/>
          </a:prstGeom>
        </p:spPr>
      </p:pic>
      <p:sp>
        <p:nvSpPr>
          <p:cNvPr id="11" name="kpi_tracking-text-10"/>
          <p:cNvSpPr/>
          <p:nvPr/>
        </p:nvSpPr>
        <p:spPr>
          <a:xfrm>
            <a:off x="9334500" y="2768600"/>
            <a:ext cx="508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AI引擎品牌提及率</a:t>
            </a:r>
            <a:endParaRPr lang="en-US" sz="1700" dirty="0"/>
          </a:p>
        </p:txBody>
      </p:sp>
      <p:sp>
        <p:nvSpPr>
          <p:cNvPr id="12" name="kpi_tracking-text-11"/>
          <p:cNvSpPr/>
          <p:nvPr/>
        </p:nvSpPr>
        <p:spPr>
          <a:xfrm>
            <a:off x="8763000" y="3302000"/>
            <a:ext cx="5588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用當地語言提問ChatGPT/Gemini，記錄品牌被引用的頻率與準確度</a:t>
            </a:r>
            <a:endParaRPr lang="en-US" sz="1400" dirty="0"/>
          </a:p>
        </p:txBody>
      </p:sp>
      <p:sp>
        <p:nvSpPr>
          <p:cNvPr id="13" name="kpi_tracking-shape-12"/>
          <p:cNvSpPr/>
          <p:nvPr/>
        </p:nvSpPr>
        <p:spPr>
          <a:xfrm>
            <a:off x="1524000" y="5207000"/>
            <a:ext cx="6350000" cy="2540000"/>
          </a:xfrm>
          <a:prstGeom prst="rect">
            <a:avLst/>
          </a:prstGeom>
          <a:solidFill>
            <a:srgbClr val="1F1D2B"/>
          </a:solidFill>
          <a:ln/>
        </p:spPr>
      </p:sp>
      <p:pic>
        <p:nvPicPr>
          <p:cNvPr id="14" name="kpi_tracking-icon-1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5524500"/>
            <a:ext cx="381000" cy="381000"/>
          </a:xfrm>
          <a:prstGeom prst="rect">
            <a:avLst/>
          </a:prstGeom>
        </p:spPr>
      </p:pic>
      <p:sp>
        <p:nvSpPr>
          <p:cNvPr id="15" name="kpi_tracking-text-14"/>
          <p:cNvSpPr/>
          <p:nvPr/>
        </p:nvSpPr>
        <p:spPr>
          <a:xfrm>
            <a:off x="2476500" y="5562600"/>
            <a:ext cx="508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Hreflang健康度</a:t>
            </a:r>
            <a:endParaRPr lang="en-US" sz="1700" dirty="0"/>
          </a:p>
        </p:txBody>
      </p:sp>
      <p:sp>
        <p:nvSpPr>
          <p:cNvPr id="16" name="kpi_tracking-text-15"/>
          <p:cNvSpPr/>
          <p:nvPr/>
        </p:nvSpPr>
        <p:spPr>
          <a:xfrm>
            <a:off x="1905000" y="6096000"/>
            <a:ext cx="5588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定期用Screaming Frog檢查回指錯誤與失效連結比例</a:t>
            </a:r>
            <a:endParaRPr lang="en-US" sz="1400" dirty="0"/>
          </a:p>
        </p:txBody>
      </p:sp>
      <p:sp>
        <p:nvSpPr>
          <p:cNvPr id="17" name="kpi_tracking-shape-16"/>
          <p:cNvSpPr/>
          <p:nvPr/>
        </p:nvSpPr>
        <p:spPr>
          <a:xfrm>
            <a:off x="8382000" y="5207000"/>
            <a:ext cx="6350000" cy="2540000"/>
          </a:xfrm>
          <a:prstGeom prst="rect">
            <a:avLst/>
          </a:prstGeom>
          <a:solidFill>
            <a:srgbClr val="1F1D2B"/>
          </a:solidFill>
          <a:ln/>
        </p:spPr>
      </p:sp>
      <p:pic>
        <p:nvPicPr>
          <p:cNvPr id="18" name="kpi_tracking-icon-17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0" y="5524500"/>
            <a:ext cx="381000" cy="381000"/>
          </a:xfrm>
          <a:prstGeom prst="rect">
            <a:avLst/>
          </a:prstGeom>
        </p:spPr>
      </p:pic>
      <p:sp>
        <p:nvSpPr>
          <p:cNvPr id="19" name="kpi_tracking-text-18"/>
          <p:cNvSpPr/>
          <p:nvPr/>
        </p:nvSpPr>
        <p:spPr>
          <a:xfrm>
            <a:off x="9334500" y="5562600"/>
            <a:ext cx="508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跨境轉換率與客單價</a:t>
            </a:r>
            <a:endParaRPr lang="en-US" sz="1700" dirty="0"/>
          </a:p>
        </p:txBody>
      </p:sp>
      <p:sp>
        <p:nvSpPr>
          <p:cNvPr id="20" name="kpi_tracking-text-19"/>
          <p:cNvSpPr/>
          <p:nvPr/>
        </p:nvSpPr>
        <p:spPr>
          <a:xfrm>
            <a:off x="8763000" y="6096000"/>
            <a:ext cx="5588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比較各語言市場的轉換率差異，評估本地化投資的實際回報</a:t>
            </a:r>
            <a:endParaRPr lang="en-US" sz="1400" dirty="0"/>
          </a:p>
        </p:txBody>
      </p:sp>
      <p:sp>
        <p:nvSpPr>
          <p:cNvPr id="21" name="kpi_tracking-text-20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來源：本簡報綜合Search Engine Land、Semrush追蹤框架整理</a:t>
            </a:r>
            <a:endParaRPr lang="en-US" sz="1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311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mmary_page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3" name="summary_page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總結：三大重點回顧</a:t>
            </a:r>
            <a:endParaRPr lang="en-US" sz="3000" dirty="0"/>
          </a:p>
        </p:txBody>
      </p:sp>
      <p:sp>
        <p:nvSpPr>
          <p:cNvPr id="4" name="summary_page-shape-3"/>
          <p:cNvSpPr/>
          <p:nvPr/>
        </p:nvSpPr>
        <p:spPr>
          <a:xfrm>
            <a:off x="1524000" y="1778000"/>
            <a:ext cx="13208000" cy="127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5" name="summary_page-shape-4"/>
          <p:cNvSpPr/>
          <p:nvPr/>
        </p:nvSpPr>
        <p:spPr>
          <a:xfrm>
            <a:off x="1524000" y="2540000"/>
            <a:ext cx="4064000" cy="4826000"/>
          </a:xfrm>
          <a:prstGeom prst="rect">
            <a:avLst/>
          </a:prstGeom>
          <a:solidFill>
            <a:srgbClr val="1F1D2B"/>
          </a:solidFill>
          <a:ln/>
        </p:spPr>
      </p:sp>
      <p:sp>
        <p:nvSpPr>
          <p:cNvPr id="6" name="summary_page-text-5"/>
          <p:cNvSpPr/>
          <p:nvPr/>
        </p:nvSpPr>
        <p:spPr>
          <a:xfrm>
            <a:off x="1905000" y="2921000"/>
            <a:ext cx="330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3400" dirty="0"/>
          </a:p>
        </p:txBody>
      </p:sp>
      <p:sp>
        <p:nvSpPr>
          <p:cNvPr id="7" name="summary_page-text-6"/>
          <p:cNvSpPr/>
          <p:nvPr/>
        </p:nvSpPr>
        <p:spPr>
          <a:xfrm>
            <a:off x="1905000" y="3810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技術先行</a:t>
            </a:r>
            <a:endParaRPr lang="en-US" sz="1800" dirty="0"/>
          </a:p>
        </p:txBody>
      </p:sp>
      <p:sp>
        <p:nvSpPr>
          <p:cNvPr id="8" name="summary_page-text-7"/>
          <p:cNvSpPr/>
          <p:nvPr/>
        </p:nvSpPr>
        <p:spPr>
          <a:xfrm>
            <a:off x="1905000" y="4318000"/>
            <a:ext cx="3302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網址結構與Hreflang是多語言佈局的地基，75%的實作錯誤都來自技術細節疏漏</a:t>
            </a:r>
            <a:endParaRPr lang="en-US" sz="1500" dirty="0"/>
          </a:p>
        </p:txBody>
      </p:sp>
      <p:sp>
        <p:nvSpPr>
          <p:cNvPr id="9" name="summary_page-shape-8"/>
          <p:cNvSpPr/>
          <p:nvPr/>
        </p:nvSpPr>
        <p:spPr>
          <a:xfrm>
            <a:off x="6096000" y="2540000"/>
            <a:ext cx="4064000" cy="4826000"/>
          </a:xfrm>
          <a:prstGeom prst="rect">
            <a:avLst/>
          </a:prstGeom>
          <a:solidFill>
            <a:srgbClr val="1F1D2B"/>
          </a:solidFill>
          <a:ln/>
        </p:spPr>
      </p:sp>
      <p:sp>
        <p:nvSpPr>
          <p:cNvPr id="10" name="summary_page-text-9"/>
          <p:cNvSpPr/>
          <p:nvPr/>
        </p:nvSpPr>
        <p:spPr>
          <a:xfrm>
            <a:off x="6477000" y="2921000"/>
            <a:ext cx="330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8B5C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3400" dirty="0"/>
          </a:p>
        </p:txBody>
      </p:sp>
      <p:sp>
        <p:nvSpPr>
          <p:cNvPr id="11" name="summary_page-text-10"/>
          <p:cNvSpPr/>
          <p:nvPr/>
        </p:nvSpPr>
        <p:spPr>
          <a:xfrm>
            <a:off x="6477000" y="3810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內容本地化</a:t>
            </a:r>
            <a:endParaRPr lang="en-US" sz="1800" dirty="0"/>
          </a:p>
        </p:txBody>
      </p:sp>
      <p:sp>
        <p:nvSpPr>
          <p:cNvPr id="12" name="summary_page-text-11"/>
          <p:cNvSpPr/>
          <p:nvPr/>
        </p:nvSpPr>
        <p:spPr>
          <a:xfrm>
            <a:off x="6477000" y="4318000"/>
            <a:ext cx="3302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創譯優於直譯，母語關鍵字研究是打入當地市場的必要投資</a:t>
            </a:r>
            <a:endParaRPr lang="en-US" sz="1500" dirty="0"/>
          </a:p>
        </p:txBody>
      </p:sp>
      <p:sp>
        <p:nvSpPr>
          <p:cNvPr id="13" name="summary_page-shape-12"/>
          <p:cNvSpPr/>
          <p:nvPr/>
        </p:nvSpPr>
        <p:spPr>
          <a:xfrm>
            <a:off x="10668000" y="2540000"/>
            <a:ext cx="4064000" cy="4826000"/>
          </a:xfrm>
          <a:prstGeom prst="rect">
            <a:avLst/>
          </a:prstGeom>
          <a:solidFill>
            <a:srgbClr val="1F1D2B"/>
          </a:solidFill>
          <a:ln/>
        </p:spPr>
      </p:sp>
      <p:sp>
        <p:nvSpPr>
          <p:cNvPr id="14" name="summary_page-text-13"/>
          <p:cNvSpPr/>
          <p:nvPr/>
        </p:nvSpPr>
        <p:spPr>
          <a:xfrm>
            <a:off x="11049000" y="2921000"/>
            <a:ext cx="330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3B82F6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3400" dirty="0"/>
          </a:p>
        </p:txBody>
      </p:sp>
      <p:sp>
        <p:nvSpPr>
          <p:cNvPr id="15" name="summary_page-text-14"/>
          <p:cNvSpPr/>
          <p:nvPr/>
        </p:nvSpPr>
        <p:spPr>
          <a:xfrm>
            <a:off x="11049000" y="3810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AI引擎優化</a:t>
            </a:r>
            <a:endParaRPr lang="en-US" sz="1800" dirty="0"/>
          </a:p>
        </p:txBody>
      </p:sp>
      <p:sp>
        <p:nvSpPr>
          <p:cNvPr id="16" name="summary_page-text-15"/>
          <p:cNvSpPr/>
          <p:nvPr/>
        </p:nvSpPr>
        <p:spPr>
          <a:xfrm>
            <a:off x="11049000" y="4318000"/>
            <a:ext cx="3302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實體識別與文化語境決定AI能否跨語言正確引用你的品牌</a:t>
            </a:r>
            <a:endParaRPr lang="en-US" sz="1500" dirty="0"/>
          </a:p>
        </p:txBody>
      </p:sp>
      <p:sp>
        <p:nvSpPr>
          <p:cNvPr id="17" name="summary_page-text-16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多語言GEO策略：國際市場與跨境品牌佈局</a:t>
            </a:r>
            <a:endParaRPr lang="en-US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311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ferences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references-text-2"/>
          <p:cNvSpPr/>
          <p:nvPr/>
        </p:nvSpPr>
        <p:spPr>
          <a:xfrm>
            <a:off x="1524000" y="88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參考資源</a:t>
            </a:r>
            <a:endParaRPr lang="en-US" sz="3000" dirty="0"/>
          </a:p>
        </p:txBody>
      </p:sp>
      <p:sp>
        <p:nvSpPr>
          <p:cNvPr id="4" name="references-shape-3"/>
          <p:cNvSpPr/>
          <p:nvPr/>
        </p:nvSpPr>
        <p:spPr>
          <a:xfrm>
            <a:off x="1524000" y="1778000"/>
            <a:ext cx="13208000" cy="12700"/>
          </a:xfrm>
          <a:prstGeom prst="line">
            <a:avLst/>
          </a:prstGeom>
          <a:ln w="12700">
            <a:solidFill>
              <a:srgbClr val="2D2B3B"/>
            </a:solidFill>
            <a:prstDash val="solid"/>
          </a:ln>
        </p:spPr>
      </p:sp>
      <p:sp>
        <p:nvSpPr>
          <p:cNvPr id="5" name="references-text-4"/>
          <p:cNvSpPr/>
          <p:nvPr/>
        </p:nvSpPr>
        <p:spPr>
          <a:xfrm>
            <a:off x="1524000" y="2286000"/>
            <a:ext cx="1320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Digital Applied《International SEO: Hreflang &amp; Multilingual Guide》，2026年1月</a:t>
            </a:r>
            <a:endParaRPr lang="en-US" sz="1600" dirty="0"/>
          </a:p>
        </p:txBody>
      </p:sp>
      <p:sp>
        <p:nvSpPr>
          <p:cNvPr id="6" name="references-text-5"/>
          <p:cNvSpPr/>
          <p:nvPr/>
        </p:nvSpPr>
        <p:spPr>
          <a:xfrm>
            <a:off x="1524000" y="2857500"/>
            <a:ext cx="1320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Search Central《Tell Google about localized versions of your page》官方文件</a:t>
            </a:r>
            <a:endParaRPr lang="en-US" sz="1600" dirty="0"/>
          </a:p>
        </p:txBody>
      </p:sp>
      <p:sp>
        <p:nvSpPr>
          <p:cNvPr id="7" name="references-text-6"/>
          <p:cNvSpPr/>
          <p:nvPr/>
        </p:nvSpPr>
        <p:spPr>
          <a:xfrm>
            <a:off x="1524000" y="3429000"/>
            <a:ext cx="1320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Dimension Market Research《Generative Engine Optimization (GEO) Market》報告</a:t>
            </a:r>
            <a:endParaRPr lang="en-US" sz="1600" dirty="0"/>
          </a:p>
        </p:txBody>
      </p:sp>
      <p:sp>
        <p:nvSpPr>
          <p:cNvPr id="8" name="references-text-7"/>
          <p:cNvSpPr/>
          <p:nvPr/>
        </p:nvSpPr>
        <p:spPr>
          <a:xfrm>
            <a:off x="1524000" y="4000500"/>
            <a:ext cx="1320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LinkedIn／eBranding Studio《GEO Multilingual Discovery: How to Optimize for Generative Engines in Global Markets》，2025年11月</a:t>
            </a:r>
            <a:endParaRPr lang="en-US" sz="1600" dirty="0"/>
          </a:p>
        </p:txBody>
      </p:sp>
      <p:sp>
        <p:nvSpPr>
          <p:cNvPr id="9" name="references-text-8"/>
          <p:cNvSpPr/>
          <p:nvPr/>
        </p:nvSpPr>
        <p:spPr>
          <a:xfrm>
            <a:off x="1524000" y="4572000"/>
            <a:ext cx="1320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Screaming Frog SEO Spider 官方文件（Hreflang稽核工具）</a:t>
            </a:r>
            <a:endParaRPr lang="en-US" sz="1600" dirty="0"/>
          </a:p>
        </p:txBody>
      </p:sp>
      <p:sp>
        <p:nvSpPr>
          <p:cNvPr id="10" name="references-text-9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本簡報內容均引用自公開權威來源，數據與方法論以原始資料發布時間為準</a:t>
            </a:r>
            <a:endParaRPr lang="en-US" sz="1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gradFill rotWithShape="1" flip="none">
          <a:gsLst>
            <a:gs pos="0">
              <a:srgbClr val="13111C"/>
            </a:gs>
            <a:gs pos="100000">
              <a:srgbClr val="1B1730"/>
            </a:gs>
          </a:gsLst>
          <a:lin ang="8100000" scaled="1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ankyou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" name="thankyou-shape-2"/>
          <p:cNvSpPr/>
          <p:nvPr/>
        </p:nvSpPr>
        <p:spPr>
          <a:xfrm>
            <a:off x="11430000" y="-1270000"/>
            <a:ext cx="6350000" cy="6350000"/>
          </a:xfrm>
          <a:prstGeom prst="ellipse">
            <a:avLst/>
          </a:prstGeom>
          <a:solidFill>
            <a:srgbClr val="8B5CF6">
              <a:alpha val="10000"/>
            </a:srgbClr>
          </a:solidFill>
          <a:ln/>
        </p:spPr>
      </p:sp>
      <p:sp>
        <p:nvSpPr>
          <p:cNvPr id="4" name="thankyou-text-3"/>
          <p:cNvSpPr/>
          <p:nvPr/>
        </p:nvSpPr>
        <p:spPr>
          <a:xfrm>
            <a:off x="0" y="3683000"/>
            <a:ext cx="1625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感謝聆聽</a:t>
            </a:r>
            <a:endParaRPr lang="en-US" sz="4400" dirty="0"/>
          </a:p>
        </p:txBody>
      </p:sp>
      <p:sp>
        <p:nvSpPr>
          <p:cNvPr id="5" name="thankyou-shape-4"/>
          <p:cNvSpPr/>
          <p:nvPr/>
        </p:nvSpPr>
        <p:spPr>
          <a:xfrm>
            <a:off x="7366000" y="4699000"/>
            <a:ext cx="1524000" cy="9144"/>
          </a:xfrm>
          <a:prstGeom prst="line">
            <a:avLst/>
          </a:prstGeom>
          <a:ln w="38100">
            <a:solidFill>
              <a:srgbClr val="8B5CF6"/>
            </a:solidFill>
            <a:prstDash val="solid"/>
          </a:ln>
        </p:spPr>
      </p:sp>
      <p:sp>
        <p:nvSpPr>
          <p:cNvPr id="6" name="thankyou-text-5"/>
          <p:cNvSpPr/>
          <p:nvPr/>
        </p:nvSpPr>
        <p:spPr>
          <a:xfrm>
            <a:off x="0" y="5080000"/>
            <a:ext cx="1625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rgbClr val="A1A1A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SEO 講師・AI 講師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多語言 GEO 策略：國際市場與跨境品牌佈局</dc:title>
  <dc:subject>多語言 GEO 策略：國際市場與跨境品牌佈局</dc:subject>
  <dc:creator>Manus</dc:creator>
  <cp:lastModifiedBy>Manus</cp:lastModifiedBy>
  <cp:revision>1</cp:revision>
  <dcterms:created xsi:type="dcterms:W3CDTF">2026-07-31T00:40:56Z</dcterms:created>
  <dcterms:modified xsi:type="dcterms:W3CDTF">2026-07-31T00:40:56Z</dcterms:modified>
</cp:coreProperties>
</file>