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6256000" cy="9144000"/>
  <p:notesSz cx="9144000" cy="16256000"/>
  <p:embeddedFontLst>
    <p:embeddedFont>
      <p:font typeface="Noto Sans TC" charset="-122" pitchFamily="34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font" Target="fonts/font1.fntdata"/></Relationships>
</file>

<file path=ppt/charts/_rels/chart1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互動率</c:v>
                </c:pt>
              </c:strCache>
            </c:strRef>
          </c:tx>
          <c:spPr>
            <a:solidFill>
              <a:srgbClr val="7B61FF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5.5%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3.7%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3.2%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1.8%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1.5%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0.8%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CCCCCC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TikTok</c:v>
                  </c:pt>
                  <c:pt idx="1">
                    <c:v>IG Reels</c:v>
                  </c:pt>
                  <c:pt idx="2">
                    <c:v>YT Shorts</c:v>
                  </c:pt>
                  <c:pt idx="3">
                    <c:v>IG Feed</c:v>
                  </c:pt>
                  <c:pt idx="4">
                    <c:v>LinkedIn</c:v>
                  </c:pt>
                  <c:pt idx="5">
                    <c:v>Facebook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5.53</c:v>
                </c:pt>
                <c:pt idx="1">
                  <c:v>3.74</c:v>
                </c:pt>
                <c:pt idx="2">
                  <c:v>3.21</c:v>
                </c:pt>
                <c:pt idx="3">
                  <c:v>1.84</c:v>
                </c:pt>
                <c:pt idx="4">
                  <c:v>1.47</c:v>
                </c:pt>
                <c:pt idx="5">
                  <c:v>0.82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CCCCCC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-1" descr="preencoded.png">    </p:cNvPr>
          <p:cNvPicPr>
            <a:picLocks noChangeAspect="1"/>
          </p:cNvPicPr>
          <p:nvPr/>
        </p:nvPicPr>
        <p:blipFill>
          <a:blip r:embed="rId1"/>
          <a:srcRect l="0" r="0" t="2038" b="2038"/>
          <a:stretch/>
        </p:blipFill>
        <p:spPr>
          <a:xfrm>
            <a:off x="9906000" y="0"/>
            <a:ext cx="6350000" cy="9144000"/>
          </a:xfrm>
          <a:prstGeom prst="rect">
            <a:avLst/>
          </a:prstGeom>
        </p:spPr>
      </p:pic>
      <p:sp>
        <p:nvSpPr>
          <p:cNvPr id="3" name="cover-shape-2"/>
          <p:cNvSpPr/>
          <p:nvPr/>
        </p:nvSpPr>
        <p:spPr>
          <a:xfrm>
            <a:off x="0" y="0"/>
            <a:ext cx="11430000" cy="9144000"/>
          </a:xfrm>
          <a:prstGeom prst="rect">
            <a:avLst/>
          </a:prstGeom>
          <a:solidFill>
            <a:srgbClr val="0F0F11">
              <a:alpha val="90000"/>
            </a:srgbClr>
          </a:solidFill>
          <a:ln/>
        </p:spPr>
      </p:sp>
      <p:sp>
        <p:nvSpPr>
          <p:cNvPr id="4" name="cover-text-3"/>
          <p:cNvSpPr/>
          <p:nvPr/>
        </p:nvSpPr>
        <p:spPr>
          <a:xfrm>
            <a:off x="1524000" y="1778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CREATOR ECONOMY · 2026</a:t>
            </a:r>
            <a:endParaRPr lang="en-US" sz="1600" dirty="0"/>
          </a:p>
        </p:txBody>
      </p:sp>
      <p:sp>
        <p:nvSpPr>
          <p:cNvPr id="5" name="cover-text-4"/>
          <p:cNvSpPr/>
          <p:nvPr/>
        </p:nvSpPr>
        <p:spPr>
          <a:xfrm>
            <a:off x="1524000" y="3556000"/>
            <a:ext cx="889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75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KOL與網紅行銷：選擇合作對象與成效評估</a:t>
            </a:r>
            <a:endParaRPr lang="en-US" sz="5400" dirty="0"/>
          </a:p>
        </p:txBody>
      </p:sp>
      <p:sp>
        <p:nvSpPr>
          <p:cNvPr id="6" name="cover-text-5"/>
          <p:cNvSpPr/>
          <p:nvPr/>
        </p:nvSpPr>
        <p:spPr>
          <a:xfrm>
            <a:off x="1524000" y="6096000"/>
            <a:ext cx="787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從追蹤者數量到真實商業價值</a:t>
            </a:r>
            <a:endParaRPr lang="en-US" sz="2000" dirty="0"/>
          </a:p>
        </p:txBody>
      </p:sp>
      <p:sp>
        <p:nvSpPr>
          <p:cNvPr id="7" name="cover-shape-6"/>
          <p:cNvSpPr/>
          <p:nvPr/>
        </p:nvSpPr>
        <p:spPr>
          <a:xfrm>
            <a:off x="0" y="8890000"/>
            <a:ext cx="16256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8" name="cover-text-7"/>
          <p:cNvSpPr/>
          <p:nvPr/>
        </p:nvSpPr>
        <p:spPr>
          <a:xfrm>
            <a:off x="1524000" y="7366000"/>
            <a:ext cx="787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text-1"/>
          <p:cNvSpPr/>
          <p:nvPr/>
        </p:nvSpPr>
        <p:spPr>
          <a:xfrm>
            <a:off x="1524000" y="1651000"/>
            <a:ext cx="635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目錄</a:t>
            </a:r>
            <a:endParaRPr lang="en-US" sz="5200" dirty="0"/>
          </a:p>
        </p:txBody>
      </p:sp>
      <p:sp>
        <p:nvSpPr>
          <p:cNvPr id="3" name="agenda-text-2"/>
          <p:cNvSpPr/>
          <p:nvPr/>
        </p:nvSpPr>
        <p:spPr>
          <a:xfrm>
            <a:off x="8255000" y="2032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4000" dirty="0"/>
          </a:p>
        </p:txBody>
      </p:sp>
      <p:sp>
        <p:nvSpPr>
          <p:cNvPr id="4" name="agenda-text-3"/>
          <p:cNvSpPr/>
          <p:nvPr/>
        </p:nvSpPr>
        <p:spPr>
          <a:xfrm>
            <a:off x="9525000" y="2222500"/>
            <a:ext cx="520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網紅經濟的市場規模</a:t>
            </a:r>
            <a:endParaRPr lang="en-US" sz="2200" dirty="0"/>
          </a:p>
        </p:txBody>
      </p:sp>
      <p:sp>
        <p:nvSpPr>
          <p:cNvPr id="5" name="agenda-shape-4"/>
          <p:cNvSpPr/>
          <p:nvPr/>
        </p:nvSpPr>
        <p:spPr>
          <a:xfrm>
            <a:off x="8255000" y="3048000"/>
            <a:ext cx="6477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6" name="agenda-text-5"/>
          <p:cNvSpPr/>
          <p:nvPr/>
        </p:nvSpPr>
        <p:spPr>
          <a:xfrm>
            <a:off x="8255000" y="3556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4000" dirty="0"/>
          </a:p>
        </p:txBody>
      </p:sp>
      <p:sp>
        <p:nvSpPr>
          <p:cNvPr id="7" name="agenda-text-6"/>
          <p:cNvSpPr/>
          <p:nvPr/>
        </p:nvSpPr>
        <p:spPr>
          <a:xfrm>
            <a:off x="9525000" y="3746500"/>
            <a:ext cx="520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如何選對合作對象</a:t>
            </a:r>
            <a:endParaRPr lang="en-US" sz="2200" dirty="0"/>
          </a:p>
        </p:txBody>
      </p:sp>
      <p:sp>
        <p:nvSpPr>
          <p:cNvPr id="8" name="agenda-shape-7"/>
          <p:cNvSpPr/>
          <p:nvPr/>
        </p:nvSpPr>
        <p:spPr>
          <a:xfrm>
            <a:off x="8255000" y="4572000"/>
            <a:ext cx="6477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8255000" y="5080000"/>
            <a:ext cx="10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4000" dirty="0"/>
          </a:p>
        </p:txBody>
      </p:sp>
      <p:sp>
        <p:nvSpPr>
          <p:cNvPr id="10" name="agenda-text-9"/>
          <p:cNvSpPr/>
          <p:nvPr/>
        </p:nvSpPr>
        <p:spPr>
          <a:xfrm>
            <a:off x="9525000" y="5270500"/>
            <a:ext cx="520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如何評估合作成效</a:t>
            </a:r>
            <a:endParaRPr lang="en-US" sz="2200" dirty="0"/>
          </a:p>
        </p:txBody>
      </p:sp>
      <p:sp>
        <p:nvSpPr>
          <p:cNvPr id="11" name="agenda-shape-10"/>
          <p:cNvSpPr/>
          <p:nvPr/>
        </p:nvSpPr>
        <p:spPr>
          <a:xfrm>
            <a:off x="8255000" y="6096000"/>
            <a:ext cx="6477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1_divider-image-1" descr="preencoded.png">    </p:cNvPr>
          <p:cNvPicPr>
            <a:picLocks noChangeAspect="1"/>
          </p:cNvPicPr>
          <p:nvPr/>
        </p:nvPicPr>
        <p:blipFill>
          <a:blip r:embed="rId1"/>
          <a:srcRect l="0" r="0" t="7779" b="7779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ch1_divider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0F11">
              <a:alpha val="80000"/>
            </a:srgbClr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8890000" y="762000"/>
            <a:ext cx="635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0" dirty="0"/>
          </a:p>
        </p:txBody>
      </p:sp>
      <p:sp>
        <p:nvSpPr>
          <p:cNvPr id="5" name="ch1_divider-text-4"/>
          <p:cNvSpPr/>
          <p:nvPr/>
        </p:nvSpPr>
        <p:spPr>
          <a:xfrm>
            <a:off x="1524000" y="635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$326億的全球網紅經濟</a:t>
            </a:r>
            <a:endParaRPr lang="en-US" sz="4000" dirty="0"/>
          </a:p>
        </p:txBody>
      </p:sp>
      <p:sp>
        <p:nvSpPr>
          <p:cNvPr id="6" name="ch1_divider-text-5"/>
          <p:cNvSpPr/>
          <p:nvPr/>
        </p:nvSpPr>
        <p:spPr>
          <a:xfrm>
            <a:off x="1524000" y="7366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十年成長19倍的新興行銷渠道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ket_size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網紅行銷產業十年成長19倍，2026年達$326億美元</a:t>
            </a:r>
            <a:endParaRPr lang="en-US" sz="3000" dirty="0"/>
          </a:p>
        </p:txBody>
      </p:sp>
      <p:sp>
        <p:nvSpPr>
          <p:cNvPr id="3" name="market_size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market_size-text-3"/>
          <p:cNvSpPr/>
          <p:nvPr/>
        </p:nvSpPr>
        <p:spPr>
          <a:xfrm>
            <a:off x="1524000" y="2794000"/>
            <a:ext cx="6350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$32.6B</a:t>
            </a:r>
            <a:endParaRPr lang="en-US" sz="11000" dirty="0"/>
          </a:p>
        </p:txBody>
      </p:sp>
      <p:sp>
        <p:nvSpPr>
          <p:cNvPr id="5" name="market_size-text-4"/>
          <p:cNvSpPr/>
          <p:nvPr/>
        </p:nvSpPr>
        <p:spPr>
          <a:xfrm>
            <a:off x="1524000" y="5080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2026年全球網紅行銷產業規模</a:t>
            </a:r>
            <a:endParaRPr lang="en-US" sz="2000" dirty="0"/>
          </a:p>
        </p:txBody>
      </p:sp>
      <p:sp>
        <p:nvSpPr>
          <p:cNvPr id="6" name="market_size-text-5"/>
          <p:cNvSpPr/>
          <p:nvPr/>
        </p:nvSpPr>
        <p:spPr>
          <a:xfrm>
            <a:off x="9144000" y="2921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2016年僅$17億美元，十年成長19倍</a:t>
            </a:r>
            <a:endParaRPr lang="en-US" sz="2000" dirty="0"/>
          </a:p>
        </p:txBody>
      </p:sp>
      <p:sp>
        <p:nvSpPr>
          <p:cNvPr id="7" name="market_size-text-6"/>
          <p:cNvSpPr/>
          <p:nvPr/>
        </p:nvSpPr>
        <p:spPr>
          <a:xfrm>
            <a:off x="9144000" y="3556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年複合成長率16.4%（2021-2026）</a:t>
            </a:r>
            <a:endParaRPr lang="en-US" sz="2000" dirty="0"/>
          </a:p>
        </p:txBody>
      </p:sp>
      <p:sp>
        <p:nvSpPr>
          <p:cNvPr id="8" name="market_size-text-7"/>
          <p:cNvSpPr/>
          <p:nvPr/>
        </p:nvSpPr>
        <p:spPr>
          <a:xfrm>
            <a:off x="9144000" y="4191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預計2030年達$521億美元</a:t>
            </a:r>
            <a:endParaRPr lang="en-US" sz="2000" dirty="0"/>
          </a:p>
        </p:txBody>
      </p:sp>
      <p:sp>
        <p:nvSpPr>
          <p:cNvPr id="9" name="market_size-text-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2026》，2026年4月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y_trust-image-1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why_trust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0F11">
              <a:alpha val="70000"/>
            </a:srgbClr>
          </a:solidFill>
          <a:ln/>
        </p:spPr>
      </p:sp>
      <p:sp>
        <p:nvSpPr>
          <p:cNvPr id="4" name="why_trust-text-3"/>
          <p:cNvSpPr/>
          <p:nvPr/>
        </p:nvSpPr>
        <p:spPr>
          <a:xfrm>
            <a:off x="1524000" y="3048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72%消費者信任網紅推薦，勝過傳統品牌廣告</a:t>
            </a:r>
            <a:endParaRPr lang="en-US" sz="4600" dirty="0"/>
          </a:p>
        </p:txBody>
      </p:sp>
      <p:sp>
        <p:nvSpPr>
          <p:cNvPr id="5" name="why_trust-text-4"/>
          <p:cNvSpPr/>
          <p:nvPr/>
        </p:nvSpPr>
        <p:spPr>
          <a:xfrm>
            <a:off x="1524000" y="4572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86%消費者每年至少一次因網紅推薦而購買（Sprout Social）</a:t>
            </a:r>
            <a:endParaRPr lang="en-US" sz="2000" dirty="0"/>
          </a:p>
        </p:txBody>
      </p:sp>
      <p:sp>
        <p:nvSpPr>
          <p:cNvPr id="6" name="why_trust-text-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 2026、Sprout Social《State of Influencer Marketing Report》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2_divider-image-1" descr="preencoded.png">    </p:cNvPr>
          <p:cNvPicPr>
            <a:picLocks noChangeAspect="1"/>
          </p:cNvPicPr>
          <p:nvPr/>
        </p:nvPicPr>
        <p:blipFill>
          <a:blip r:embed="rId1"/>
          <a:srcRect l="0" r="0" t="21875" b="21875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ch2_divider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0F11">
              <a:alpha val="80000"/>
            </a:srgbClr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8890000" y="762000"/>
            <a:ext cx="635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0" dirty="0"/>
          </a:p>
        </p:txBody>
      </p:sp>
      <p:sp>
        <p:nvSpPr>
          <p:cNvPr id="5" name="ch2_divider-text-4"/>
          <p:cNvSpPr/>
          <p:nvPr/>
        </p:nvSpPr>
        <p:spPr>
          <a:xfrm>
            <a:off x="1524000" y="635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如何選對合作對象</a:t>
            </a:r>
            <a:endParaRPr lang="en-US" sz="4000" dirty="0"/>
          </a:p>
        </p:txBody>
      </p:sp>
      <p:sp>
        <p:nvSpPr>
          <p:cNvPr id="6" name="ch2_divider-text-5"/>
          <p:cNvSpPr/>
          <p:nvPr/>
        </p:nvSpPr>
        <p:spPr>
          <a:xfrm>
            <a:off x="1524000" y="7366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從網紅分級到選對標準與避開誤區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fluencer_tiers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四大網紅分級：從奈米到巨星</a:t>
            </a:r>
            <a:endParaRPr lang="en-US" sz="3000" dirty="0"/>
          </a:p>
        </p:txBody>
      </p:sp>
      <p:sp>
        <p:nvSpPr>
          <p:cNvPr id="3" name="influencer_tiers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influencer_tiers-shape-3"/>
          <p:cNvSpPr/>
          <p:nvPr/>
        </p:nvSpPr>
        <p:spPr>
          <a:xfrm>
            <a:off x="1524000" y="2540000"/>
            <a:ext cx="2921000" cy="4318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5" name="influencer_tiers-text-4"/>
          <p:cNvSpPr/>
          <p:nvPr/>
        </p:nvSpPr>
        <p:spPr>
          <a:xfrm>
            <a:off x="1905000" y="2921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Nano奈米</a:t>
            </a:r>
            <a:endParaRPr lang="en-US" sz="1800" dirty="0"/>
          </a:p>
        </p:txBody>
      </p:sp>
      <p:sp>
        <p:nvSpPr>
          <p:cNvPr id="6" name="influencer_tiers-text-5"/>
          <p:cNvSpPr/>
          <p:nvPr/>
        </p:nvSpPr>
        <p:spPr>
          <a:xfrm>
            <a:off x="1905000" y="3429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1K-10K</a:t>
            </a:r>
            <a:endParaRPr lang="en-US" sz="1600" dirty="0"/>
          </a:p>
        </p:txBody>
      </p:sp>
      <p:sp>
        <p:nvSpPr>
          <p:cNvPr id="7" name="influencer_tiers-text-6"/>
          <p:cNvSpPr/>
          <p:nvPr/>
        </p:nvSpPr>
        <p:spPr>
          <a:xfrm>
            <a:off x="1905000" y="4191000"/>
            <a:ext cx="215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小型社群深度連結，適合在地商家與精緻小眾品牌</a:t>
            </a:r>
            <a:endParaRPr lang="en-US" sz="1500" dirty="0"/>
          </a:p>
        </p:txBody>
      </p:sp>
      <p:sp>
        <p:nvSpPr>
          <p:cNvPr id="8" name="influencer_tiers-shape-7"/>
          <p:cNvSpPr/>
          <p:nvPr/>
        </p:nvSpPr>
        <p:spPr>
          <a:xfrm>
            <a:off x="4699000" y="2540000"/>
            <a:ext cx="2921000" cy="4318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9" name="influencer_tiers-text-8"/>
          <p:cNvSpPr/>
          <p:nvPr/>
        </p:nvSpPr>
        <p:spPr>
          <a:xfrm>
            <a:off x="5080000" y="2921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Micro微型</a:t>
            </a:r>
            <a:endParaRPr lang="en-US" sz="1800" dirty="0"/>
          </a:p>
        </p:txBody>
      </p:sp>
      <p:sp>
        <p:nvSpPr>
          <p:cNvPr id="10" name="influencer_tiers-text-9"/>
          <p:cNvSpPr/>
          <p:nvPr/>
        </p:nvSpPr>
        <p:spPr>
          <a:xfrm>
            <a:off x="5080000" y="3429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10K-100K</a:t>
            </a:r>
            <a:endParaRPr lang="en-US" sz="1600" dirty="0"/>
          </a:p>
        </p:txBody>
      </p:sp>
      <p:sp>
        <p:nvSpPr>
          <p:cNvPr id="11" name="influencer_tiers-text-10"/>
          <p:cNvSpPr/>
          <p:nvPr/>
        </p:nvSpPr>
        <p:spPr>
          <a:xfrm>
            <a:off x="5080000" y="4191000"/>
            <a:ext cx="215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高互動、高性價比，是2026年ROI表現最佳的層級</a:t>
            </a:r>
            <a:endParaRPr lang="en-US" sz="1500" dirty="0"/>
          </a:p>
        </p:txBody>
      </p:sp>
      <p:sp>
        <p:nvSpPr>
          <p:cNvPr id="12" name="influencer_tiers-shape-11"/>
          <p:cNvSpPr/>
          <p:nvPr/>
        </p:nvSpPr>
        <p:spPr>
          <a:xfrm>
            <a:off x="7874000" y="2540000"/>
            <a:ext cx="2921000" cy="4318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13" name="influencer_tiers-text-12"/>
          <p:cNvSpPr/>
          <p:nvPr/>
        </p:nvSpPr>
        <p:spPr>
          <a:xfrm>
            <a:off x="8255000" y="2921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Macro大型</a:t>
            </a:r>
            <a:endParaRPr lang="en-US" sz="1800" dirty="0"/>
          </a:p>
        </p:txBody>
      </p:sp>
      <p:sp>
        <p:nvSpPr>
          <p:cNvPr id="14" name="influencer_tiers-text-13"/>
          <p:cNvSpPr/>
          <p:nvPr/>
        </p:nvSpPr>
        <p:spPr>
          <a:xfrm>
            <a:off x="8255000" y="3429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100K-1M</a:t>
            </a:r>
            <a:endParaRPr lang="en-US" sz="1600" dirty="0"/>
          </a:p>
        </p:txBody>
      </p:sp>
      <p:sp>
        <p:nvSpPr>
          <p:cNvPr id="15" name="influencer_tiers-text-14"/>
          <p:cNvSpPr/>
          <p:nvPr/>
        </p:nvSpPr>
        <p:spPr>
          <a:xfrm>
            <a:off x="8255000" y="4191000"/>
            <a:ext cx="215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產業意見領袖，適合追求較大觸及範圍的中型品牌</a:t>
            </a:r>
            <a:endParaRPr lang="en-US" sz="1500" dirty="0"/>
          </a:p>
        </p:txBody>
      </p:sp>
      <p:sp>
        <p:nvSpPr>
          <p:cNvPr id="16" name="influencer_tiers-shape-15"/>
          <p:cNvSpPr/>
          <p:nvPr/>
        </p:nvSpPr>
        <p:spPr>
          <a:xfrm>
            <a:off x="11049000" y="2540000"/>
            <a:ext cx="2921000" cy="4318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17" name="influencer_tiers-text-16"/>
          <p:cNvSpPr/>
          <p:nvPr/>
        </p:nvSpPr>
        <p:spPr>
          <a:xfrm>
            <a:off x="11430000" y="2921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Mega巨星</a:t>
            </a:r>
            <a:endParaRPr lang="en-US" sz="1800" dirty="0"/>
          </a:p>
        </p:txBody>
      </p:sp>
      <p:sp>
        <p:nvSpPr>
          <p:cNvPr id="18" name="influencer_tiers-text-17"/>
          <p:cNvSpPr/>
          <p:nvPr/>
        </p:nvSpPr>
        <p:spPr>
          <a:xfrm>
            <a:off x="11430000" y="3429000"/>
            <a:ext cx="215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1M+</a:t>
            </a:r>
            <a:endParaRPr lang="en-US" sz="1600" dirty="0"/>
          </a:p>
        </p:txBody>
      </p:sp>
      <p:sp>
        <p:nvSpPr>
          <p:cNvPr id="19" name="influencer_tiers-text-18"/>
          <p:cNvSpPr/>
          <p:nvPr/>
        </p:nvSpPr>
        <p:spPr>
          <a:xfrm>
            <a:off x="11430000" y="4191000"/>
            <a:ext cx="2159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大規模品牌曝光，適合追求品牌聲量的重大新品發布</a:t>
            </a:r>
            <a:endParaRPr lang="en-US" sz="1500" dirty="0"/>
          </a:p>
        </p:txBody>
      </p:sp>
      <p:sp>
        <p:nvSpPr>
          <p:cNvPr id="20" name="influencer_tiers-text-19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來源：Sprout Social《Influencer Strategy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er_comparison_table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微型網紅互動率是巨型網紅的3.2倍，成本卻低60%</a:t>
            </a:r>
            <a:endParaRPr lang="en-US" sz="2800" dirty="0"/>
          </a:p>
        </p:txBody>
      </p:sp>
      <p:sp>
        <p:nvSpPr>
          <p:cNvPr id="3" name="tier_comparison_table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graphicFrame>
        <p:nvGraphicFramePr>
          <p:cNvPr id="9" name="tier_comparison_tabl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24000" y="2413000"/>
          <a:ext cx="13208000" cy="4572000"/>
        </p:xfrm>
        <a:graphic>
          <a:graphicData uri="http://schemas.openxmlformats.org/drawingml/2006/table">
            <a:tbl>
              <a:tblPr/>
              <a:tblGrid>
                <a:gridCol w="4064000"/>
                <a:gridCol w="3048000"/>
                <a:gridCol w="3048000"/>
                <a:gridCol w="3048000"/>
              </a:tblGrid>
              <a:tr h="98611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層級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平均互動率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轉換率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每$1 ROI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</a:tr>
              <a:tr h="89647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Nano（1K-10K）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4.84%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2.41%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$6.52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</a:tr>
              <a:tr h="89647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Micro（10K-100K）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3.86%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2.18%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$7.14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647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Macro（500K-1M）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1.64%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1.42%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$4.23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1C1F"/>
                    </a:solidFill>
                  </a:tcPr>
                </a:tc>
              </a:tr>
              <a:tr h="89647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Mega（1M+）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1.21%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0.91%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$3.42</a:t>
                      </a:r>
                      <a:endParaRPr lang="en-US" sz="16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A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ier_comparison_table-text-4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cro_advantage-image-1" descr="preencoded.png">    </p:cNvPr>
          <p:cNvPicPr>
            <a:picLocks noChangeAspect="1"/>
          </p:cNvPicPr>
          <p:nvPr/>
        </p:nvPicPr>
        <p:blipFill>
          <a:blip r:embed="rId1"/>
          <a:srcRect l="0" r="0" t="7647" b="7647"/>
          <a:stretch/>
        </p:blipFill>
        <p:spPr>
          <a:xfrm>
            <a:off x="0" y="0"/>
            <a:ext cx="10795000" cy="9144000"/>
          </a:xfrm>
          <a:prstGeom prst="rect">
            <a:avLst/>
          </a:prstGeom>
        </p:spPr>
      </p:pic>
      <p:sp>
        <p:nvSpPr>
          <p:cNvPr id="3" name="micro_advantage-shape-2"/>
          <p:cNvSpPr/>
          <p:nvPr/>
        </p:nvSpPr>
        <p:spPr>
          <a:xfrm>
            <a:off x="10795000" y="0"/>
            <a:ext cx="5461000" cy="9144000"/>
          </a:xfrm>
          <a:prstGeom prst="rect">
            <a:avLst/>
          </a:prstGeom>
          <a:solidFill>
            <a:srgbClr val="0F0F11"/>
          </a:solidFill>
          <a:ln/>
        </p:spPr>
      </p:sp>
      <p:sp>
        <p:nvSpPr>
          <p:cNvPr id="4" name="micro_advantage-text-3"/>
          <p:cNvSpPr/>
          <p:nvPr/>
        </p:nvSpPr>
        <p:spPr>
          <a:xfrm>
            <a:off x="11303000" y="2540000"/>
            <a:ext cx="4572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微型網紅是2026年78%成功案例的主力</a:t>
            </a:r>
            <a:endParaRPr lang="en-US" sz="2800" dirty="0"/>
          </a:p>
        </p:txBody>
      </p:sp>
      <p:sp>
        <p:nvSpPr>
          <p:cNvPr id="5" name="micro_advantage-shape-4"/>
          <p:cNvSpPr/>
          <p:nvPr/>
        </p:nvSpPr>
        <p:spPr>
          <a:xfrm>
            <a:off x="11303000" y="4572000"/>
            <a:ext cx="4572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6" name="micro_advantage-text-5"/>
          <p:cNvSpPr/>
          <p:nvPr/>
        </p:nvSpPr>
        <p:spPr>
          <a:xfrm>
            <a:off x="11303000" y="4953000"/>
            <a:ext cx="457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89%品牌計畫維持或增加微型網紅投資</a:t>
            </a:r>
            <a:endParaRPr lang="en-US" sz="1800" dirty="0"/>
          </a:p>
        </p:txBody>
      </p:sp>
      <p:sp>
        <p:nvSpPr>
          <p:cNvPr id="7" name="micro_advantage-text-6"/>
          <p:cNvSpPr/>
          <p:nvPr/>
        </p:nvSpPr>
        <p:spPr>
          <a:xfrm>
            <a:off x="11303000" y="5842000"/>
            <a:ext cx="457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92%品牌採用「微型+大型」混合策略</a:t>
            </a:r>
            <a:endParaRPr lang="en-US" sz="1800" dirty="0"/>
          </a:p>
        </p:txBody>
      </p:sp>
      <p:sp>
        <p:nvSpPr>
          <p:cNvPr id="8" name="micro_advantage-text-7"/>
          <p:cNvSpPr/>
          <p:nvPr/>
        </p:nvSpPr>
        <p:spPr>
          <a:xfrm>
            <a:off x="11303000" y="8255000"/>
            <a:ext cx="457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 2026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en_macro_wins-image-1" descr="preencoded.png">    </p:cNvPr>
          <p:cNvPicPr>
            <a:picLocks noChangeAspect="1"/>
          </p:cNvPicPr>
          <p:nvPr/>
        </p:nvPicPr>
        <p:blipFill>
          <a:blip r:embed="rId1"/>
          <a:srcRect l="0" r="0" t="21875" b="21875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when_macro_wins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0F11">
              <a:alpha val="70000"/>
            </a:srgbClr>
          </a:solidFill>
          <a:ln/>
        </p:spPr>
      </p:sp>
      <p:sp>
        <p:nvSpPr>
          <p:cNvPr id="4" name="when_macro_wins-text-3"/>
          <p:cNvSpPr/>
          <p:nvPr/>
        </p:nvSpPr>
        <p:spPr>
          <a:xfrm>
            <a:off x="1524000" y="2794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84%重大產品發布仍依賴大型／巨型網紅擴大觸及</a:t>
            </a:r>
            <a:endParaRPr lang="en-US" sz="4200" dirty="0"/>
          </a:p>
        </p:txBody>
      </p:sp>
      <p:sp>
        <p:nvSpPr>
          <p:cNvPr id="5" name="when_macro_wins-text-4"/>
          <p:cNvSpPr/>
          <p:nvPr/>
        </p:nvSpPr>
        <p:spPr>
          <a:xfrm>
            <a:off x="1524000" y="4318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巨型網紅觸及範圍是微型網紅的4.1倍，品牌記憶度高出67%</a:t>
            </a:r>
            <a:endParaRPr lang="en-US" sz="2000" dirty="0"/>
          </a:p>
        </p:txBody>
      </p:sp>
      <p:sp>
        <p:nvSpPr>
          <p:cNvPr id="6" name="when_macro_wins-text-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lection_criteria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選對合作對象的四大標準</a:t>
            </a:r>
            <a:endParaRPr lang="en-US" sz="3000" dirty="0"/>
          </a:p>
        </p:txBody>
      </p:sp>
      <p:sp>
        <p:nvSpPr>
          <p:cNvPr id="3" name="selection_criteria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pic>
        <p:nvPicPr>
          <p:cNvPr id="4" name="selection_criteria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2540000"/>
            <a:ext cx="457200" cy="457200"/>
          </a:xfrm>
          <a:prstGeom prst="rect">
            <a:avLst/>
          </a:prstGeom>
        </p:spPr>
      </p:pic>
      <p:sp>
        <p:nvSpPr>
          <p:cNvPr id="5" name="selection_criteria-text-4"/>
          <p:cNvSpPr/>
          <p:nvPr/>
        </p:nvSpPr>
        <p:spPr>
          <a:xfrm>
            <a:off x="2286000" y="2540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受眾契合度</a:t>
            </a:r>
            <a:endParaRPr lang="en-US" sz="1900" dirty="0"/>
          </a:p>
        </p:txBody>
      </p:sp>
      <p:sp>
        <p:nvSpPr>
          <p:cNvPr id="6" name="selection_criteria-text-5"/>
          <p:cNvSpPr/>
          <p:nvPr/>
        </p:nvSpPr>
        <p:spPr>
          <a:xfrm>
            <a:off x="2286000" y="3048000"/>
            <a:ext cx="558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網紅追蹤者輪廓需與品牌目標客群高度重疊</a:t>
            </a:r>
            <a:endParaRPr lang="en-US" sz="1500" dirty="0"/>
          </a:p>
        </p:txBody>
      </p:sp>
      <p:pic>
        <p:nvPicPr>
          <p:cNvPr id="7" name="selection_criteria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0" y="2540000"/>
            <a:ext cx="457200" cy="457200"/>
          </a:xfrm>
          <a:prstGeom prst="rect">
            <a:avLst/>
          </a:prstGeom>
        </p:spPr>
      </p:pic>
      <p:sp>
        <p:nvSpPr>
          <p:cNvPr id="8" name="selection_criteria-text-7"/>
          <p:cNvSpPr/>
          <p:nvPr/>
        </p:nvSpPr>
        <p:spPr>
          <a:xfrm>
            <a:off x="9398000" y="2540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互動優先於規模</a:t>
            </a:r>
            <a:endParaRPr lang="en-US" sz="1900" dirty="0"/>
          </a:p>
        </p:txBody>
      </p:sp>
      <p:sp>
        <p:nvSpPr>
          <p:cNvPr id="9" name="selection_criteria-text-8"/>
          <p:cNvSpPr/>
          <p:nvPr/>
        </p:nvSpPr>
        <p:spPr>
          <a:xfrm>
            <a:off x="9398000" y="3048000"/>
            <a:ext cx="558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真實互動率比追蹤者總數更能預測轉換效果</a:t>
            </a:r>
            <a:endParaRPr lang="en-US" sz="1500" dirty="0"/>
          </a:p>
        </p:txBody>
      </p:sp>
      <p:pic>
        <p:nvPicPr>
          <p:cNvPr id="10" name="selection_criteria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826000"/>
            <a:ext cx="457200" cy="457200"/>
          </a:xfrm>
          <a:prstGeom prst="rect">
            <a:avLst/>
          </a:prstGeom>
        </p:spPr>
      </p:pic>
      <p:sp>
        <p:nvSpPr>
          <p:cNvPr id="11" name="selection_criteria-text-10"/>
          <p:cNvSpPr/>
          <p:nvPr/>
        </p:nvSpPr>
        <p:spPr>
          <a:xfrm>
            <a:off x="2286000" y="4826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調性一致</a:t>
            </a:r>
            <a:endParaRPr lang="en-US" sz="1900" dirty="0"/>
          </a:p>
        </p:txBody>
      </p:sp>
      <p:sp>
        <p:nvSpPr>
          <p:cNvPr id="12" name="selection_criteria-text-11"/>
          <p:cNvSpPr/>
          <p:nvPr/>
        </p:nvSpPr>
        <p:spPr>
          <a:xfrm>
            <a:off x="2286000" y="5334000"/>
            <a:ext cx="558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語氣、風格、價值觀需自然契合，觀眾能立即察覺業配感過重</a:t>
            </a:r>
            <a:endParaRPr lang="en-US" sz="1500" dirty="0"/>
          </a:p>
        </p:txBody>
      </p:sp>
      <p:pic>
        <p:nvPicPr>
          <p:cNvPr id="13" name="selection_criteria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000" y="4826000"/>
            <a:ext cx="457200" cy="457200"/>
          </a:xfrm>
          <a:prstGeom prst="rect">
            <a:avLst/>
          </a:prstGeom>
        </p:spPr>
      </p:pic>
      <p:sp>
        <p:nvSpPr>
          <p:cNvPr id="14" name="selection_criteria-text-13"/>
          <p:cNvSpPr/>
          <p:nvPr/>
        </p:nvSpPr>
        <p:spPr>
          <a:xfrm>
            <a:off x="9398000" y="48260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長期夥伴優於單次</a:t>
            </a:r>
            <a:endParaRPr lang="en-US" sz="1900" dirty="0"/>
          </a:p>
        </p:txBody>
      </p:sp>
      <p:sp>
        <p:nvSpPr>
          <p:cNvPr id="15" name="selection_criteria-text-14"/>
          <p:cNvSpPr/>
          <p:nvPr/>
        </p:nvSpPr>
        <p:spPr>
          <a:xfrm>
            <a:off x="9398000" y="5334000"/>
            <a:ext cx="558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61%頂尖案例採用常態化網紅策略，而非單次活動衝刺</a:t>
            </a:r>
            <a:endParaRPr lang="en-US" sz="1500" dirty="0"/>
          </a:p>
        </p:txBody>
      </p:sp>
      <p:sp>
        <p:nvSpPr>
          <p:cNvPr id="16" name="selection_criteria-text-15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來源：Sprout Social、PartnerCentric合作準則整理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品牌常犯的四個選人錯誤</a:t>
            </a:r>
            <a:endParaRPr lang="en-US" sz="3000" dirty="0"/>
          </a:p>
        </p:txBody>
      </p:sp>
      <p:sp>
        <p:nvSpPr>
          <p:cNvPr id="3" name="common_mistakes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common_mistakes-text-3"/>
          <p:cNvSpPr/>
          <p:nvPr/>
        </p:nvSpPr>
        <p:spPr>
          <a:xfrm>
            <a:off x="1524000" y="2540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000" dirty="0"/>
          </a:p>
        </p:txBody>
      </p:sp>
      <p:sp>
        <p:nvSpPr>
          <p:cNvPr id="5" name="common_mistakes-text-4"/>
          <p:cNvSpPr/>
          <p:nvPr/>
        </p:nvSpPr>
        <p:spPr>
          <a:xfrm>
            <a:off x="2794000" y="2603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沒有明確設定活動目標與期望</a:t>
            </a:r>
            <a:endParaRPr lang="en-US" sz="1900" dirty="0"/>
          </a:p>
        </p:txBody>
      </p:sp>
      <p:sp>
        <p:nvSpPr>
          <p:cNvPr id="6" name="common_mistakes-shape-5"/>
          <p:cNvSpPr/>
          <p:nvPr/>
        </p:nvSpPr>
        <p:spPr>
          <a:xfrm>
            <a:off x="1524000" y="3429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7" name="common_mistakes-text-6"/>
          <p:cNvSpPr/>
          <p:nvPr/>
        </p:nvSpPr>
        <p:spPr>
          <a:xfrm>
            <a:off x="1524000" y="3810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000" dirty="0"/>
          </a:p>
        </p:txBody>
      </p:sp>
      <p:sp>
        <p:nvSpPr>
          <p:cNvPr id="8" name="common_mistakes-text-7"/>
          <p:cNvSpPr/>
          <p:nvPr/>
        </p:nvSpPr>
        <p:spPr>
          <a:xfrm>
            <a:off x="2794000" y="3873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過度重視追蹤者數量而忽略互動率</a:t>
            </a:r>
            <a:endParaRPr lang="en-US" sz="1900" dirty="0"/>
          </a:p>
        </p:txBody>
      </p:sp>
      <p:sp>
        <p:nvSpPr>
          <p:cNvPr id="9" name="common_mistakes-shape-8"/>
          <p:cNvSpPr/>
          <p:nvPr/>
        </p:nvSpPr>
        <p:spPr>
          <a:xfrm>
            <a:off x="1524000" y="4699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10" name="common_mistakes-text-9"/>
          <p:cNvSpPr/>
          <p:nvPr/>
        </p:nvSpPr>
        <p:spPr>
          <a:xfrm>
            <a:off x="1524000" y="5080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000" dirty="0"/>
          </a:p>
        </p:txBody>
      </p:sp>
      <p:sp>
        <p:nvSpPr>
          <p:cNvPr id="11" name="common_mistakes-text-10"/>
          <p:cNvSpPr/>
          <p:nvPr/>
        </p:nvSpPr>
        <p:spPr>
          <a:xfrm>
            <a:off x="2794000" y="5143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忽略對網紅背景與過往合作的研究</a:t>
            </a:r>
            <a:endParaRPr lang="en-US" sz="1900" dirty="0"/>
          </a:p>
        </p:txBody>
      </p:sp>
      <p:sp>
        <p:nvSpPr>
          <p:cNvPr id="12" name="common_mistakes-shape-11"/>
          <p:cNvSpPr/>
          <p:nvPr/>
        </p:nvSpPr>
        <p:spPr>
          <a:xfrm>
            <a:off x="1524000" y="5969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13" name="common_mistakes-text-12"/>
          <p:cNvSpPr/>
          <p:nvPr/>
        </p:nvSpPr>
        <p:spPr>
          <a:xfrm>
            <a:off x="1524000" y="6350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000" dirty="0"/>
          </a:p>
        </p:txBody>
      </p:sp>
      <p:sp>
        <p:nvSpPr>
          <p:cNvPr id="14" name="common_mistakes-text-13"/>
          <p:cNvSpPr/>
          <p:nvPr/>
        </p:nvSpPr>
        <p:spPr>
          <a:xfrm>
            <a:off x="2794000" y="6413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提供不清楚的合作簡報（Brief）</a:t>
            </a:r>
            <a:endParaRPr lang="en-US" sz="1900" dirty="0"/>
          </a:p>
        </p:txBody>
      </p:sp>
      <p:sp>
        <p:nvSpPr>
          <p:cNvPr id="15" name="common_mistakes-text-14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來源：Sprout Social《Influencer Strategy Guide 2026》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3_divider-image-1" descr="preencoded.png">    </p:cNvPr>
          <p:cNvPicPr>
            <a:picLocks noChangeAspect="1"/>
          </p:cNvPicPr>
          <p:nvPr/>
        </p:nvPicPr>
        <p:blipFill>
          <a:blip r:embed="rId1"/>
          <a:srcRect l="0" r="0" t="21875" b="21875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ch3_divider-shape-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0F11">
              <a:alpha val="80000"/>
            </a:srgbClr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8890000" y="762000"/>
            <a:ext cx="635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0" dirty="0">
                <a:solidFill>
                  <a:srgbClr val="FFFFFF">
                    <a:alpha val="8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0" dirty="0"/>
          </a:p>
        </p:txBody>
      </p:sp>
      <p:sp>
        <p:nvSpPr>
          <p:cNvPr id="5" name="ch3_divider-text-4"/>
          <p:cNvSpPr/>
          <p:nvPr/>
        </p:nvSpPr>
        <p:spPr>
          <a:xfrm>
            <a:off x="1524000" y="635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如何評估合作成效</a:t>
            </a:r>
            <a:endParaRPr lang="en-US" sz="4000" dirty="0"/>
          </a:p>
        </p:txBody>
      </p:sp>
      <p:sp>
        <p:nvSpPr>
          <p:cNvPr id="6" name="ch3_divider-text-5"/>
          <p:cNvSpPr/>
          <p:nvPr/>
        </p:nvSpPr>
        <p:spPr>
          <a:xfrm>
            <a:off x="1524000" y="7366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從ROI數據到平台表現與行動計畫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i_data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每投入$1回報$5.78，比展示廣告高效8.7倍</a:t>
            </a:r>
            <a:endParaRPr lang="en-US" sz="3000" dirty="0"/>
          </a:p>
        </p:txBody>
      </p:sp>
      <p:sp>
        <p:nvSpPr>
          <p:cNvPr id="3" name="roi_data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roi_data-text-3"/>
          <p:cNvSpPr/>
          <p:nvPr/>
        </p:nvSpPr>
        <p:spPr>
          <a:xfrm>
            <a:off x="1524000" y="2794000"/>
            <a:ext cx="6350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$5.78</a:t>
            </a:r>
            <a:endParaRPr lang="en-US" sz="11000" dirty="0"/>
          </a:p>
        </p:txBody>
      </p:sp>
      <p:sp>
        <p:nvSpPr>
          <p:cNvPr id="5" name="roi_data-text-4"/>
          <p:cNvSpPr/>
          <p:nvPr/>
        </p:nvSpPr>
        <p:spPr>
          <a:xfrm>
            <a:off x="1524000" y="5080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全產業平均每$1投入的回報</a:t>
            </a:r>
            <a:endParaRPr lang="en-US" sz="2000" dirty="0"/>
          </a:p>
        </p:txBody>
      </p:sp>
      <p:sp>
        <p:nvSpPr>
          <p:cNvPr id="6" name="roi_data-text-5"/>
          <p:cNvSpPr/>
          <p:nvPr/>
        </p:nvSpPr>
        <p:spPr>
          <a:xfrm>
            <a:off x="9144000" y="2921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頂尖案例（美妝、健身）可達11倍回報</a:t>
            </a:r>
            <a:endParaRPr lang="en-US" sz="2000" dirty="0"/>
          </a:p>
        </p:txBody>
      </p:sp>
      <p:sp>
        <p:nvSpPr>
          <p:cNvPr id="7" name="roi_data-text-6"/>
          <p:cNvSpPr/>
          <p:nvPr/>
        </p:nvSpPr>
        <p:spPr>
          <a:xfrm>
            <a:off x="9144000" y="3556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網紅獲客顧客留存率高37%</a:t>
            </a:r>
            <a:endParaRPr lang="en-US" sz="2000" dirty="0"/>
          </a:p>
        </p:txBody>
      </p:sp>
      <p:sp>
        <p:nvSpPr>
          <p:cNvPr id="8" name="roi_data-text-7"/>
          <p:cNvSpPr/>
          <p:nvPr/>
        </p:nvSpPr>
        <p:spPr>
          <a:xfrm>
            <a:off x="9144000" y="4191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多點觸達歸因ROI比最後點擊高34%</a:t>
            </a:r>
            <a:endParaRPr lang="en-US" sz="2000" dirty="0"/>
          </a:p>
        </p:txBody>
      </p:sp>
      <p:sp>
        <p:nvSpPr>
          <p:cNvPr id="9" name="roi_data-text-8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_metrics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評估成效不能只看觸及人數，五大關鍵指標才是重點</a:t>
            </a:r>
            <a:endParaRPr lang="en-US" sz="2800" dirty="0"/>
          </a:p>
        </p:txBody>
      </p:sp>
      <p:sp>
        <p:nvSpPr>
          <p:cNvPr id="3" name="key_metrics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key_metrics-text-3"/>
          <p:cNvSpPr/>
          <p:nvPr/>
        </p:nvSpPr>
        <p:spPr>
          <a:xfrm>
            <a:off x="1524000" y="2413000"/>
            <a:ext cx="635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key_metrics-text-4"/>
          <p:cNvSpPr/>
          <p:nvPr/>
        </p:nvSpPr>
        <p:spPr>
          <a:xfrm>
            <a:off x="2413000" y="24765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互動率（Engagement Rate）而非單純觸及人數</a:t>
            </a:r>
            <a:endParaRPr lang="en-US" sz="1800" dirty="0"/>
          </a:p>
        </p:txBody>
      </p:sp>
      <p:sp>
        <p:nvSpPr>
          <p:cNvPr id="6" name="key_metrics-text-5"/>
          <p:cNvSpPr/>
          <p:nvPr/>
        </p:nvSpPr>
        <p:spPr>
          <a:xfrm>
            <a:off x="1524000" y="3175000"/>
            <a:ext cx="635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600" dirty="0"/>
          </a:p>
        </p:txBody>
      </p:sp>
      <p:sp>
        <p:nvSpPr>
          <p:cNvPr id="7" name="key_metrics-text-6"/>
          <p:cNvSpPr/>
          <p:nvPr/>
        </p:nvSpPr>
        <p:spPr>
          <a:xfrm>
            <a:off x="2413000" y="32385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每次互動成本（Cost Per Engagement）</a:t>
            </a:r>
            <a:endParaRPr lang="en-US" sz="1800" dirty="0"/>
          </a:p>
        </p:txBody>
      </p:sp>
      <p:sp>
        <p:nvSpPr>
          <p:cNvPr id="8" name="key_metrics-text-7"/>
          <p:cNvSpPr/>
          <p:nvPr/>
        </p:nvSpPr>
        <p:spPr>
          <a:xfrm>
            <a:off x="1524000" y="3937000"/>
            <a:ext cx="635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600" dirty="0"/>
          </a:p>
        </p:txBody>
      </p:sp>
      <p:sp>
        <p:nvSpPr>
          <p:cNvPr id="9" name="key_metrics-text-8"/>
          <p:cNvSpPr/>
          <p:nvPr/>
        </p:nvSpPr>
        <p:spPr>
          <a:xfrm>
            <a:off x="2413000" y="40005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轉換率與歸因追蹤（建議採多點觸達模型）</a:t>
            </a:r>
            <a:endParaRPr lang="en-US" sz="1800" dirty="0"/>
          </a:p>
        </p:txBody>
      </p:sp>
      <p:sp>
        <p:nvSpPr>
          <p:cNvPr id="10" name="key_metrics-text-9"/>
          <p:cNvSpPr/>
          <p:nvPr/>
        </p:nvSpPr>
        <p:spPr>
          <a:xfrm>
            <a:off x="1524000" y="4699000"/>
            <a:ext cx="635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600" dirty="0"/>
          </a:p>
        </p:txBody>
      </p:sp>
      <p:sp>
        <p:nvSpPr>
          <p:cNvPr id="11" name="key_metrics-text-10"/>
          <p:cNvSpPr/>
          <p:nvPr/>
        </p:nvSpPr>
        <p:spPr>
          <a:xfrm>
            <a:off x="2413000" y="47625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品牌安全分數與受眾真實性（Brand Safety、Authenticity）</a:t>
            </a:r>
            <a:endParaRPr lang="en-US" sz="1800" dirty="0"/>
          </a:p>
        </p:txBody>
      </p:sp>
      <p:sp>
        <p:nvSpPr>
          <p:cNvPr id="12" name="key_metrics-text-11"/>
          <p:cNvSpPr/>
          <p:nvPr/>
        </p:nvSpPr>
        <p:spPr>
          <a:xfrm>
            <a:off x="1524000" y="5461000"/>
            <a:ext cx="635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2600" dirty="0"/>
          </a:p>
        </p:txBody>
      </p:sp>
      <p:sp>
        <p:nvSpPr>
          <p:cNvPr id="13" name="key_metrics-text-12"/>
          <p:cNvSpPr/>
          <p:nvPr/>
        </p:nvSpPr>
        <p:spPr>
          <a:xfrm>
            <a:off x="2413000" y="55245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內容再利用率（能否用於其他行銷渠道）</a:t>
            </a:r>
            <a:endParaRPr lang="en-US" sz="1800" dirty="0"/>
          </a:p>
        </p:txBody>
      </p:sp>
      <p:sp>
        <p:nvSpPr>
          <p:cNvPr id="14" name="key_metrics-text-13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來源：本簡報依Digital Applied、Sprout Social實務資料整理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form_engagement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TikTok互動率高達5.53%，為所有平台之冠</a:t>
            </a:r>
            <a:endParaRPr lang="en-US" sz="2800" dirty="0"/>
          </a:p>
        </p:txBody>
      </p:sp>
      <p:sp>
        <p:nvSpPr>
          <p:cNvPr id="3" name="platform_engagement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graphicFrame>
        <p:nvGraphicFramePr>
          <p:cNvPr id="4" name="platform_engagement-chart-3" descr=""/>
          <p:cNvGraphicFramePr/>
          <p:nvPr/>
        </p:nvGraphicFramePr>
        <p:xfrm>
          <a:off x="1524000" y="2413000"/>
          <a:ext cx="13208000" cy="533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platform_engagement-text-4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2026》，單位：%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2b_influencer-image-1" descr="preencoded.png">    </p:cNvPr>
          <p:cNvPicPr>
            <a:picLocks noChangeAspect="1"/>
          </p:cNvPicPr>
          <p:nvPr/>
        </p:nvPicPr>
        <p:blipFill>
          <a:blip r:embed="rId1"/>
          <a:srcRect l="23611" r="23611" t="0" b="0"/>
          <a:stretch/>
        </p:blipFill>
        <p:spPr>
          <a:xfrm>
            <a:off x="0" y="0"/>
            <a:ext cx="4826000" cy="9144000"/>
          </a:xfrm>
          <a:prstGeom prst="rect">
            <a:avLst/>
          </a:prstGeom>
        </p:spPr>
      </p:pic>
      <p:sp>
        <p:nvSpPr>
          <p:cNvPr id="3" name="b2b_influencer-shape-2"/>
          <p:cNvSpPr/>
          <p:nvPr/>
        </p:nvSpPr>
        <p:spPr>
          <a:xfrm>
            <a:off x="4826000" y="0"/>
            <a:ext cx="11430000" cy="9144000"/>
          </a:xfrm>
          <a:prstGeom prst="rect">
            <a:avLst/>
          </a:prstGeom>
          <a:solidFill>
            <a:srgbClr val="0F0F11"/>
          </a:solidFill>
          <a:ln/>
        </p:spPr>
      </p:sp>
      <p:sp>
        <p:nvSpPr>
          <p:cNvPr id="4" name="b2b_influencer-text-3"/>
          <p:cNvSpPr/>
          <p:nvPr/>
        </p:nvSpPr>
        <p:spPr>
          <a:xfrm>
            <a:off x="5461000" y="1905000"/>
            <a:ext cx="1016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B2B網紅行銷年成長47%，成為最快成長子項目</a:t>
            </a:r>
            <a:endParaRPr lang="en-US" sz="3000" dirty="0"/>
          </a:p>
        </p:txBody>
      </p:sp>
      <p:sp>
        <p:nvSpPr>
          <p:cNvPr id="5" name="b2b_influencer-shape-4"/>
          <p:cNvSpPr/>
          <p:nvPr/>
        </p:nvSpPr>
        <p:spPr>
          <a:xfrm>
            <a:off x="5461000" y="3175000"/>
            <a:ext cx="10160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6" name="b2b_influencer-text-5"/>
          <p:cNvSpPr/>
          <p:nvPr/>
        </p:nvSpPr>
        <p:spPr>
          <a:xfrm>
            <a:off x="5461000" y="3556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2026年B2B網紅行銷支出達$41億美元</a:t>
            </a:r>
            <a:endParaRPr lang="en-US" sz="1900" dirty="0"/>
          </a:p>
        </p:txBody>
      </p:sp>
      <p:sp>
        <p:nvSpPr>
          <p:cNvPr id="7" name="b2b_influencer-text-6"/>
          <p:cNvSpPr/>
          <p:nvPr/>
        </p:nvSpPr>
        <p:spPr>
          <a:xfrm>
            <a:off x="5461000" y="4191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78% B2B網紅內容發布於LinkedIn</a:t>
            </a:r>
            <a:endParaRPr lang="en-US" sz="1900" dirty="0"/>
          </a:p>
        </p:txBody>
      </p:sp>
      <p:sp>
        <p:nvSpPr>
          <p:cNvPr id="8" name="b2b_influencer-text-7"/>
          <p:cNvSpPr/>
          <p:nvPr/>
        </p:nvSpPr>
        <p:spPr>
          <a:xfrm>
            <a:off x="5461000" y="4826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名單品質是付費社群廣告的3.2倍</a:t>
            </a:r>
            <a:endParaRPr lang="en-US" sz="1900" dirty="0"/>
          </a:p>
        </p:txBody>
      </p:sp>
      <p:sp>
        <p:nvSpPr>
          <p:cNvPr id="9" name="b2b_influencer-text-8"/>
          <p:cNvSpPr/>
          <p:nvPr/>
        </p:nvSpPr>
        <p:spPr>
          <a:xfrm>
            <a:off x="5461000" y="5461000"/>
            <a:ext cx="1016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71% B2B買家表示產業意見領袖影響採購決策</a:t>
            </a:r>
            <a:endParaRPr lang="en-US" sz="1900" dirty="0"/>
          </a:p>
        </p:txBody>
      </p:sp>
      <p:sp>
        <p:nvSpPr>
          <p:cNvPr id="10" name="b2b_influencer-text-9"/>
          <p:cNvSpPr/>
          <p:nvPr/>
        </p:nvSpPr>
        <p:spPr>
          <a:xfrm>
            <a:off x="5461000" y="8255000"/>
            <a:ext cx="1016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來源：Digital Applied《Influencer Marketing Statistics 2026》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plan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建立有效KOL合作流程的五步驟</a:t>
            </a:r>
            <a:endParaRPr lang="en-US" sz="3000" dirty="0"/>
          </a:p>
        </p:txBody>
      </p:sp>
      <p:sp>
        <p:nvSpPr>
          <p:cNvPr id="3" name="action_plan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action_plan-shape-3"/>
          <p:cNvSpPr/>
          <p:nvPr/>
        </p:nvSpPr>
        <p:spPr>
          <a:xfrm>
            <a:off x="1905000" y="2794000"/>
            <a:ext cx="12700000" cy="9144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5" name="action_plan-text-4"/>
          <p:cNvSpPr/>
          <p:nvPr/>
        </p:nvSpPr>
        <p:spPr>
          <a:xfrm>
            <a:off x="1651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action_plan-text-5"/>
          <p:cNvSpPr/>
          <p:nvPr/>
        </p:nvSpPr>
        <p:spPr>
          <a:xfrm>
            <a:off x="1524000" y="31750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明確設定活動目標與KPI</a:t>
            </a:r>
            <a:endParaRPr lang="en-US" sz="1500" dirty="0"/>
          </a:p>
        </p:txBody>
      </p:sp>
      <p:sp>
        <p:nvSpPr>
          <p:cNvPr id="7" name="action_plan-text-6"/>
          <p:cNvSpPr/>
          <p:nvPr/>
        </p:nvSpPr>
        <p:spPr>
          <a:xfrm>
            <a:off x="4191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action_plan-text-7"/>
          <p:cNvSpPr/>
          <p:nvPr/>
        </p:nvSpPr>
        <p:spPr>
          <a:xfrm>
            <a:off x="4064000" y="31750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依受眾契合度篩選候選網紅</a:t>
            </a:r>
            <a:endParaRPr lang="en-US" sz="1500" dirty="0"/>
          </a:p>
        </p:txBody>
      </p:sp>
      <p:sp>
        <p:nvSpPr>
          <p:cNvPr id="9" name="action_plan-text-8"/>
          <p:cNvSpPr/>
          <p:nvPr/>
        </p:nvSpPr>
        <p:spPr>
          <a:xfrm>
            <a:off x="6731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action_plan-text-9"/>
          <p:cNvSpPr/>
          <p:nvPr/>
        </p:nvSpPr>
        <p:spPr>
          <a:xfrm>
            <a:off x="6604000" y="31750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審核過往合作與互動真實性</a:t>
            </a:r>
            <a:endParaRPr lang="en-US" sz="1500" dirty="0"/>
          </a:p>
        </p:txBody>
      </p:sp>
      <p:sp>
        <p:nvSpPr>
          <p:cNvPr id="11" name="action_plan-text-10"/>
          <p:cNvSpPr/>
          <p:nvPr/>
        </p:nvSpPr>
        <p:spPr>
          <a:xfrm>
            <a:off x="9271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action_plan-text-11"/>
          <p:cNvSpPr/>
          <p:nvPr/>
        </p:nvSpPr>
        <p:spPr>
          <a:xfrm>
            <a:off x="9144000" y="31750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提供清楚簡報並保留創意彈性</a:t>
            </a:r>
            <a:endParaRPr lang="en-US" sz="1500" dirty="0"/>
          </a:p>
        </p:txBody>
      </p:sp>
      <p:sp>
        <p:nvSpPr>
          <p:cNvPr id="13" name="action_plan-text-12"/>
          <p:cNvSpPr/>
          <p:nvPr/>
        </p:nvSpPr>
        <p:spPr>
          <a:xfrm>
            <a:off x="11811000" y="2540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action_plan-text-13"/>
          <p:cNvSpPr/>
          <p:nvPr/>
        </p:nvSpPr>
        <p:spPr>
          <a:xfrm>
            <a:off x="11684000" y="3175000"/>
            <a:ext cx="254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以多點觸達模型追蹤長期成效</a:t>
            </a:r>
            <a:endParaRPr lang="en-US" sz="1500" dirty="0"/>
          </a:p>
        </p:txBody>
      </p:sp>
      <p:sp>
        <p:nvSpPr>
          <p:cNvPr id="15" name="action_plan-text-14"/>
          <p:cNvSpPr/>
          <p:nvPr/>
        </p:nvSpPr>
        <p:spPr>
          <a:xfrm>
            <a:off x="1524000" y="8255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9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來源：本簡報依Sprout Social、Digital Applied實務資料整理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總結：三大重點回顧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summary-shape-3"/>
          <p:cNvSpPr/>
          <p:nvPr/>
        </p:nvSpPr>
        <p:spPr>
          <a:xfrm>
            <a:off x="1524000" y="2794000"/>
            <a:ext cx="4191000" cy="4572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905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市場規模</a:t>
            </a:r>
            <a:endParaRPr lang="en-US" sz="1800" dirty="0"/>
          </a:p>
        </p:txBody>
      </p:sp>
      <p:sp>
        <p:nvSpPr>
          <p:cNvPr id="6" name="summary-text-5"/>
          <p:cNvSpPr/>
          <p:nvPr/>
        </p:nvSpPr>
        <p:spPr>
          <a:xfrm>
            <a:off x="19050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2026年達$326億美元，是CP值極高的行銷渠道，每$1回報$5.78</a:t>
            </a:r>
            <a:endParaRPr lang="en-US" sz="1600" dirty="0"/>
          </a:p>
        </p:txBody>
      </p:sp>
      <p:sp>
        <p:nvSpPr>
          <p:cNvPr id="7" name="summary-shape-6"/>
          <p:cNvSpPr/>
          <p:nvPr/>
        </p:nvSpPr>
        <p:spPr>
          <a:xfrm>
            <a:off x="6032500" y="2794000"/>
            <a:ext cx="4191000" cy="4572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8" name="summary-text-7"/>
          <p:cNvSpPr/>
          <p:nvPr/>
        </p:nvSpPr>
        <p:spPr>
          <a:xfrm>
            <a:off x="64135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選人原則</a:t>
            </a:r>
            <a:endParaRPr lang="en-US" sz="1800" dirty="0"/>
          </a:p>
        </p:txBody>
      </p:sp>
      <p:sp>
        <p:nvSpPr>
          <p:cNvPr id="9" name="summary-text-8"/>
          <p:cNvSpPr/>
          <p:nvPr/>
        </p:nvSpPr>
        <p:spPr>
          <a:xfrm>
            <a:off x="64135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互動優先於規模，微型網紅是2026年主力，契合度與長期夥伴關係最重要</a:t>
            </a:r>
            <a:endParaRPr lang="en-US" sz="1600" dirty="0"/>
          </a:p>
        </p:txBody>
      </p:sp>
      <p:sp>
        <p:nvSpPr>
          <p:cNvPr id="10" name="summary-shape-9"/>
          <p:cNvSpPr/>
          <p:nvPr/>
        </p:nvSpPr>
        <p:spPr>
          <a:xfrm>
            <a:off x="10795000" y="2794000"/>
            <a:ext cx="4191000" cy="4572000"/>
          </a:xfrm>
          <a:prstGeom prst="rect">
            <a:avLst/>
          </a:prstGeom>
          <a:solidFill>
            <a:srgbClr val="1C1C1F"/>
          </a:solidFill>
          <a:ln/>
        </p:spPr>
      </p:sp>
      <p:sp>
        <p:nvSpPr>
          <p:cNvPr id="11" name="summary-text-10"/>
          <p:cNvSpPr/>
          <p:nvPr/>
        </p:nvSpPr>
        <p:spPr>
          <a:xfrm>
            <a:off x="11176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7B61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成效評估</a:t>
            </a:r>
            <a:endParaRPr lang="en-US" sz="1800" dirty="0"/>
          </a:p>
        </p:txBody>
      </p:sp>
      <p:sp>
        <p:nvSpPr>
          <p:cNvPr id="12" name="summary-text-11"/>
          <p:cNvSpPr/>
          <p:nvPr/>
        </p:nvSpPr>
        <p:spPr>
          <a:xfrm>
            <a:off x="111760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用互動率、轉換率、品牌安全分數替代單一觸及指標，並採多點觸達歸因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3" name="references-shape-2"/>
          <p:cNvSpPr/>
          <p:nvPr/>
        </p:nvSpPr>
        <p:spPr>
          <a:xfrm>
            <a:off x="1524000" y="1905000"/>
            <a:ext cx="13208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4" name="references-text-3"/>
          <p:cNvSpPr/>
          <p:nvPr/>
        </p:nvSpPr>
        <p:spPr>
          <a:xfrm>
            <a:off x="1524000" y="2413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Digital Applied〈Influencer Marketing Statistics 2026: 150+ Data Points〉，2026年4月</a:t>
            </a:r>
            <a:endParaRPr lang="en-US" sz="1600" dirty="0"/>
          </a:p>
        </p:txBody>
      </p:sp>
      <p:sp>
        <p:nvSpPr>
          <p:cNvPr id="5" name="references-text-4"/>
          <p:cNvSpPr/>
          <p:nvPr/>
        </p:nvSpPr>
        <p:spPr>
          <a:xfrm>
            <a:off x="1524000" y="3048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2. Sprout Social〈What is influencer marketing: An influencer strategy guide for 2026〉，2026年3月</a:t>
            </a:r>
            <a:endParaRPr lang="en-US" sz="1600" dirty="0"/>
          </a:p>
        </p:txBody>
      </p:sp>
      <p:sp>
        <p:nvSpPr>
          <p:cNvPr id="6" name="references-text-5"/>
          <p:cNvSpPr/>
          <p:nvPr/>
        </p:nvSpPr>
        <p:spPr>
          <a:xfrm>
            <a:off x="1524000" y="3683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3. Influee〈Influencer Marketing Statistics for 2026〉，2026年4月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524000" y="4318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4. Hubfluence〈2026 Influencer Marketing Benchmark Report〉</a:t>
            </a:r>
            <a:endParaRPr lang="en-US" sz="1600" dirty="0"/>
          </a:p>
        </p:txBody>
      </p:sp>
      <p:sp>
        <p:nvSpPr>
          <p:cNvPr id="8" name="references-text-7"/>
          <p:cNvSpPr/>
          <p:nvPr/>
        </p:nvSpPr>
        <p:spPr>
          <a:xfrm>
            <a:off x="1524000" y="4953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5. PartnerCentric〈How to Choose The Right Influencers That Drive Conversions〉，2025年9月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0F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nkyou-image-1" descr="preencoded.png">    </p:cNvPr>
          <p:cNvPicPr>
            <a:picLocks noChangeAspect="1"/>
          </p:cNvPicPr>
          <p:nvPr/>
        </p:nvPicPr>
        <p:blipFill>
          <a:blip r:embed="rId1"/>
          <a:srcRect l="0" r="0" t="2038" b="2038"/>
          <a:stretch/>
        </p:blipFill>
        <p:spPr>
          <a:xfrm>
            <a:off x="9906000" y="0"/>
            <a:ext cx="6350000" cy="9144000"/>
          </a:xfrm>
          <a:prstGeom prst="rect">
            <a:avLst/>
          </a:prstGeom>
        </p:spPr>
      </p:pic>
      <p:sp>
        <p:nvSpPr>
          <p:cNvPr id="3" name="thankyou-shape-2"/>
          <p:cNvSpPr/>
          <p:nvPr/>
        </p:nvSpPr>
        <p:spPr>
          <a:xfrm>
            <a:off x="0" y="0"/>
            <a:ext cx="11430000" cy="9144000"/>
          </a:xfrm>
          <a:prstGeom prst="rect">
            <a:avLst/>
          </a:prstGeom>
          <a:solidFill>
            <a:srgbClr val="0F0F11">
              <a:alpha val="90000"/>
            </a:srgbClr>
          </a:solidFill>
          <a:ln/>
        </p:spPr>
      </p:sp>
      <p:sp>
        <p:nvSpPr>
          <p:cNvPr id="4" name="thankyou-text-3"/>
          <p:cNvSpPr/>
          <p:nvPr/>
        </p:nvSpPr>
        <p:spPr>
          <a:xfrm>
            <a:off x="1524000" y="3810000"/>
            <a:ext cx="889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5800" dirty="0"/>
          </a:p>
        </p:txBody>
      </p:sp>
      <p:sp>
        <p:nvSpPr>
          <p:cNvPr id="5" name="thankyou-shape-4"/>
          <p:cNvSpPr/>
          <p:nvPr/>
        </p:nvSpPr>
        <p:spPr>
          <a:xfrm>
            <a:off x="1524000" y="5588000"/>
            <a:ext cx="8890000" cy="12700"/>
          </a:xfrm>
          <a:prstGeom prst="line">
            <a:avLst/>
          </a:prstGeom>
          <a:ln w="12700">
            <a:solidFill>
              <a:srgbClr val="2A2A2F"/>
            </a:solidFill>
            <a:prstDash val="solid"/>
          </a:ln>
        </p:spPr>
      </p:sp>
      <p:sp>
        <p:nvSpPr>
          <p:cNvPr id="6" name="thankyou-text-5"/>
          <p:cNvSpPr/>
          <p:nvPr/>
        </p:nvSpPr>
        <p:spPr>
          <a:xfrm>
            <a:off x="1524000" y="5969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KOL與網紅行銷：選擇合作對象與成效評估</dc:title>
  <dc:subject>KOL與網紅行銷：選擇合作對象與成效評估</dc:subject>
  <dc:creator>Manus</dc:creator>
  <cp:lastModifiedBy>Manus</cp:lastModifiedBy>
  <cp:revision>1</cp:revision>
  <dcterms:created xsi:type="dcterms:W3CDTF">2026-07-31T00:40:50Z</dcterms:created>
  <dcterms:modified xsi:type="dcterms:W3CDTF">2026-07-31T00:40:50Z</dcterms:modified>
</cp:coreProperties>
</file>