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6256000" cy="9144000"/>
  <p:notesSz cx="9144000" cy="16256000"/>
  <p:embeddedFontLst>
    <p:embeddedFont>
      <p:font typeface="Noto Sans TC" charset="-122" pitchFamily="34"/>
      <p:regular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Relationship Id="rId27" Type="http://schemas.openxmlformats.org/officeDocument/2006/relationships/font" Target="fonts/font1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1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ver-shape-1"/>
          <p:cNvSpPr/>
          <p:nvPr/>
        </p:nvSpPr>
        <p:spPr>
          <a:xfrm>
            <a:off x="0" y="0"/>
            <a:ext cx="762000" cy="9144000"/>
          </a:xfrm>
          <a:prstGeom prst="rect">
            <a:avLst/>
          </a:prstGeom>
          <a:solidFill>
            <a:srgbClr val="FF4D00"/>
          </a:solidFill>
          <a:ln/>
        </p:spPr>
      </p:sp>
      <p:sp>
        <p:nvSpPr>
          <p:cNvPr id="3" name="cover-text-2"/>
          <p:cNvSpPr/>
          <p:nvPr/>
        </p:nvSpPr>
        <p:spPr>
          <a:xfrm>
            <a:off x="1270000" y="1524000"/>
            <a:ext cx="1143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8B92A5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MARKETING AUTOMATION · 2026</a:t>
            </a:r>
            <a:endParaRPr lang="en-US" sz="1600" dirty="0"/>
          </a:p>
        </p:txBody>
      </p:sp>
      <p:sp>
        <p:nvSpPr>
          <p:cNvPr id="4" name="cover-text-3"/>
          <p:cNvSpPr/>
          <p:nvPr/>
        </p:nvSpPr>
        <p:spPr>
          <a:xfrm>
            <a:off x="1270000" y="3302000"/>
            <a:ext cx="13716000" cy="27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250"/>
              </a:lnSpc>
              <a:buNone/>
            </a:pPr>
            <a:r>
              <a:rPr lang="en-US" sz="58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EDM與自動行銷：打造高效率的客戶溝通流程</a:t>
            </a:r>
            <a:endParaRPr lang="en-US" sz="5800" dirty="0"/>
          </a:p>
        </p:txBody>
      </p:sp>
      <p:sp>
        <p:nvSpPr>
          <p:cNvPr id="5" name="cover-text-4"/>
          <p:cNvSpPr/>
          <p:nvPr/>
        </p:nvSpPr>
        <p:spPr>
          <a:xfrm>
            <a:off x="1270000" y="6096000"/>
            <a:ext cx="1143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dirty="0">
                <a:solidFill>
                  <a:srgbClr val="8B92A5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從單次發信到自我優化的顧客溝通系統</a:t>
            </a:r>
            <a:endParaRPr lang="en-US" sz="2000" dirty="0"/>
          </a:p>
        </p:txBody>
      </p:sp>
      <p:sp>
        <p:nvSpPr>
          <p:cNvPr id="6" name="cover-shape-5"/>
          <p:cNvSpPr/>
          <p:nvPr/>
        </p:nvSpPr>
        <p:spPr>
          <a:xfrm>
            <a:off x="1270000" y="7620000"/>
            <a:ext cx="13716000" cy="12700"/>
          </a:xfrm>
          <a:prstGeom prst="line">
            <a:avLst/>
          </a:prstGeom>
          <a:ln w="12700">
            <a:solidFill>
              <a:srgbClr val="2A2E39"/>
            </a:solidFill>
            <a:prstDash val="solid"/>
          </a:ln>
        </p:spPr>
      </p:sp>
      <p:sp>
        <p:nvSpPr>
          <p:cNvPr id="7" name="cover-text-6"/>
          <p:cNvSpPr/>
          <p:nvPr/>
        </p:nvSpPr>
        <p:spPr>
          <a:xfrm>
            <a:off x="1270000" y="7937500"/>
            <a:ext cx="889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講師｜賴家榮　SEO 講師・AI 講師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F11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genda-shape-1"/>
          <p:cNvSpPr/>
          <p:nvPr/>
        </p:nvSpPr>
        <p:spPr>
          <a:xfrm>
            <a:off x="0" y="0"/>
            <a:ext cx="762000" cy="9144000"/>
          </a:xfrm>
          <a:prstGeom prst="rect">
            <a:avLst/>
          </a:prstGeom>
          <a:solidFill>
            <a:srgbClr val="FF4D00"/>
          </a:solidFill>
          <a:ln/>
        </p:spPr>
      </p:sp>
      <p:sp>
        <p:nvSpPr>
          <p:cNvPr id="3" name="agenda-text-2"/>
          <p:cNvSpPr/>
          <p:nvPr/>
        </p:nvSpPr>
        <p:spPr>
          <a:xfrm>
            <a:off x="1270000" y="1524000"/>
            <a:ext cx="50800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52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目錄</a:t>
            </a:r>
            <a:endParaRPr lang="en-US" sz="5200" dirty="0"/>
          </a:p>
        </p:txBody>
      </p:sp>
      <p:sp>
        <p:nvSpPr>
          <p:cNvPr id="4" name="agenda-text-3"/>
          <p:cNvSpPr/>
          <p:nvPr/>
        </p:nvSpPr>
        <p:spPr>
          <a:xfrm>
            <a:off x="7620000" y="1905000"/>
            <a:ext cx="762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dirty="0">
                <a:solidFill>
                  <a:srgbClr val="FF4D00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01</a:t>
            </a:r>
            <a:endParaRPr lang="en-US" sz="2400" dirty="0"/>
          </a:p>
        </p:txBody>
      </p:sp>
      <p:sp>
        <p:nvSpPr>
          <p:cNvPr id="5" name="agenda-text-4"/>
          <p:cNvSpPr/>
          <p:nvPr/>
        </p:nvSpPr>
        <p:spPr>
          <a:xfrm>
            <a:off x="8636000" y="1905000"/>
            <a:ext cx="6604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Email行銷的商業價值</a:t>
            </a:r>
            <a:endParaRPr lang="en-US" sz="2200" dirty="0"/>
          </a:p>
        </p:txBody>
      </p:sp>
      <p:sp>
        <p:nvSpPr>
          <p:cNvPr id="6" name="agenda-shape-5"/>
          <p:cNvSpPr/>
          <p:nvPr/>
        </p:nvSpPr>
        <p:spPr>
          <a:xfrm>
            <a:off x="7620000" y="2794000"/>
            <a:ext cx="7620000" cy="12700"/>
          </a:xfrm>
          <a:prstGeom prst="line">
            <a:avLst/>
          </a:prstGeom>
          <a:ln w="12700">
            <a:solidFill>
              <a:srgbClr val="2A2E39"/>
            </a:solidFill>
            <a:prstDash val="solid"/>
          </a:ln>
        </p:spPr>
      </p:sp>
      <p:sp>
        <p:nvSpPr>
          <p:cNvPr id="7" name="agenda-text-6"/>
          <p:cNvSpPr/>
          <p:nvPr/>
        </p:nvSpPr>
        <p:spPr>
          <a:xfrm>
            <a:off x="7620000" y="3302000"/>
            <a:ext cx="762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dirty="0">
                <a:solidFill>
                  <a:srgbClr val="FF4D00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02</a:t>
            </a:r>
            <a:endParaRPr lang="en-US" sz="2400" dirty="0"/>
          </a:p>
        </p:txBody>
      </p:sp>
      <p:sp>
        <p:nvSpPr>
          <p:cNvPr id="8" name="agenda-text-7"/>
          <p:cNvSpPr/>
          <p:nvPr/>
        </p:nvSpPr>
        <p:spPr>
          <a:xfrm>
            <a:off x="8636000" y="3302000"/>
            <a:ext cx="6604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自動化流程設計核心原則</a:t>
            </a:r>
            <a:endParaRPr lang="en-US" sz="2200" dirty="0"/>
          </a:p>
        </p:txBody>
      </p:sp>
      <p:sp>
        <p:nvSpPr>
          <p:cNvPr id="9" name="agenda-shape-8"/>
          <p:cNvSpPr/>
          <p:nvPr/>
        </p:nvSpPr>
        <p:spPr>
          <a:xfrm>
            <a:off x="7620000" y="4191000"/>
            <a:ext cx="7620000" cy="12700"/>
          </a:xfrm>
          <a:prstGeom prst="line">
            <a:avLst/>
          </a:prstGeom>
          <a:ln w="12700">
            <a:solidFill>
              <a:srgbClr val="2A2E39"/>
            </a:solidFill>
            <a:prstDash val="solid"/>
          </a:ln>
        </p:spPr>
      </p:sp>
      <p:sp>
        <p:nvSpPr>
          <p:cNvPr id="10" name="agenda-text-9"/>
          <p:cNvSpPr/>
          <p:nvPr/>
        </p:nvSpPr>
        <p:spPr>
          <a:xfrm>
            <a:off x="7620000" y="4699000"/>
            <a:ext cx="762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dirty="0">
                <a:solidFill>
                  <a:srgbClr val="FF4D00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03</a:t>
            </a:r>
            <a:endParaRPr lang="en-US" sz="2400" dirty="0"/>
          </a:p>
        </p:txBody>
      </p:sp>
      <p:sp>
        <p:nvSpPr>
          <p:cNvPr id="11" name="agenda-text-10"/>
          <p:cNvSpPr/>
          <p:nvPr/>
        </p:nvSpPr>
        <p:spPr>
          <a:xfrm>
            <a:off x="8636000" y="4699000"/>
            <a:ext cx="6604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2026年AI自動化趨勢與準備</a:t>
            </a:r>
            <a:endParaRPr lang="en-US" sz="2200" dirty="0"/>
          </a:p>
        </p:txBody>
      </p:sp>
      <p:sp>
        <p:nvSpPr>
          <p:cNvPr id="12" name="agenda-shape-11"/>
          <p:cNvSpPr/>
          <p:nvPr/>
        </p:nvSpPr>
        <p:spPr>
          <a:xfrm>
            <a:off x="7620000" y="5588000"/>
            <a:ext cx="7620000" cy="12700"/>
          </a:xfrm>
          <a:prstGeom prst="line">
            <a:avLst/>
          </a:prstGeom>
          <a:ln w="12700">
            <a:solidFill>
              <a:srgbClr val="2A2E39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F11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1_divider-text-1"/>
          <p:cNvSpPr/>
          <p:nvPr/>
        </p:nvSpPr>
        <p:spPr>
          <a:xfrm>
            <a:off x="8890000" y="1270000"/>
            <a:ext cx="7620000" cy="5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0" dirty="0">
                <a:solidFill>
                  <a:srgbClr val="FFFFFF">
                    <a:alpha val="6000"/>
                  </a:srgbClr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01</a:t>
            </a:r>
            <a:endParaRPr lang="en-US" sz="32000" dirty="0"/>
          </a:p>
        </p:txBody>
      </p:sp>
      <p:sp>
        <p:nvSpPr>
          <p:cNvPr id="3" name="ch1_divider-shape-2"/>
          <p:cNvSpPr/>
          <p:nvPr/>
        </p:nvSpPr>
        <p:spPr>
          <a:xfrm>
            <a:off x="0" y="0"/>
            <a:ext cx="762000" cy="9144000"/>
          </a:xfrm>
          <a:prstGeom prst="rect">
            <a:avLst/>
          </a:prstGeom>
          <a:solidFill>
            <a:srgbClr val="FF4D00"/>
          </a:solidFill>
          <a:ln/>
        </p:spPr>
      </p:sp>
      <p:sp>
        <p:nvSpPr>
          <p:cNvPr id="4" name="ch1_divider-text-3"/>
          <p:cNvSpPr/>
          <p:nvPr/>
        </p:nvSpPr>
        <p:spPr>
          <a:xfrm>
            <a:off x="1270000" y="4064000"/>
            <a:ext cx="11430000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Email行銷為何仍是最具成本效益的渠道</a:t>
            </a:r>
            <a:endParaRPr lang="en-US" sz="4000" dirty="0"/>
          </a:p>
        </p:txBody>
      </p:sp>
      <p:sp>
        <p:nvSpPr>
          <p:cNvPr id="5" name="ch1_divider-text-4"/>
          <p:cNvSpPr/>
          <p:nvPr/>
        </p:nvSpPr>
        <p:spPr>
          <a:xfrm>
            <a:off x="1270000" y="5207000"/>
            <a:ext cx="10160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dirty="0">
                <a:solidFill>
                  <a:srgbClr val="8B92A5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用數據看見EDM在2026年的真實商業價值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F11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i_stats-shape-1"/>
          <p:cNvSpPr/>
          <p:nvPr/>
        </p:nvSpPr>
        <p:spPr>
          <a:xfrm>
            <a:off x="0" y="0"/>
            <a:ext cx="762000" cy="9144000"/>
          </a:xfrm>
          <a:prstGeom prst="rect">
            <a:avLst/>
          </a:prstGeom>
          <a:solidFill>
            <a:srgbClr val="FF4D00"/>
          </a:solidFill>
          <a:ln/>
        </p:spPr>
      </p:sp>
      <p:sp>
        <p:nvSpPr>
          <p:cNvPr id="3" name="roi_stats-text-2"/>
          <p:cNvSpPr/>
          <p:nvPr/>
        </p:nvSpPr>
        <p:spPr>
          <a:xfrm>
            <a:off x="1270000" y="1016000"/>
            <a:ext cx="13716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每投入1美元，Email行銷平均回報36美元</a:t>
            </a:r>
            <a:endParaRPr lang="en-US" sz="3200" dirty="0"/>
          </a:p>
        </p:txBody>
      </p:sp>
      <p:sp>
        <p:nvSpPr>
          <p:cNvPr id="4" name="roi_stats-shape-3"/>
          <p:cNvSpPr/>
          <p:nvPr/>
        </p:nvSpPr>
        <p:spPr>
          <a:xfrm>
            <a:off x="1270000" y="1905000"/>
            <a:ext cx="13716000" cy="12700"/>
          </a:xfrm>
          <a:prstGeom prst="line">
            <a:avLst/>
          </a:prstGeom>
          <a:ln w="12700">
            <a:solidFill>
              <a:srgbClr val="2A2E39"/>
            </a:solidFill>
            <a:prstDash val="solid"/>
          </a:ln>
        </p:spPr>
      </p:sp>
      <p:sp>
        <p:nvSpPr>
          <p:cNvPr id="5" name="roi_stats-text-4"/>
          <p:cNvSpPr/>
          <p:nvPr/>
        </p:nvSpPr>
        <p:spPr>
          <a:xfrm>
            <a:off x="1270000" y="2794000"/>
            <a:ext cx="635000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0" dirty="0">
                <a:solidFill>
                  <a:srgbClr val="FF4D00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$36</a:t>
            </a:r>
            <a:endParaRPr lang="en-US" sz="12000" dirty="0"/>
          </a:p>
        </p:txBody>
      </p:sp>
      <p:sp>
        <p:nvSpPr>
          <p:cNvPr id="6" name="roi_stats-text-5"/>
          <p:cNvSpPr/>
          <p:nvPr/>
        </p:nvSpPr>
        <p:spPr>
          <a:xfrm>
            <a:off x="1270000" y="5080000"/>
            <a:ext cx="635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dirty="0">
                <a:solidFill>
                  <a:srgbClr val="8B92A5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平均投資回報（每1美元投入）</a:t>
            </a:r>
            <a:endParaRPr lang="en-US" sz="2000" dirty="0"/>
          </a:p>
        </p:txBody>
      </p:sp>
      <p:sp>
        <p:nvSpPr>
          <p:cNvPr id="7" name="roi_stats-text-6"/>
          <p:cNvSpPr/>
          <p:nvPr/>
        </p:nvSpPr>
        <p:spPr>
          <a:xfrm>
            <a:off x="8890000" y="2921000"/>
            <a:ext cx="5715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頂尖績效專案可超過50:1</a:t>
            </a:r>
            <a:endParaRPr lang="en-US" sz="2000" dirty="0"/>
          </a:p>
        </p:txBody>
      </p:sp>
      <p:sp>
        <p:nvSpPr>
          <p:cNvPr id="8" name="roi_stats-text-7"/>
          <p:cNvSpPr/>
          <p:nvPr/>
        </p:nvSpPr>
        <p:spPr>
          <a:xfrm>
            <a:off x="8890000" y="3556000"/>
            <a:ext cx="5715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相當於3,600%-4,200%的整體回報率</a:t>
            </a:r>
            <a:endParaRPr lang="en-US" sz="2000" dirty="0"/>
          </a:p>
        </p:txBody>
      </p:sp>
      <p:sp>
        <p:nvSpPr>
          <p:cNvPr id="9" name="roi_stats-text-8"/>
          <p:cNvSpPr/>
          <p:nvPr/>
        </p:nvSpPr>
        <p:spPr>
          <a:xfrm>
            <a:off x="8890000" y="4191000"/>
            <a:ext cx="5715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是所有數位行銷渠道中CP值最高之一</a:t>
            </a:r>
            <a:endParaRPr lang="en-US" sz="2000" dirty="0"/>
          </a:p>
        </p:txBody>
      </p:sp>
      <p:sp>
        <p:nvSpPr>
          <p:cNvPr id="10" name="roi_stats-text-9"/>
          <p:cNvSpPr/>
          <p:nvPr/>
        </p:nvSpPr>
        <p:spPr>
          <a:xfrm>
            <a:off x="1270000" y="8255000"/>
            <a:ext cx="13716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8B92A5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來源：Omnisend《Email Marketing ROI: 2026 Benchmarks》、Forbes Advisor、HubSpot，2026年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F11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dustry_benchmark-shape-1"/>
          <p:cNvSpPr/>
          <p:nvPr/>
        </p:nvSpPr>
        <p:spPr>
          <a:xfrm>
            <a:off x="0" y="0"/>
            <a:ext cx="762000" cy="9144000"/>
          </a:xfrm>
          <a:prstGeom prst="rect">
            <a:avLst/>
          </a:prstGeom>
          <a:solidFill>
            <a:srgbClr val="FF4D00"/>
          </a:solidFill>
          <a:ln/>
        </p:spPr>
      </p:sp>
      <p:sp>
        <p:nvSpPr>
          <p:cNvPr id="3" name="industry_benchmark-text-2"/>
          <p:cNvSpPr/>
          <p:nvPr/>
        </p:nvSpPr>
        <p:spPr>
          <a:xfrm>
            <a:off x="1270000" y="1016000"/>
            <a:ext cx="13716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不同產業的開信率與點擊率差異顯著</a:t>
            </a:r>
            <a:endParaRPr lang="en-US" sz="3200" dirty="0"/>
          </a:p>
        </p:txBody>
      </p:sp>
      <p:sp>
        <p:nvSpPr>
          <p:cNvPr id="4" name="industry_benchmark-shape-3"/>
          <p:cNvSpPr/>
          <p:nvPr/>
        </p:nvSpPr>
        <p:spPr>
          <a:xfrm>
            <a:off x="1270000" y="1905000"/>
            <a:ext cx="13716000" cy="12700"/>
          </a:xfrm>
          <a:prstGeom prst="line">
            <a:avLst/>
          </a:prstGeom>
          <a:ln w="12700">
            <a:solidFill>
              <a:srgbClr val="2A2E39"/>
            </a:solidFill>
            <a:prstDash val="solid"/>
          </a:ln>
        </p:spPr>
      </p:sp>
      <p:graphicFrame>
        <p:nvGraphicFramePr>
          <p:cNvPr id="6" name="industry_benchmark-table-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1270000" y="2413000"/>
          <a:ext cx="13716000" cy="4826000"/>
        </p:xfrm>
        <a:graphic>
          <a:graphicData uri="http://schemas.openxmlformats.org/drawingml/2006/table">
            <a:tbl>
              <a:tblPr/>
              <a:tblGrid>
                <a:gridCol w="4898568"/>
                <a:gridCol w="2939144"/>
                <a:gridCol w="2939144"/>
                <a:gridCol w="2939144"/>
              </a:tblGrid>
              <a:tr h="864359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700" b="1" dirty="0">
                          <a:solidFill>
                            <a:srgbClr val="FFFFFF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產業</a:t>
                      </a:r>
                      <a:endParaRPr lang="en-US" sz="17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27000" marB="1270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2A2E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2A2E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1D24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700" b="1" dirty="0">
                          <a:solidFill>
                            <a:srgbClr val="FFFFFF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平均開信率</a:t>
                      </a:r>
                      <a:endParaRPr lang="en-US" sz="17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27000" marB="127000" anchor="ctr">
                    <a:lnL w="12700" cap="flat" cmpd="sng" algn="ctr">
                      <a:solidFill>
                        <a:srgbClr val="2A2E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A2E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2A2E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1D24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700" b="1" dirty="0">
                          <a:solidFill>
                            <a:srgbClr val="FFFFFF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平均點擊率</a:t>
                      </a:r>
                      <a:endParaRPr lang="en-US" sz="17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27000" marB="127000" anchor="ctr">
                    <a:lnL w="12700" cap="flat" cmpd="sng" algn="ctr">
                      <a:solidFill>
                        <a:srgbClr val="2A2E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A2E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2A2E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1D24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700" b="1" dirty="0">
                          <a:solidFill>
                            <a:srgbClr val="FFFFFF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退訂率</a:t>
                      </a:r>
                      <a:endParaRPr lang="en-US" sz="17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27000" marB="127000" anchor="ctr">
                    <a:lnL w="12700" cap="flat" cmpd="sng" algn="ctr">
                      <a:solidFill>
                        <a:srgbClr val="2A2E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2A2E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1D24"/>
                    </a:solidFill>
                  </a:tcPr>
                </a:tc>
              </a:tr>
              <a:tr h="79232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700" dirty="0">
                          <a:solidFill>
                            <a:srgbClr val="FFFFFF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非營利組織</a:t>
                      </a:r>
                      <a:endParaRPr lang="en-US" sz="17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27000" marB="1270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2A2E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A2E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A2E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1D24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700" dirty="0">
                          <a:solidFill>
                            <a:srgbClr val="FFFFFF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40.04%</a:t>
                      </a:r>
                      <a:endParaRPr lang="en-US" sz="17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27000" marB="127000" anchor="ctr">
                    <a:lnL w="12700" cap="flat" cmpd="sng" algn="ctr">
                      <a:solidFill>
                        <a:srgbClr val="2A2E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A2E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A2E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A2E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1D24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700" dirty="0">
                          <a:solidFill>
                            <a:srgbClr val="FFFFFF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3.27%</a:t>
                      </a:r>
                      <a:endParaRPr lang="en-US" sz="17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27000" marB="127000" anchor="ctr">
                    <a:lnL w="12700" cap="flat" cmpd="sng" algn="ctr">
                      <a:solidFill>
                        <a:srgbClr val="2A2E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A2E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A2E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A2E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1D24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700" dirty="0">
                          <a:solidFill>
                            <a:srgbClr val="FFFFFF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0.18%</a:t>
                      </a:r>
                      <a:endParaRPr lang="en-US" sz="17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27000" marB="127000" anchor="ctr">
                    <a:lnL w="12700" cap="flat" cmpd="sng" algn="ctr">
                      <a:solidFill>
                        <a:srgbClr val="2A2E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2A2E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A2E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1D24"/>
                    </a:solidFill>
                  </a:tcPr>
                </a:tc>
              </a:tr>
              <a:tr h="79232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700" dirty="0">
                          <a:solidFill>
                            <a:srgbClr val="FFFFFF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教育與培訓</a:t>
                      </a:r>
                      <a:endParaRPr lang="en-US" sz="17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27000" marB="1270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2A2E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A2E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A2E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700" dirty="0">
                          <a:solidFill>
                            <a:srgbClr val="FFFFFF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35.64%</a:t>
                      </a:r>
                      <a:endParaRPr lang="en-US" sz="17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27000" marB="127000" anchor="ctr">
                    <a:lnL w="12700" cap="flat" cmpd="sng" algn="ctr">
                      <a:solidFill>
                        <a:srgbClr val="2A2E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A2E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A2E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A2E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700" dirty="0">
                          <a:solidFill>
                            <a:srgbClr val="FFFFFF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3.02%</a:t>
                      </a:r>
                      <a:endParaRPr lang="en-US" sz="17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27000" marB="127000" anchor="ctr">
                    <a:lnL w="12700" cap="flat" cmpd="sng" algn="ctr">
                      <a:solidFill>
                        <a:srgbClr val="2A2E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A2E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A2E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A2E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700" dirty="0">
                          <a:solidFill>
                            <a:srgbClr val="FFFFFF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0.18%</a:t>
                      </a:r>
                      <a:endParaRPr lang="en-US" sz="17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27000" marB="127000" anchor="ctr">
                    <a:lnL w="12700" cap="flat" cmpd="sng" algn="ctr">
                      <a:solidFill>
                        <a:srgbClr val="2A2E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2A2E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A2E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232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700" dirty="0">
                          <a:solidFill>
                            <a:srgbClr val="FFFFFF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商業與金融</a:t>
                      </a:r>
                      <a:endParaRPr lang="en-US" sz="17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27000" marB="1270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2A2E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A2E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A2E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1D24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700" dirty="0">
                          <a:solidFill>
                            <a:srgbClr val="FFFFFF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31.35%</a:t>
                      </a:r>
                      <a:endParaRPr lang="en-US" sz="17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27000" marB="127000" anchor="ctr">
                    <a:lnL w="12700" cap="flat" cmpd="sng" algn="ctr">
                      <a:solidFill>
                        <a:srgbClr val="2A2E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A2E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A2E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A2E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1D24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700" dirty="0">
                          <a:solidFill>
                            <a:srgbClr val="FFFFFF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2.78%</a:t>
                      </a:r>
                      <a:endParaRPr lang="en-US" sz="17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27000" marB="127000" anchor="ctr">
                    <a:lnL w="12700" cap="flat" cmpd="sng" algn="ctr">
                      <a:solidFill>
                        <a:srgbClr val="2A2E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A2E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A2E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A2E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1D24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700" dirty="0">
                          <a:solidFill>
                            <a:srgbClr val="FFFFFF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0.15%</a:t>
                      </a:r>
                      <a:endParaRPr lang="en-US" sz="17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27000" marB="127000" anchor="ctr">
                    <a:lnL w="12700" cap="flat" cmpd="sng" algn="ctr">
                      <a:solidFill>
                        <a:srgbClr val="2A2E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2A2E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A2E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1D24"/>
                    </a:solidFill>
                  </a:tcPr>
                </a:tc>
              </a:tr>
              <a:tr h="79232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700" dirty="0">
                          <a:solidFill>
                            <a:srgbClr val="FFFFFF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電商</a:t>
                      </a:r>
                      <a:endParaRPr lang="en-US" sz="17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27000" marB="1270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2A2E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A2E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A2E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700" dirty="0">
                          <a:solidFill>
                            <a:srgbClr val="FFFFFF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29.81%</a:t>
                      </a:r>
                      <a:endParaRPr lang="en-US" sz="17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27000" marB="127000" anchor="ctr">
                    <a:lnL w="12700" cap="flat" cmpd="sng" algn="ctr">
                      <a:solidFill>
                        <a:srgbClr val="2A2E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A2E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A2E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A2E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700" dirty="0">
                          <a:solidFill>
                            <a:srgbClr val="FFFFFF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1.74%</a:t>
                      </a:r>
                      <a:endParaRPr lang="en-US" sz="17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27000" marB="127000" anchor="ctr">
                    <a:lnL w="12700" cap="flat" cmpd="sng" algn="ctr">
                      <a:solidFill>
                        <a:srgbClr val="2A2E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A2E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A2E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A2E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700" dirty="0">
                          <a:solidFill>
                            <a:srgbClr val="FFFFFF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0.19%</a:t>
                      </a:r>
                      <a:endParaRPr lang="en-US" sz="17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27000" marB="127000" anchor="ctr">
                    <a:lnL w="12700" cap="flat" cmpd="sng" algn="ctr">
                      <a:solidFill>
                        <a:srgbClr val="2A2E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2A2E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A2E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232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700" b="1" dirty="0">
                          <a:solidFill>
                            <a:srgbClr val="FFFFFF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全產業平均</a:t>
                      </a:r>
                      <a:endParaRPr lang="en-US" sz="17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27000" marB="1270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2A2E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A2E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  <a:solidFill>
                      <a:srgbClr val="1A1D24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700" b="1" dirty="0">
                          <a:solidFill>
                            <a:srgbClr val="FFFFFF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35.63%</a:t>
                      </a:r>
                      <a:endParaRPr lang="en-US" sz="17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27000" marB="127000" anchor="ctr">
                    <a:lnL w="12700" cap="flat" cmpd="sng" algn="ctr">
                      <a:solidFill>
                        <a:srgbClr val="2A2E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A2E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A2E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  <a:solidFill>
                      <a:srgbClr val="1A1D24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700" b="1" dirty="0">
                          <a:solidFill>
                            <a:srgbClr val="FFFFFF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2.62%</a:t>
                      </a:r>
                      <a:endParaRPr lang="en-US" sz="17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27000" marB="127000" anchor="ctr">
                    <a:lnL w="12700" cap="flat" cmpd="sng" algn="ctr">
                      <a:solidFill>
                        <a:srgbClr val="2A2E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A2E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A2E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  <a:solidFill>
                      <a:srgbClr val="1A1D24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700" b="1" dirty="0">
                          <a:solidFill>
                            <a:srgbClr val="FFFFFF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0.22%</a:t>
                      </a:r>
                      <a:endParaRPr lang="en-US" sz="17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27000" marB="127000" anchor="ctr">
                    <a:lnL w="12700" cap="flat" cmpd="sng" algn="ctr">
                      <a:solidFill>
                        <a:srgbClr val="2A2E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2A2E3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  <a:solidFill>
                      <a:srgbClr val="1A1D24"/>
                    </a:solidFill>
                  </a:tcPr>
                </a:tc>
              </a:tr>
            </a:tbl>
          </a:graphicData>
        </a:graphic>
      </p:graphicFrame>
      <p:sp>
        <p:nvSpPr>
          <p:cNvPr id="5" name="industry_benchmark-text-5"/>
          <p:cNvSpPr/>
          <p:nvPr/>
        </p:nvSpPr>
        <p:spPr>
          <a:xfrm>
            <a:off x="1270000" y="8128000"/>
            <a:ext cx="13716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8B92A5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來源：Mailchimp《Email Marketing Benchmarks and Metrics Businesses Should Track》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F11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2_divider-text-1"/>
          <p:cNvSpPr/>
          <p:nvPr/>
        </p:nvSpPr>
        <p:spPr>
          <a:xfrm>
            <a:off x="8890000" y="1270000"/>
            <a:ext cx="7620000" cy="5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0" dirty="0">
                <a:solidFill>
                  <a:srgbClr val="FFFFFF">
                    <a:alpha val="6000"/>
                  </a:srgbClr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02</a:t>
            </a:r>
            <a:endParaRPr lang="en-US" sz="32000" dirty="0"/>
          </a:p>
        </p:txBody>
      </p:sp>
      <p:sp>
        <p:nvSpPr>
          <p:cNvPr id="3" name="ch2_divider-shape-2"/>
          <p:cNvSpPr/>
          <p:nvPr/>
        </p:nvSpPr>
        <p:spPr>
          <a:xfrm>
            <a:off x="0" y="0"/>
            <a:ext cx="762000" cy="9144000"/>
          </a:xfrm>
          <a:prstGeom prst="rect">
            <a:avLst/>
          </a:prstGeom>
          <a:solidFill>
            <a:srgbClr val="FF4D00"/>
          </a:solidFill>
          <a:ln/>
        </p:spPr>
      </p:sp>
      <p:sp>
        <p:nvSpPr>
          <p:cNvPr id="4" name="ch2_divider-text-3"/>
          <p:cNvSpPr/>
          <p:nvPr/>
        </p:nvSpPr>
        <p:spPr>
          <a:xfrm>
            <a:off x="1270000" y="4064000"/>
            <a:ext cx="11430000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自動化流程設計的核心原則</a:t>
            </a:r>
            <a:endParaRPr lang="en-US" sz="4000" dirty="0"/>
          </a:p>
        </p:txBody>
      </p:sp>
      <p:sp>
        <p:nvSpPr>
          <p:cNvPr id="5" name="ch2_divider-text-4"/>
          <p:cNvSpPr/>
          <p:nvPr/>
        </p:nvSpPr>
        <p:spPr>
          <a:xfrm>
            <a:off x="1270000" y="5207000"/>
            <a:ext cx="10160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dirty="0">
                <a:solidFill>
                  <a:srgbClr val="8B92A5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從流程優先思維到內容分群策略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F11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_first-shape-1"/>
          <p:cNvSpPr/>
          <p:nvPr/>
        </p:nvSpPr>
        <p:spPr>
          <a:xfrm>
            <a:off x="0" y="0"/>
            <a:ext cx="762000" cy="9144000"/>
          </a:xfrm>
          <a:prstGeom prst="rect">
            <a:avLst/>
          </a:prstGeom>
          <a:solidFill>
            <a:srgbClr val="FF4D00"/>
          </a:solidFill>
          <a:ln/>
        </p:spPr>
      </p:sp>
      <p:sp>
        <p:nvSpPr>
          <p:cNvPr id="3" name="flow_first-text-2"/>
          <p:cNvSpPr/>
          <p:nvPr/>
        </p:nvSpPr>
        <p:spPr>
          <a:xfrm>
            <a:off x="1270000" y="1016000"/>
            <a:ext cx="7112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先建立自動化流程，再規劃單次活動</a:t>
            </a:r>
            <a:endParaRPr lang="en-US" sz="3000" dirty="0"/>
          </a:p>
        </p:txBody>
      </p:sp>
      <p:sp>
        <p:nvSpPr>
          <p:cNvPr id="4" name="flow_first-shape-3"/>
          <p:cNvSpPr/>
          <p:nvPr/>
        </p:nvSpPr>
        <p:spPr>
          <a:xfrm>
            <a:off x="1270000" y="2286000"/>
            <a:ext cx="7112000" cy="12700"/>
          </a:xfrm>
          <a:prstGeom prst="line">
            <a:avLst/>
          </a:prstGeom>
          <a:ln w="12700">
            <a:solidFill>
              <a:srgbClr val="2A2E39"/>
            </a:solidFill>
            <a:prstDash val="solid"/>
          </a:ln>
        </p:spPr>
      </p:sp>
      <p:sp>
        <p:nvSpPr>
          <p:cNvPr id="5" name="flow_first-text-4"/>
          <p:cNvSpPr/>
          <p:nvPr/>
        </p:nvSpPr>
        <p:spPr>
          <a:xfrm>
            <a:off x="1270000" y="2794000"/>
            <a:ext cx="71120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2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自動化流程（Flow）貢獻了大部分的Email營收，而非單次發送的行銷活動（Campaign）</a:t>
            </a:r>
            <a:endParaRPr lang="en-US" sz="2000" dirty="0"/>
          </a:p>
        </p:txBody>
      </p:sp>
      <p:sp>
        <p:nvSpPr>
          <p:cNvPr id="6" name="flow_first-text-5"/>
          <p:cNvSpPr/>
          <p:nvPr/>
        </p:nvSpPr>
        <p:spPr>
          <a:xfrm>
            <a:off x="1270000" y="4572000"/>
            <a:ext cx="71120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200"/>
              </a:lnSpc>
              <a:buNone/>
            </a:pPr>
            <a:r>
              <a:rPr lang="en-US" sz="2000" dirty="0">
                <a:solidFill>
                  <a:srgbClr val="8B92A5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Flow是基於顧客行為觸發的常駐系統；Campaign則是針對特定時機的一次性溝通，兩者需並行但優先順序不同</a:t>
            </a:r>
            <a:endParaRPr lang="en-US" sz="2000" dirty="0"/>
          </a:p>
        </p:txBody>
      </p:sp>
      <p:pic>
        <p:nvPicPr>
          <p:cNvPr id="7" name="flow_first-image-6" descr="preencoded.png">    </p:cNvPr>
          <p:cNvPicPr>
            <a:picLocks noChangeAspect="1"/>
          </p:cNvPicPr>
          <p:nvPr/>
        </p:nvPicPr>
        <p:blipFill>
          <a:blip r:embed="rId1"/>
          <a:srcRect l="0" r="0" t="20833" b="20833"/>
          <a:stretch/>
        </p:blipFill>
        <p:spPr>
          <a:xfrm>
            <a:off x="8890000" y="2794000"/>
            <a:ext cx="6096000" cy="3556000"/>
          </a:xfrm>
          <a:prstGeom prst="rect">
            <a:avLst/>
          </a:prstGeom>
        </p:spPr>
      </p:pic>
      <p:sp>
        <p:nvSpPr>
          <p:cNvPr id="8" name="flow_first-text-7"/>
          <p:cNvSpPr/>
          <p:nvPr/>
        </p:nvSpPr>
        <p:spPr>
          <a:xfrm>
            <a:off x="8890000" y="6604000"/>
            <a:ext cx="6096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8B92A5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自動化行銷流程示意</a:t>
            </a:r>
            <a:endParaRPr lang="en-US" sz="1400" dirty="0"/>
          </a:p>
        </p:txBody>
      </p:sp>
      <p:sp>
        <p:nvSpPr>
          <p:cNvPr id="9" name="flow_first-text-8"/>
          <p:cNvSpPr/>
          <p:nvPr/>
        </p:nvSpPr>
        <p:spPr>
          <a:xfrm>
            <a:off x="1270000" y="8255000"/>
            <a:ext cx="13716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8B92A5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來源：Chase Dimond《Email Marketing Best Practices: What Actually Works in 2026》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F11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mation_types-shape-1"/>
          <p:cNvSpPr/>
          <p:nvPr/>
        </p:nvSpPr>
        <p:spPr>
          <a:xfrm>
            <a:off x="0" y="0"/>
            <a:ext cx="762000" cy="9144000"/>
          </a:xfrm>
          <a:prstGeom prst="rect">
            <a:avLst/>
          </a:prstGeom>
          <a:solidFill>
            <a:srgbClr val="FF4D00"/>
          </a:solidFill>
          <a:ln/>
        </p:spPr>
      </p:sp>
      <p:sp>
        <p:nvSpPr>
          <p:cNvPr id="3" name="automation_types-text-2"/>
          <p:cNvSpPr/>
          <p:nvPr/>
        </p:nvSpPr>
        <p:spPr>
          <a:xfrm>
            <a:off x="1270000" y="1016000"/>
            <a:ext cx="13716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四種企業必備的自動化流程</a:t>
            </a:r>
            <a:endParaRPr lang="en-US" sz="3000" dirty="0"/>
          </a:p>
        </p:txBody>
      </p:sp>
      <p:sp>
        <p:nvSpPr>
          <p:cNvPr id="4" name="automation_types-shape-3"/>
          <p:cNvSpPr/>
          <p:nvPr/>
        </p:nvSpPr>
        <p:spPr>
          <a:xfrm>
            <a:off x="1270000" y="1905000"/>
            <a:ext cx="13716000" cy="12700"/>
          </a:xfrm>
          <a:prstGeom prst="line">
            <a:avLst/>
          </a:prstGeom>
          <a:ln w="12700">
            <a:solidFill>
              <a:srgbClr val="2A2E39"/>
            </a:solidFill>
            <a:prstDash val="solid"/>
          </a:ln>
        </p:spPr>
      </p:sp>
      <p:sp>
        <p:nvSpPr>
          <p:cNvPr id="5" name="automation_types-shape-4"/>
          <p:cNvSpPr/>
          <p:nvPr/>
        </p:nvSpPr>
        <p:spPr>
          <a:xfrm>
            <a:off x="1270000" y="2540000"/>
            <a:ext cx="3175000" cy="4318000"/>
          </a:xfrm>
          <a:prstGeom prst="rect">
            <a:avLst/>
          </a:prstGeom>
          <a:solidFill>
            <a:srgbClr val="1A1D24"/>
          </a:solidFill>
          <a:ln/>
        </p:spPr>
      </p:sp>
      <p:sp>
        <p:nvSpPr>
          <p:cNvPr id="6" name="automation_types-text-5"/>
          <p:cNvSpPr/>
          <p:nvPr/>
        </p:nvSpPr>
        <p:spPr>
          <a:xfrm>
            <a:off x="1651000" y="2921000"/>
            <a:ext cx="2413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FF4D00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歡迎系列</a:t>
            </a:r>
            <a:endParaRPr lang="en-US" sz="1800" dirty="0"/>
          </a:p>
        </p:txBody>
      </p:sp>
      <p:sp>
        <p:nvSpPr>
          <p:cNvPr id="7" name="automation_types-text-6"/>
          <p:cNvSpPr/>
          <p:nvPr/>
        </p:nvSpPr>
        <p:spPr>
          <a:xfrm>
            <a:off x="1651000" y="3556000"/>
            <a:ext cx="2413000" cy="27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2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新訂閱者加入後自動觸發，建立品牌第一印象與信任</a:t>
            </a:r>
            <a:endParaRPr lang="en-US" sz="1600" dirty="0"/>
          </a:p>
        </p:txBody>
      </p:sp>
      <p:sp>
        <p:nvSpPr>
          <p:cNvPr id="8" name="automation_types-shape-7"/>
          <p:cNvSpPr/>
          <p:nvPr/>
        </p:nvSpPr>
        <p:spPr>
          <a:xfrm>
            <a:off x="4699000" y="2540000"/>
            <a:ext cx="3175000" cy="4318000"/>
          </a:xfrm>
          <a:prstGeom prst="rect">
            <a:avLst/>
          </a:prstGeom>
          <a:solidFill>
            <a:srgbClr val="1A1D24"/>
          </a:solidFill>
          <a:ln/>
        </p:spPr>
      </p:sp>
      <p:sp>
        <p:nvSpPr>
          <p:cNvPr id="9" name="automation_types-text-8"/>
          <p:cNvSpPr/>
          <p:nvPr/>
        </p:nvSpPr>
        <p:spPr>
          <a:xfrm>
            <a:off x="5080000" y="2921000"/>
            <a:ext cx="2413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FF4D00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購物車提醒</a:t>
            </a:r>
            <a:endParaRPr lang="en-US" sz="1800" dirty="0"/>
          </a:p>
        </p:txBody>
      </p:sp>
      <p:sp>
        <p:nvSpPr>
          <p:cNvPr id="10" name="automation_types-text-9"/>
          <p:cNvSpPr/>
          <p:nvPr/>
        </p:nvSpPr>
        <p:spPr>
          <a:xfrm>
            <a:off x="5080000" y="3556000"/>
            <a:ext cx="2413000" cy="27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2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偵測放棄結帳行為，於數小時內發送提醒挽回訂單</a:t>
            </a:r>
            <a:endParaRPr lang="en-US" sz="1600" dirty="0"/>
          </a:p>
        </p:txBody>
      </p:sp>
      <p:sp>
        <p:nvSpPr>
          <p:cNvPr id="11" name="automation_types-shape-10"/>
          <p:cNvSpPr/>
          <p:nvPr/>
        </p:nvSpPr>
        <p:spPr>
          <a:xfrm>
            <a:off x="8128000" y="2540000"/>
            <a:ext cx="3175000" cy="4318000"/>
          </a:xfrm>
          <a:prstGeom prst="rect">
            <a:avLst/>
          </a:prstGeom>
          <a:solidFill>
            <a:srgbClr val="1A1D24"/>
          </a:solidFill>
          <a:ln/>
        </p:spPr>
      </p:sp>
      <p:sp>
        <p:nvSpPr>
          <p:cNvPr id="12" name="automation_types-text-11"/>
          <p:cNvSpPr/>
          <p:nvPr/>
        </p:nvSpPr>
        <p:spPr>
          <a:xfrm>
            <a:off x="8509000" y="2921000"/>
            <a:ext cx="2413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FF4D00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購後跟進</a:t>
            </a:r>
            <a:endParaRPr lang="en-US" sz="1800" dirty="0"/>
          </a:p>
        </p:txBody>
      </p:sp>
      <p:sp>
        <p:nvSpPr>
          <p:cNvPr id="13" name="automation_types-text-12"/>
          <p:cNvSpPr/>
          <p:nvPr/>
        </p:nvSpPr>
        <p:spPr>
          <a:xfrm>
            <a:off x="8509000" y="3556000"/>
            <a:ext cx="2413000" cy="27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2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購買完成後自動寄送使用教學、評價邀請，強化顧客關係</a:t>
            </a:r>
            <a:endParaRPr lang="en-US" sz="1600" dirty="0"/>
          </a:p>
        </p:txBody>
      </p:sp>
      <p:sp>
        <p:nvSpPr>
          <p:cNvPr id="14" name="automation_types-shape-13"/>
          <p:cNvSpPr/>
          <p:nvPr/>
        </p:nvSpPr>
        <p:spPr>
          <a:xfrm>
            <a:off x="11557000" y="2540000"/>
            <a:ext cx="3175000" cy="4318000"/>
          </a:xfrm>
          <a:prstGeom prst="rect">
            <a:avLst/>
          </a:prstGeom>
          <a:solidFill>
            <a:srgbClr val="1A1D24"/>
          </a:solidFill>
          <a:ln/>
        </p:spPr>
      </p:sp>
      <p:sp>
        <p:nvSpPr>
          <p:cNvPr id="15" name="automation_types-text-14"/>
          <p:cNvSpPr/>
          <p:nvPr/>
        </p:nvSpPr>
        <p:spPr>
          <a:xfrm>
            <a:off x="11938000" y="2921000"/>
            <a:ext cx="2413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FF4D00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喚醒流程</a:t>
            </a:r>
            <a:endParaRPr lang="en-US" sz="1800" dirty="0"/>
          </a:p>
        </p:txBody>
      </p:sp>
      <p:sp>
        <p:nvSpPr>
          <p:cNvPr id="16" name="automation_types-text-15"/>
          <p:cNvSpPr/>
          <p:nvPr/>
        </p:nvSpPr>
        <p:spPr>
          <a:xfrm>
            <a:off x="11938000" y="3556000"/>
            <a:ext cx="2413000" cy="27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2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針對長期未互動的訂閱者，發送re-engagement內容喚回關注</a:t>
            </a:r>
            <a:endParaRPr lang="en-US" sz="1600" dirty="0"/>
          </a:p>
        </p:txBody>
      </p:sp>
      <p:sp>
        <p:nvSpPr>
          <p:cNvPr id="17" name="automation_types-text-16"/>
          <p:cNvSpPr/>
          <p:nvPr/>
        </p:nvSpPr>
        <p:spPr>
          <a:xfrm>
            <a:off x="1270000" y="8255000"/>
            <a:ext cx="13716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8B92A5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來源：Chase Dimond、Klaviyo自動化流程實務整理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F11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ne_email_one_job-shape-1"/>
          <p:cNvSpPr/>
          <p:nvPr/>
        </p:nvSpPr>
        <p:spPr>
          <a:xfrm>
            <a:off x="0" y="0"/>
            <a:ext cx="762000" cy="9144000"/>
          </a:xfrm>
          <a:prstGeom prst="rect">
            <a:avLst/>
          </a:prstGeom>
          <a:solidFill>
            <a:srgbClr val="FF4D00"/>
          </a:solidFill>
          <a:ln/>
        </p:spPr>
      </p:sp>
      <p:sp>
        <p:nvSpPr>
          <p:cNvPr id="3" name="one_email_one_job-text-2"/>
          <p:cNvSpPr/>
          <p:nvPr/>
        </p:nvSpPr>
        <p:spPr>
          <a:xfrm>
            <a:off x="1778000" y="3302000"/>
            <a:ext cx="127000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6760"/>
              </a:lnSpc>
              <a:buNone/>
            </a:pPr>
            <a:r>
              <a:rPr lang="en-US" sz="52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一封信，只做一件事</a:t>
            </a:r>
            <a:endParaRPr lang="en-US" sz="5200" dirty="0"/>
          </a:p>
        </p:txBody>
      </p:sp>
      <p:sp>
        <p:nvSpPr>
          <p:cNvPr id="4" name="one_email_one_job-text-3"/>
          <p:cNvSpPr/>
          <p:nvPr/>
        </p:nvSpPr>
        <p:spPr>
          <a:xfrm>
            <a:off x="1778000" y="5080000"/>
            <a:ext cx="11430000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200"/>
              </a:lnSpc>
              <a:buNone/>
            </a:pPr>
            <a:r>
              <a:rPr lang="en-US" sz="2000" dirty="0">
                <a:solidFill>
                  <a:srgbClr val="8B92A5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避免在單一郵件中放入五個不同的CTA，讀者的選擇越多，行動率反而越低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F11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ject_line-shape-1"/>
          <p:cNvSpPr/>
          <p:nvPr/>
        </p:nvSpPr>
        <p:spPr>
          <a:xfrm>
            <a:off x="0" y="0"/>
            <a:ext cx="762000" cy="9144000"/>
          </a:xfrm>
          <a:prstGeom prst="rect">
            <a:avLst/>
          </a:prstGeom>
          <a:solidFill>
            <a:srgbClr val="FF4D00"/>
          </a:solidFill>
          <a:ln/>
        </p:spPr>
      </p:sp>
      <p:sp>
        <p:nvSpPr>
          <p:cNvPr id="3" name="subject_line-text-2"/>
          <p:cNvSpPr/>
          <p:nvPr/>
        </p:nvSpPr>
        <p:spPr>
          <a:xfrm>
            <a:off x="1270000" y="1016000"/>
            <a:ext cx="13716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主旨行優化：五個提升開信率的具體規則</a:t>
            </a:r>
            <a:endParaRPr lang="en-US" sz="3000" dirty="0"/>
          </a:p>
        </p:txBody>
      </p:sp>
      <p:sp>
        <p:nvSpPr>
          <p:cNvPr id="4" name="subject_line-shape-3"/>
          <p:cNvSpPr/>
          <p:nvPr/>
        </p:nvSpPr>
        <p:spPr>
          <a:xfrm>
            <a:off x="1270000" y="1905000"/>
            <a:ext cx="13716000" cy="12700"/>
          </a:xfrm>
          <a:prstGeom prst="line">
            <a:avLst/>
          </a:prstGeom>
          <a:ln w="12700">
            <a:solidFill>
              <a:srgbClr val="2A2E39"/>
            </a:solidFill>
            <a:prstDash val="solid"/>
          </a:ln>
        </p:spPr>
      </p:sp>
      <p:sp>
        <p:nvSpPr>
          <p:cNvPr id="5" name="subject_line-text-4"/>
          <p:cNvSpPr/>
          <p:nvPr/>
        </p:nvSpPr>
        <p:spPr>
          <a:xfrm>
            <a:off x="1270000" y="2413000"/>
            <a:ext cx="381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dirty="0">
                <a:solidFill>
                  <a:srgbClr val="FF4D00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01</a:t>
            </a:r>
            <a:endParaRPr lang="en-US" sz="2000" dirty="0"/>
          </a:p>
        </p:txBody>
      </p:sp>
      <p:sp>
        <p:nvSpPr>
          <p:cNvPr id="6" name="subject_line-text-5"/>
          <p:cNvSpPr/>
          <p:nvPr/>
        </p:nvSpPr>
        <p:spPr>
          <a:xfrm>
            <a:off x="1905000" y="2413000"/>
            <a:ext cx="1270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9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個人化：使用合併標籤帶入姓名或地點，適用生日優惠、購後跟進</a:t>
            </a:r>
            <a:endParaRPr lang="en-US" sz="1900" dirty="0"/>
          </a:p>
        </p:txBody>
      </p:sp>
      <p:sp>
        <p:nvSpPr>
          <p:cNvPr id="7" name="subject_line-shape-6"/>
          <p:cNvSpPr/>
          <p:nvPr/>
        </p:nvSpPr>
        <p:spPr>
          <a:xfrm>
            <a:off x="1270000" y="2984500"/>
            <a:ext cx="13716000" cy="12700"/>
          </a:xfrm>
          <a:prstGeom prst="line">
            <a:avLst/>
          </a:prstGeom>
          <a:ln w="12700">
            <a:solidFill>
              <a:srgbClr val="2A2E39"/>
            </a:solidFill>
            <a:prstDash val="solid"/>
          </a:ln>
        </p:spPr>
      </p:sp>
      <p:sp>
        <p:nvSpPr>
          <p:cNvPr id="8" name="subject_line-text-7"/>
          <p:cNvSpPr/>
          <p:nvPr/>
        </p:nvSpPr>
        <p:spPr>
          <a:xfrm>
            <a:off x="1270000" y="3302000"/>
            <a:ext cx="381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dirty="0">
                <a:solidFill>
                  <a:srgbClr val="FF4D00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02</a:t>
            </a:r>
            <a:endParaRPr lang="en-US" sz="2000" dirty="0"/>
          </a:p>
        </p:txBody>
      </p:sp>
      <p:sp>
        <p:nvSpPr>
          <p:cNvPr id="9" name="subject_line-text-8"/>
          <p:cNvSpPr/>
          <p:nvPr/>
        </p:nvSpPr>
        <p:spPr>
          <a:xfrm>
            <a:off x="1905000" y="3302000"/>
            <a:ext cx="1270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9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明確描述：直接說明優惠內容，勝過模糊的季節性口號</a:t>
            </a:r>
            <a:endParaRPr lang="en-US" sz="1900" dirty="0"/>
          </a:p>
        </p:txBody>
      </p:sp>
      <p:sp>
        <p:nvSpPr>
          <p:cNvPr id="10" name="subject_line-shape-9"/>
          <p:cNvSpPr/>
          <p:nvPr/>
        </p:nvSpPr>
        <p:spPr>
          <a:xfrm>
            <a:off x="1270000" y="3873500"/>
            <a:ext cx="13716000" cy="12700"/>
          </a:xfrm>
          <a:prstGeom prst="line">
            <a:avLst/>
          </a:prstGeom>
          <a:ln w="12700">
            <a:solidFill>
              <a:srgbClr val="2A2E39"/>
            </a:solidFill>
            <a:prstDash val="solid"/>
          </a:ln>
        </p:spPr>
      </p:sp>
      <p:sp>
        <p:nvSpPr>
          <p:cNvPr id="11" name="subject_line-text-10"/>
          <p:cNvSpPr/>
          <p:nvPr/>
        </p:nvSpPr>
        <p:spPr>
          <a:xfrm>
            <a:off x="1270000" y="4191000"/>
            <a:ext cx="381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dirty="0">
                <a:solidFill>
                  <a:srgbClr val="FF4D00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03</a:t>
            </a:r>
            <a:endParaRPr lang="en-US" sz="2000" dirty="0"/>
          </a:p>
        </p:txBody>
      </p:sp>
      <p:sp>
        <p:nvSpPr>
          <p:cNvPr id="12" name="subject_line-text-11"/>
          <p:cNvSpPr/>
          <p:nvPr/>
        </p:nvSpPr>
        <p:spPr>
          <a:xfrm>
            <a:off x="1905000" y="4191000"/>
            <a:ext cx="1270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9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長度精簡：建議不超過9個字、60個字元，適應手機閱讀</a:t>
            </a:r>
            <a:endParaRPr lang="en-US" sz="1900" dirty="0"/>
          </a:p>
        </p:txBody>
      </p:sp>
      <p:sp>
        <p:nvSpPr>
          <p:cNvPr id="13" name="subject_line-shape-12"/>
          <p:cNvSpPr/>
          <p:nvPr/>
        </p:nvSpPr>
        <p:spPr>
          <a:xfrm>
            <a:off x="1270000" y="4762500"/>
            <a:ext cx="13716000" cy="12700"/>
          </a:xfrm>
          <a:prstGeom prst="line">
            <a:avLst/>
          </a:prstGeom>
          <a:ln w="12700">
            <a:solidFill>
              <a:srgbClr val="2A2E39"/>
            </a:solidFill>
            <a:prstDash val="solid"/>
          </a:ln>
        </p:spPr>
      </p:sp>
      <p:sp>
        <p:nvSpPr>
          <p:cNvPr id="14" name="subject_line-text-13"/>
          <p:cNvSpPr/>
          <p:nvPr/>
        </p:nvSpPr>
        <p:spPr>
          <a:xfrm>
            <a:off x="1270000" y="5080000"/>
            <a:ext cx="381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dirty="0">
                <a:solidFill>
                  <a:srgbClr val="FF4D00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04</a:t>
            </a:r>
            <a:endParaRPr lang="en-US" sz="2000" dirty="0"/>
          </a:p>
        </p:txBody>
      </p:sp>
      <p:sp>
        <p:nvSpPr>
          <p:cNvPr id="15" name="subject_line-text-14"/>
          <p:cNvSpPr/>
          <p:nvPr/>
        </p:nvSpPr>
        <p:spPr>
          <a:xfrm>
            <a:off x="1905000" y="5080000"/>
            <a:ext cx="1270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9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限制標點符號：最多3個，避免觸發垃圾郵件過濾機制</a:t>
            </a:r>
            <a:endParaRPr lang="en-US" sz="1900" dirty="0"/>
          </a:p>
        </p:txBody>
      </p:sp>
      <p:sp>
        <p:nvSpPr>
          <p:cNvPr id="16" name="subject_line-shape-15"/>
          <p:cNvSpPr/>
          <p:nvPr/>
        </p:nvSpPr>
        <p:spPr>
          <a:xfrm>
            <a:off x="1270000" y="5651500"/>
            <a:ext cx="13716000" cy="12700"/>
          </a:xfrm>
          <a:prstGeom prst="line">
            <a:avLst/>
          </a:prstGeom>
          <a:ln w="12700">
            <a:solidFill>
              <a:srgbClr val="2A2E39"/>
            </a:solidFill>
            <a:prstDash val="solid"/>
          </a:ln>
        </p:spPr>
      </p:sp>
      <p:sp>
        <p:nvSpPr>
          <p:cNvPr id="17" name="subject_line-text-16"/>
          <p:cNvSpPr/>
          <p:nvPr/>
        </p:nvSpPr>
        <p:spPr>
          <a:xfrm>
            <a:off x="1270000" y="5969000"/>
            <a:ext cx="381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dirty="0">
                <a:solidFill>
                  <a:srgbClr val="FF4D00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05</a:t>
            </a:r>
            <a:endParaRPr lang="en-US" sz="2000" dirty="0"/>
          </a:p>
        </p:txBody>
      </p:sp>
      <p:sp>
        <p:nvSpPr>
          <p:cNvPr id="18" name="subject_line-text-17"/>
          <p:cNvSpPr/>
          <p:nvPr/>
        </p:nvSpPr>
        <p:spPr>
          <a:xfrm>
            <a:off x="1905000" y="5969000"/>
            <a:ext cx="1270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9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謹慎使用表情符號：最多1個，補充文字而非取代文字</a:t>
            </a:r>
            <a:endParaRPr lang="en-US" sz="1900" dirty="0"/>
          </a:p>
        </p:txBody>
      </p:sp>
      <p:sp>
        <p:nvSpPr>
          <p:cNvPr id="19" name="subject_line-text-18"/>
          <p:cNvSpPr/>
          <p:nvPr/>
        </p:nvSpPr>
        <p:spPr>
          <a:xfrm>
            <a:off x="1270000" y="8255000"/>
            <a:ext cx="13716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8B92A5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來源：Mailchimp《Strategies for improving open rates》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F11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mentation-shape-1"/>
          <p:cNvSpPr/>
          <p:nvPr/>
        </p:nvSpPr>
        <p:spPr>
          <a:xfrm>
            <a:off x="0" y="0"/>
            <a:ext cx="762000" cy="9144000"/>
          </a:xfrm>
          <a:prstGeom prst="rect">
            <a:avLst/>
          </a:prstGeom>
          <a:solidFill>
            <a:srgbClr val="FF4D00"/>
          </a:solidFill>
          <a:ln/>
        </p:spPr>
      </p:sp>
      <p:pic>
        <p:nvPicPr>
          <p:cNvPr id="3" name="segmentation-image-2" descr="preencoded.png">    </p:cNvPr>
          <p:cNvPicPr>
            <a:picLocks noChangeAspect="1"/>
          </p:cNvPicPr>
          <p:nvPr/>
        </p:nvPicPr>
        <p:blipFill>
          <a:blip r:embed="rId1"/>
          <a:srcRect l="0" r="0" t="48" b="48"/>
          <a:stretch/>
        </p:blipFill>
        <p:spPr>
          <a:xfrm>
            <a:off x="1270000" y="2540000"/>
            <a:ext cx="6096000" cy="4064000"/>
          </a:xfrm>
          <a:prstGeom prst="rect">
            <a:avLst/>
          </a:prstGeom>
        </p:spPr>
      </p:pic>
      <p:sp>
        <p:nvSpPr>
          <p:cNvPr id="4" name="segmentation-text-3"/>
          <p:cNvSpPr/>
          <p:nvPr/>
        </p:nvSpPr>
        <p:spPr>
          <a:xfrm>
            <a:off x="8128000" y="1016000"/>
            <a:ext cx="6858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受眾分群：精準而不過度細分的平衡點</a:t>
            </a:r>
            <a:endParaRPr lang="en-US" sz="3000" dirty="0"/>
          </a:p>
        </p:txBody>
      </p:sp>
      <p:sp>
        <p:nvSpPr>
          <p:cNvPr id="5" name="segmentation-shape-4"/>
          <p:cNvSpPr/>
          <p:nvPr/>
        </p:nvSpPr>
        <p:spPr>
          <a:xfrm>
            <a:off x="8128000" y="2286000"/>
            <a:ext cx="6858000" cy="12700"/>
          </a:xfrm>
          <a:prstGeom prst="line">
            <a:avLst/>
          </a:prstGeom>
          <a:ln w="12700">
            <a:solidFill>
              <a:srgbClr val="2A2E39"/>
            </a:solidFill>
            <a:prstDash val="solid"/>
          </a:ln>
        </p:spPr>
      </p:sp>
      <p:sp>
        <p:nvSpPr>
          <p:cNvPr id="6" name="segmentation-text-5"/>
          <p:cNvSpPr/>
          <p:nvPr/>
        </p:nvSpPr>
        <p:spPr>
          <a:xfrm>
            <a:off x="8128000" y="2794000"/>
            <a:ext cx="6858000" cy="12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40"/>
              </a:lnSpc>
              <a:buNone/>
            </a:pPr>
            <a:r>
              <a:rPr lang="en-US" sz="19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依人口統計、行為、偏好將訂閱者分群，讓內容更貼近不同群體的需求</a:t>
            </a:r>
            <a:endParaRPr lang="en-US" sz="1900" dirty="0"/>
          </a:p>
        </p:txBody>
      </p:sp>
      <p:sp>
        <p:nvSpPr>
          <p:cNvPr id="7" name="segmentation-text-6"/>
          <p:cNvSpPr/>
          <p:nvPr/>
        </p:nvSpPr>
        <p:spPr>
          <a:xfrm>
            <a:off x="8128000" y="4318000"/>
            <a:ext cx="68580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40"/>
              </a:lnSpc>
              <a:buNone/>
            </a:pPr>
            <a:r>
              <a:rPr lang="en-US" sz="1900" dirty="0">
                <a:solidFill>
                  <a:srgbClr val="8B92A5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但分群過細會導致單一群體人數過少，反而增加內容製作負擔；建議維持較寬廣但明確的群體定義</a:t>
            </a:r>
            <a:endParaRPr lang="en-US" sz="1900" dirty="0"/>
          </a:p>
        </p:txBody>
      </p:sp>
      <p:sp>
        <p:nvSpPr>
          <p:cNvPr id="8" name="segmentation-text-7"/>
          <p:cNvSpPr/>
          <p:nvPr/>
        </p:nvSpPr>
        <p:spPr>
          <a:xfrm>
            <a:off x="1270000" y="8255000"/>
            <a:ext cx="13716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8B92A5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來源：Mailchimp《Optimize audience segmentation for enhanced open rates》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F11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3_divider-text-1"/>
          <p:cNvSpPr/>
          <p:nvPr/>
        </p:nvSpPr>
        <p:spPr>
          <a:xfrm>
            <a:off x="8890000" y="1270000"/>
            <a:ext cx="7620000" cy="5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0" dirty="0">
                <a:solidFill>
                  <a:srgbClr val="FFFFFF">
                    <a:alpha val="6000"/>
                  </a:srgbClr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03</a:t>
            </a:r>
            <a:endParaRPr lang="en-US" sz="32000" dirty="0"/>
          </a:p>
        </p:txBody>
      </p:sp>
      <p:sp>
        <p:nvSpPr>
          <p:cNvPr id="3" name="ch3_divider-shape-2"/>
          <p:cNvSpPr/>
          <p:nvPr/>
        </p:nvSpPr>
        <p:spPr>
          <a:xfrm>
            <a:off x="0" y="0"/>
            <a:ext cx="762000" cy="9144000"/>
          </a:xfrm>
          <a:prstGeom prst="rect">
            <a:avLst/>
          </a:prstGeom>
          <a:solidFill>
            <a:srgbClr val="FF4D00"/>
          </a:solidFill>
          <a:ln/>
        </p:spPr>
      </p:sp>
      <p:sp>
        <p:nvSpPr>
          <p:cNvPr id="4" name="ch3_divider-text-3"/>
          <p:cNvSpPr/>
          <p:nvPr/>
        </p:nvSpPr>
        <p:spPr>
          <a:xfrm>
            <a:off x="1270000" y="4064000"/>
            <a:ext cx="11430000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2026年AI自動化趨勢</a:t>
            </a:r>
            <a:endParaRPr lang="en-US" sz="4000" dirty="0"/>
          </a:p>
        </p:txBody>
      </p:sp>
      <p:sp>
        <p:nvSpPr>
          <p:cNvPr id="5" name="ch3_divider-text-4"/>
          <p:cNvSpPr/>
          <p:nvPr/>
        </p:nvSpPr>
        <p:spPr>
          <a:xfrm>
            <a:off x="1270000" y="5207000"/>
            <a:ext cx="10160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dirty="0">
                <a:solidFill>
                  <a:srgbClr val="8B92A5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從輔助決策到自主編排的下一階段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F11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i_copilot-image-1" descr="preencoded.png">    </p:cNvPr>
          <p:cNvPicPr>
            <a:picLocks noChangeAspect="1"/>
          </p:cNvPicPr>
          <p:nvPr/>
        </p:nvPicPr>
        <p:blipFill>
          <a:blip r:embed="rId1"/>
          <a:srcRect l="0" r="0" t="10568" b="10568"/>
          <a:stretch/>
        </p:blipFill>
        <p:spPr>
          <a:xfrm>
            <a:off x="0" y="0"/>
            <a:ext cx="16256000" cy="7366000"/>
          </a:xfrm>
          <a:prstGeom prst="rect">
            <a:avLst/>
          </a:prstGeom>
        </p:spPr>
      </p:pic>
      <p:sp>
        <p:nvSpPr>
          <p:cNvPr id="3" name="ai_copilot-shape-2"/>
          <p:cNvSpPr/>
          <p:nvPr/>
        </p:nvSpPr>
        <p:spPr>
          <a:xfrm>
            <a:off x="0" y="0"/>
            <a:ext cx="16256000" cy="7366000"/>
          </a:xfrm>
          <a:prstGeom prst="rect">
            <a:avLst/>
          </a:prstGeom>
          <a:solidFill>
            <a:srgbClr val="0F1115">
              <a:alpha val="70000"/>
            </a:srgbClr>
          </a:solidFill>
          <a:ln/>
        </p:spPr>
      </p:sp>
      <p:sp>
        <p:nvSpPr>
          <p:cNvPr id="4" name="ai_copilot-shape-3"/>
          <p:cNvSpPr/>
          <p:nvPr/>
        </p:nvSpPr>
        <p:spPr>
          <a:xfrm>
            <a:off x="0" y="0"/>
            <a:ext cx="762000" cy="9144000"/>
          </a:xfrm>
          <a:prstGeom prst="rect">
            <a:avLst/>
          </a:prstGeom>
          <a:solidFill>
            <a:srgbClr val="FF4D00"/>
          </a:solidFill>
          <a:ln/>
        </p:spPr>
      </p:sp>
      <p:sp>
        <p:nvSpPr>
          <p:cNvPr id="5" name="ai_copilot-text-4"/>
          <p:cNvSpPr/>
          <p:nvPr/>
        </p:nvSpPr>
        <p:spPr>
          <a:xfrm>
            <a:off x="1270000" y="2540000"/>
            <a:ext cx="12700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6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AI成為行銷人員的副駕駛</a:t>
            </a:r>
            <a:endParaRPr lang="en-US" sz="3600" dirty="0"/>
          </a:p>
        </p:txBody>
      </p:sp>
      <p:sp>
        <p:nvSpPr>
          <p:cNvPr id="6" name="ai_copilot-text-5"/>
          <p:cNvSpPr/>
          <p:nvPr/>
        </p:nvSpPr>
        <p:spPr>
          <a:xfrm>
            <a:off x="1270000" y="3810000"/>
            <a:ext cx="114300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2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AI能快速建立流程、測試訊息變體，並在大規模下執行個人化，讓行銷人員專注於策略與創意</a:t>
            </a:r>
            <a:endParaRPr lang="en-US" sz="2000" dirty="0"/>
          </a:p>
        </p:txBody>
      </p:sp>
      <p:sp>
        <p:nvSpPr>
          <p:cNvPr id="7" name="ai_copilot-shape-6"/>
          <p:cNvSpPr/>
          <p:nvPr/>
        </p:nvSpPr>
        <p:spPr>
          <a:xfrm>
            <a:off x="0" y="7366000"/>
            <a:ext cx="16256000" cy="1778000"/>
          </a:xfrm>
          <a:prstGeom prst="rect">
            <a:avLst/>
          </a:prstGeom>
          <a:solidFill>
            <a:srgbClr val="0F1115"/>
          </a:solidFill>
          <a:ln/>
        </p:spPr>
      </p:sp>
      <p:sp>
        <p:nvSpPr>
          <p:cNvPr id="8" name="ai_copilot-text-7"/>
          <p:cNvSpPr/>
          <p:nvPr/>
        </p:nvSpPr>
        <p:spPr>
          <a:xfrm>
            <a:off x="1270000" y="7874000"/>
            <a:ext cx="13716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8B92A5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來源：Klaviyo《8 Marketing Automation Trends for 2026》，David Visser、Zach Scheimer訪談，2025年12月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F11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nomous_orchestration-shape-1"/>
          <p:cNvSpPr/>
          <p:nvPr/>
        </p:nvSpPr>
        <p:spPr>
          <a:xfrm>
            <a:off x="0" y="0"/>
            <a:ext cx="762000" cy="9144000"/>
          </a:xfrm>
          <a:prstGeom prst="rect">
            <a:avLst/>
          </a:prstGeom>
          <a:solidFill>
            <a:srgbClr val="FF4D00"/>
          </a:solidFill>
          <a:ln/>
        </p:spPr>
      </p:sp>
      <p:sp>
        <p:nvSpPr>
          <p:cNvPr id="3" name="autonomous_orchestration-text-2"/>
          <p:cNvSpPr/>
          <p:nvPr/>
        </p:nvSpPr>
        <p:spPr>
          <a:xfrm>
            <a:off x="1270000" y="1016000"/>
            <a:ext cx="13716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從排程式工作流程，進化為自主編排系統</a:t>
            </a:r>
            <a:endParaRPr lang="en-US" sz="3000" dirty="0"/>
          </a:p>
        </p:txBody>
      </p:sp>
      <p:sp>
        <p:nvSpPr>
          <p:cNvPr id="4" name="autonomous_orchestration-shape-3"/>
          <p:cNvSpPr/>
          <p:nvPr/>
        </p:nvSpPr>
        <p:spPr>
          <a:xfrm>
            <a:off x="1270000" y="1905000"/>
            <a:ext cx="13716000" cy="12700"/>
          </a:xfrm>
          <a:prstGeom prst="line">
            <a:avLst/>
          </a:prstGeom>
          <a:ln w="12700">
            <a:solidFill>
              <a:srgbClr val="2A2E39"/>
            </a:solidFill>
            <a:prstDash val="solid"/>
          </a:ln>
        </p:spPr>
      </p:sp>
      <p:sp>
        <p:nvSpPr>
          <p:cNvPr id="5" name="autonomous_orchestration-shape-4"/>
          <p:cNvSpPr/>
          <p:nvPr/>
        </p:nvSpPr>
        <p:spPr>
          <a:xfrm>
            <a:off x="1270000" y="3556000"/>
            <a:ext cx="3556000" cy="2032000"/>
          </a:xfrm>
          <a:prstGeom prst="rect">
            <a:avLst/>
          </a:prstGeom>
          <a:solidFill>
            <a:srgbClr val="1A1D24"/>
          </a:solidFill>
          <a:ln/>
        </p:spPr>
      </p:sp>
      <p:sp>
        <p:nvSpPr>
          <p:cNvPr id="6" name="autonomous_orchestration-text-5"/>
          <p:cNvSpPr/>
          <p:nvPr/>
        </p:nvSpPr>
        <p:spPr>
          <a:xfrm>
            <a:off x="1651000" y="3937000"/>
            <a:ext cx="2794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8B92A5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過去</a:t>
            </a:r>
            <a:endParaRPr lang="en-US" sz="1800" dirty="0"/>
          </a:p>
        </p:txBody>
      </p:sp>
      <p:sp>
        <p:nvSpPr>
          <p:cNvPr id="7" name="autonomous_orchestration-text-6"/>
          <p:cNvSpPr/>
          <p:nvPr/>
        </p:nvSpPr>
        <p:spPr>
          <a:xfrm>
            <a:off x="1651000" y="4572000"/>
            <a:ext cx="2794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排程式工作流程，人工設定觸發條件</a:t>
            </a:r>
            <a:endParaRPr lang="en-US" sz="1700" dirty="0"/>
          </a:p>
        </p:txBody>
      </p:sp>
      <p:pic>
        <p:nvPicPr>
          <p:cNvPr id="8" name="autonomous_orchestration-icon-7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4000" y="4318000"/>
            <a:ext cx="508000" cy="508000"/>
          </a:xfrm>
          <a:prstGeom prst="rect">
            <a:avLst/>
          </a:prstGeom>
        </p:spPr>
      </p:pic>
      <p:sp>
        <p:nvSpPr>
          <p:cNvPr id="9" name="autonomous_orchestration-shape-8"/>
          <p:cNvSpPr/>
          <p:nvPr/>
        </p:nvSpPr>
        <p:spPr>
          <a:xfrm>
            <a:off x="6350000" y="3556000"/>
            <a:ext cx="3556000" cy="2032000"/>
          </a:xfrm>
          <a:prstGeom prst="rect">
            <a:avLst/>
          </a:prstGeom>
          <a:solidFill>
            <a:srgbClr val="1A1D24"/>
          </a:solidFill>
          <a:ln/>
        </p:spPr>
      </p:sp>
      <p:sp>
        <p:nvSpPr>
          <p:cNvPr id="10" name="autonomous_orchestration-text-9"/>
          <p:cNvSpPr/>
          <p:nvPr/>
        </p:nvSpPr>
        <p:spPr>
          <a:xfrm>
            <a:off x="6731000" y="3937000"/>
            <a:ext cx="2794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8B92A5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現在</a:t>
            </a:r>
            <a:endParaRPr lang="en-US" sz="1800" dirty="0"/>
          </a:p>
        </p:txBody>
      </p:sp>
      <p:sp>
        <p:nvSpPr>
          <p:cNvPr id="11" name="autonomous_orchestration-text-10"/>
          <p:cNvSpPr/>
          <p:nvPr/>
        </p:nvSpPr>
        <p:spPr>
          <a:xfrm>
            <a:off x="6731000" y="4572000"/>
            <a:ext cx="2794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預測模型分析行為，動態調整素材與時間</a:t>
            </a:r>
            <a:endParaRPr lang="en-US" sz="1700" dirty="0"/>
          </a:p>
        </p:txBody>
      </p:sp>
      <p:pic>
        <p:nvPicPr>
          <p:cNvPr id="12" name="autonomous_orchestration-icon-1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14000" y="4318000"/>
            <a:ext cx="508000" cy="508000"/>
          </a:xfrm>
          <a:prstGeom prst="rect">
            <a:avLst/>
          </a:prstGeom>
        </p:spPr>
      </p:pic>
      <p:sp>
        <p:nvSpPr>
          <p:cNvPr id="13" name="autonomous_orchestration-shape-12"/>
          <p:cNvSpPr/>
          <p:nvPr/>
        </p:nvSpPr>
        <p:spPr>
          <a:xfrm>
            <a:off x="11430000" y="3556000"/>
            <a:ext cx="3556000" cy="2032000"/>
          </a:xfrm>
          <a:prstGeom prst="rect">
            <a:avLst/>
          </a:prstGeom>
          <a:solidFill>
            <a:srgbClr val="1A1D24"/>
          </a:solidFill>
          <a:ln/>
        </p:spPr>
      </p:sp>
      <p:sp>
        <p:nvSpPr>
          <p:cNvPr id="14" name="autonomous_orchestration-text-13"/>
          <p:cNvSpPr/>
          <p:nvPr/>
        </p:nvSpPr>
        <p:spPr>
          <a:xfrm>
            <a:off x="11811000" y="3937000"/>
            <a:ext cx="2794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FF4D00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2026</a:t>
            </a:r>
            <a:endParaRPr lang="en-US" sz="1800" dirty="0"/>
          </a:p>
        </p:txBody>
      </p:sp>
      <p:sp>
        <p:nvSpPr>
          <p:cNvPr id="15" name="autonomous_orchestration-text-14"/>
          <p:cNvSpPr/>
          <p:nvPr/>
        </p:nvSpPr>
        <p:spPr>
          <a:xfrm>
            <a:off x="11811000" y="4572000"/>
            <a:ext cx="2794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即時規劃、執行、調整的自我優化系統</a:t>
            </a:r>
            <a:endParaRPr lang="en-US" sz="1700" dirty="0"/>
          </a:p>
        </p:txBody>
      </p:sp>
      <p:sp>
        <p:nvSpPr>
          <p:cNvPr id="16" name="autonomous_orchestration-text-15"/>
          <p:cNvSpPr/>
          <p:nvPr/>
        </p:nvSpPr>
        <p:spPr>
          <a:xfrm>
            <a:off x="1270000" y="8255000"/>
            <a:ext cx="13716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8B92A5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來源：Klaviyo《8 Marketing Automation Trends for 2026》，Zac Fromson觀點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F11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ivacy_first-shape-1"/>
          <p:cNvSpPr/>
          <p:nvPr/>
        </p:nvSpPr>
        <p:spPr>
          <a:xfrm>
            <a:off x="0" y="0"/>
            <a:ext cx="762000" cy="9144000"/>
          </a:xfrm>
          <a:prstGeom prst="rect">
            <a:avLst/>
          </a:prstGeom>
          <a:solidFill>
            <a:srgbClr val="FF4D00"/>
          </a:solidFill>
          <a:ln/>
        </p:spPr>
      </p:sp>
      <p:sp>
        <p:nvSpPr>
          <p:cNvPr id="3" name="privacy_first-shape-2"/>
          <p:cNvSpPr/>
          <p:nvPr/>
        </p:nvSpPr>
        <p:spPr>
          <a:xfrm>
            <a:off x="8128000" y="0"/>
            <a:ext cx="8128000" cy="9144000"/>
          </a:xfrm>
          <a:prstGeom prst="rect">
            <a:avLst/>
          </a:prstGeom>
          <a:solidFill>
            <a:srgbClr val="1A1D24"/>
          </a:solidFill>
          <a:ln/>
        </p:spPr>
      </p:sp>
      <p:sp>
        <p:nvSpPr>
          <p:cNvPr id="4" name="privacy_first-text-3"/>
          <p:cNvSpPr/>
          <p:nvPr/>
        </p:nvSpPr>
        <p:spPr>
          <a:xfrm>
            <a:off x="1270000" y="3048000"/>
            <a:ext cx="60960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460"/>
              </a:lnSpc>
              <a:buNone/>
            </a:pPr>
            <a:r>
              <a:rPr lang="en-US" sz="42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隱私第一 決定下一階段的競爭優勢</a:t>
            </a:r>
            <a:endParaRPr lang="en-US" sz="4200" dirty="0"/>
          </a:p>
        </p:txBody>
      </p:sp>
      <p:sp>
        <p:nvSpPr>
          <p:cNvPr id="5" name="privacy_first-text-4"/>
          <p:cNvSpPr/>
          <p:nvPr/>
        </p:nvSpPr>
        <p:spPr>
          <a:xfrm>
            <a:off x="8890000" y="2794000"/>
            <a:ext cx="6096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40"/>
              </a:lnSpc>
              <a:buNone/>
            </a:pPr>
            <a:r>
              <a:rPr lang="en-US" sz="19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零方與第一方資料成為defining競爭優勢</a:t>
            </a:r>
            <a:endParaRPr lang="en-US" sz="1900" dirty="0"/>
          </a:p>
        </p:txBody>
      </p:sp>
      <p:sp>
        <p:nvSpPr>
          <p:cNvPr id="6" name="privacy_first-shape-5"/>
          <p:cNvSpPr/>
          <p:nvPr/>
        </p:nvSpPr>
        <p:spPr>
          <a:xfrm>
            <a:off x="8890000" y="3810000"/>
            <a:ext cx="6096000" cy="12700"/>
          </a:xfrm>
          <a:prstGeom prst="line">
            <a:avLst/>
          </a:prstGeom>
          <a:ln w="12700">
            <a:solidFill>
              <a:srgbClr val="2A2E39"/>
            </a:solidFill>
            <a:prstDash val="solid"/>
          </a:ln>
        </p:spPr>
      </p:sp>
      <p:sp>
        <p:nvSpPr>
          <p:cNvPr id="7" name="privacy_first-text-6"/>
          <p:cNvSpPr/>
          <p:nvPr/>
        </p:nvSpPr>
        <p:spPr>
          <a:xfrm>
            <a:off x="8890000" y="4191000"/>
            <a:ext cx="6096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40"/>
              </a:lnSpc>
              <a:buNone/>
            </a:pPr>
            <a:r>
              <a:rPr lang="en-US" sz="19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歐盟與Apple法規趨嚴，消費者也更重視資料透明</a:t>
            </a:r>
            <a:endParaRPr lang="en-US" sz="1900" dirty="0"/>
          </a:p>
        </p:txBody>
      </p:sp>
      <p:sp>
        <p:nvSpPr>
          <p:cNvPr id="8" name="privacy_first-shape-7"/>
          <p:cNvSpPr/>
          <p:nvPr/>
        </p:nvSpPr>
        <p:spPr>
          <a:xfrm>
            <a:off x="8890000" y="5207000"/>
            <a:ext cx="6096000" cy="12700"/>
          </a:xfrm>
          <a:prstGeom prst="line">
            <a:avLst/>
          </a:prstGeom>
          <a:ln w="12700">
            <a:solidFill>
              <a:srgbClr val="2A2E39"/>
            </a:solidFill>
            <a:prstDash val="solid"/>
          </a:ln>
        </p:spPr>
      </p:sp>
      <p:sp>
        <p:nvSpPr>
          <p:cNvPr id="9" name="privacy_first-text-8"/>
          <p:cNvSpPr/>
          <p:nvPr/>
        </p:nvSpPr>
        <p:spPr>
          <a:xfrm>
            <a:off x="8890000" y="5588000"/>
            <a:ext cx="6096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40"/>
              </a:lnSpc>
              <a:buNone/>
            </a:pPr>
            <a:r>
              <a:rPr lang="en-US" sz="19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品牌需以透明的價值交換取得同意，才能持續個人化</a:t>
            </a:r>
            <a:endParaRPr lang="en-US" sz="1900" dirty="0"/>
          </a:p>
        </p:txBody>
      </p:sp>
      <p:sp>
        <p:nvSpPr>
          <p:cNvPr id="10" name="privacy_first-text-9"/>
          <p:cNvSpPr/>
          <p:nvPr/>
        </p:nvSpPr>
        <p:spPr>
          <a:xfrm>
            <a:off x="1270000" y="8255000"/>
            <a:ext cx="6096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8B92A5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來源：Klaviyo，Marika Tselonis、Christian Nørbjerg Enger觀點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F11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i_prep_checklist-shape-1"/>
          <p:cNvSpPr/>
          <p:nvPr/>
        </p:nvSpPr>
        <p:spPr>
          <a:xfrm>
            <a:off x="0" y="0"/>
            <a:ext cx="762000" cy="9144000"/>
          </a:xfrm>
          <a:prstGeom prst="rect">
            <a:avLst/>
          </a:prstGeom>
          <a:solidFill>
            <a:srgbClr val="FF4D00"/>
          </a:solidFill>
          <a:ln/>
        </p:spPr>
      </p:sp>
      <p:sp>
        <p:nvSpPr>
          <p:cNvPr id="3" name="ai_prep_checklist-text-2"/>
          <p:cNvSpPr/>
          <p:nvPr/>
        </p:nvSpPr>
        <p:spPr>
          <a:xfrm>
            <a:off x="1270000" y="1016000"/>
            <a:ext cx="13716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企業採用AI自動化前的三項準備</a:t>
            </a:r>
            <a:endParaRPr lang="en-US" sz="3000" dirty="0"/>
          </a:p>
        </p:txBody>
      </p:sp>
      <p:sp>
        <p:nvSpPr>
          <p:cNvPr id="4" name="ai_prep_checklist-shape-3"/>
          <p:cNvSpPr/>
          <p:nvPr/>
        </p:nvSpPr>
        <p:spPr>
          <a:xfrm>
            <a:off x="1270000" y="1905000"/>
            <a:ext cx="13716000" cy="12700"/>
          </a:xfrm>
          <a:prstGeom prst="line">
            <a:avLst/>
          </a:prstGeom>
          <a:ln w="12700">
            <a:solidFill>
              <a:srgbClr val="2A2E39"/>
            </a:solidFill>
            <a:prstDash val="solid"/>
          </a:ln>
        </p:spPr>
      </p:sp>
      <p:sp>
        <p:nvSpPr>
          <p:cNvPr id="5" name="ai_prep_checklist-shape-4"/>
          <p:cNvSpPr/>
          <p:nvPr/>
        </p:nvSpPr>
        <p:spPr>
          <a:xfrm>
            <a:off x="1270000" y="2540000"/>
            <a:ext cx="13716000" cy="1397000"/>
          </a:xfrm>
          <a:prstGeom prst="rect">
            <a:avLst/>
          </a:prstGeom>
          <a:solidFill>
            <a:srgbClr val="1A1D24"/>
          </a:solidFill>
          <a:ln/>
        </p:spPr>
      </p:sp>
      <p:sp>
        <p:nvSpPr>
          <p:cNvPr id="6" name="ai_prep_checklist-text-5"/>
          <p:cNvSpPr/>
          <p:nvPr/>
        </p:nvSpPr>
        <p:spPr>
          <a:xfrm>
            <a:off x="1651000" y="2857500"/>
            <a:ext cx="1143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900" dirty="0">
                <a:solidFill>
                  <a:srgbClr val="FF4D00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整合AI工具與現有ESP/CRM</a:t>
            </a:r>
            <a:endParaRPr lang="en-US" sz="1900" dirty="0"/>
          </a:p>
        </p:txBody>
      </p:sp>
      <p:sp>
        <p:nvSpPr>
          <p:cNvPr id="7" name="ai_prep_checklist-text-6"/>
          <p:cNvSpPr/>
          <p:nvPr/>
        </p:nvSpPr>
        <p:spPr>
          <a:xfrm>
            <a:off x="1651000" y="3302000"/>
            <a:ext cx="12700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確保AI已用當前資料集訓練，包含旺季（如Q4）的完整資料</a:t>
            </a:r>
            <a:endParaRPr lang="en-US" sz="1600" dirty="0"/>
          </a:p>
        </p:txBody>
      </p:sp>
      <p:sp>
        <p:nvSpPr>
          <p:cNvPr id="8" name="ai_prep_checklist-shape-7"/>
          <p:cNvSpPr/>
          <p:nvPr/>
        </p:nvSpPr>
        <p:spPr>
          <a:xfrm>
            <a:off x="1905000" y="4191000"/>
            <a:ext cx="13081000" cy="1397000"/>
          </a:xfrm>
          <a:prstGeom prst="rect">
            <a:avLst/>
          </a:prstGeom>
          <a:solidFill>
            <a:srgbClr val="1A1D24"/>
          </a:solidFill>
          <a:ln/>
        </p:spPr>
      </p:sp>
      <p:sp>
        <p:nvSpPr>
          <p:cNvPr id="9" name="ai_prep_checklist-text-8"/>
          <p:cNvSpPr/>
          <p:nvPr/>
        </p:nvSpPr>
        <p:spPr>
          <a:xfrm>
            <a:off x="2286000" y="4508500"/>
            <a:ext cx="1143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900" dirty="0">
                <a:solidFill>
                  <a:srgbClr val="FF4D00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建立結構化創意資料集</a:t>
            </a:r>
            <a:endParaRPr lang="en-US" sz="1900" dirty="0"/>
          </a:p>
        </p:txBody>
      </p:sp>
      <p:sp>
        <p:nvSpPr>
          <p:cNvPr id="10" name="ai_prep_checklist-text-9"/>
          <p:cNvSpPr/>
          <p:nvPr/>
        </p:nvSpPr>
        <p:spPr>
          <a:xfrm>
            <a:off x="2286000" y="4953000"/>
            <a:ext cx="12700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豐富產品metadata、UGC素材庫、品牌故事、顧客評論，深化「情境層」</a:t>
            </a:r>
            <a:endParaRPr lang="en-US" sz="1600" dirty="0"/>
          </a:p>
        </p:txBody>
      </p:sp>
      <p:sp>
        <p:nvSpPr>
          <p:cNvPr id="11" name="ai_prep_checklist-shape-10"/>
          <p:cNvSpPr/>
          <p:nvPr/>
        </p:nvSpPr>
        <p:spPr>
          <a:xfrm>
            <a:off x="2540000" y="5842000"/>
            <a:ext cx="12446000" cy="1397000"/>
          </a:xfrm>
          <a:prstGeom prst="rect">
            <a:avLst/>
          </a:prstGeom>
          <a:solidFill>
            <a:srgbClr val="1A1D24"/>
          </a:solidFill>
          <a:ln/>
        </p:spPr>
      </p:sp>
      <p:sp>
        <p:nvSpPr>
          <p:cNvPr id="12" name="ai_prep_checklist-text-11"/>
          <p:cNvSpPr/>
          <p:nvPr/>
        </p:nvSpPr>
        <p:spPr>
          <a:xfrm>
            <a:off x="2921000" y="6159500"/>
            <a:ext cx="1143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900" dirty="0">
                <a:solidFill>
                  <a:srgbClr val="FF4D00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保留人工QA審核機制</a:t>
            </a:r>
            <a:endParaRPr lang="en-US" sz="1900" dirty="0"/>
          </a:p>
        </p:txBody>
      </p:sp>
      <p:sp>
        <p:nvSpPr>
          <p:cNvPr id="13" name="ai_prep_checklist-text-12"/>
          <p:cNvSpPr/>
          <p:nvPr/>
        </p:nvSpPr>
        <p:spPr>
          <a:xfrm>
            <a:off x="2921000" y="6604000"/>
            <a:ext cx="12700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技術演進快速，但仍需要有人把關不該發出的內容</a:t>
            </a:r>
            <a:endParaRPr lang="en-US" sz="1600" dirty="0"/>
          </a:p>
        </p:txBody>
      </p:sp>
      <p:sp>
        <p:nvSpPr>
          <p:cNvPr id="14" name="ai_prep_checklist-text-13"/>
          <p:cNvSpPr/>
          <p:nvPr/>
        </p:nvSpPr>
        <p:spPr>
          <a:xfrm>
            <a:off x="1270000" y="8255000"/>
            <a:ext cx="13716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8B92A5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來源：Klaviyo，Joe Hsieh、Ben Zettler觀點，2025年12月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F11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ction_plan-shape-1"/>
          <p:cNvSpPr/>
          <p:nvPr/>
        </p:nvSpPr>
        <p:spPr>
          <a:xfrm>
            <a:off x="0" y="0"/>
            <a:ext cx="762000" cy="9144000"/>
          </a:xfrm>
          <a:prstGeom prst="rect">
            <a:avLst/>
          </a:prstGeom>
          <a:solidFill>
            <a:srgbClr val="FF4D00"/>
          </a:solidFill>
          <a:ln/>
        </p:spPr>
      </p:sp>
      <p:sp>
        <p:nvSpPr>
          <p:cNvPr id="3" name="action_plan-text-2"/>
          <p:cNvSpPr/>
          <p:nvPr/>
        </p:nvSpPr>
        <p:spPr>
          <a:xfrm>
            <a:off x="1270000" y="1016000"/>
            <a:ext cx="13716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建立高效率EDM系統的五步驟行動計畫</a:t>
            </a:r>
            <a:endParaRPr lang="en-US" sz="3000" dirty="0"/>
          </a:p>
        </p:txBody>
      </p:sp>
      <p:sp>
        <p:nvSpPr>
          <p:cNvPr id="4" name="action_plan-shape-3"/>
          <p:cNvSpPr/>
          <p:nvPr/>
        </p:nvSpPr>
        <p:spPr>
          <a:xfrm>
            <a:off x="1270000" y="1905000"/>
            <a:ext cx="13716000" cy="12700"/>
          </a:xfrm>
          <a:prstGeom prst="line">
            <a:avLst/>
          </a:prstGeom>
          <a:ln w="12700">
            <a:solidFill>
              <a:srgbClr val="2A2E39"/>
            </a:solidFill>
            <a:prstDash val="solid"/>
          </a:ln>
        </p:spPr>
      </p:sp>
      <p:sp>
        <p:nvSpPr>
          <p:cNvPr id="5" name="action_plan-shape-4"/>
          <p:cNvSpPr/>
          <p:nvPr/>
        </p:nvSpPr>
        <p:spPr>
          <a:xfrm>
            <a:off x="1651000" y="2794000"/>
            <a:ext cx="12700" cy="9144"/>
          </a:xfrm>
          <a:prstGeom prst="line">
            <a:avLst/>
          </a:prstGeom>
          <a:ln w="25400">
            <a:solidFill>
              <a:srgbClr val="2A2E39"/>
            </a:solidFill>
            <a:prstDash val="solid"/>
          </a:ln>
        </p:spPr>
      </p:sp>
      <p:sp>
        <p:nvSpPr>
          <p:cNvPr id="6" name="action_plan-text-5"/>
          <p:cNvSpPr/>
          <p:nvPr/>
        </p:nvSpPr>
        <p:spPr>
          <a:xfrm>
            <a:off x="1333500" y="2667000"/>
            <a:ext cx="635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FF4D00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1</a:t>
            </a:r>
            <a:endParaRPr lang="en-US" sz="1800" dirty="0"/>
          </a:p>
        </p:txBody>
      </p:sp>
      <p:sp>
        <p:nvSpPr>
          <p:cNvPr id="7" name="action_plan-text-6"/>
          <p:cNvSpPr/>
          <p:nvPr/>
        </p:nvSpPr>
        <p:spPr>
          <a:xfrm>
            <a:off x="2286000" y="2603500"/>
            <a:ext cx="12065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建立4種核心自動化流程：歡迎、購物車、購後、喚醒</a:t>
            </a:r>
            <a:endParaRPr lang="en-US" sz="1800" dirty="0"/>
          </a:p>
        </p:txBody>
      </p:sp>
      <p:sp>
        <p:nvSpPr>
          <p:cNvPr id="8" name="action_plan-text-7"/>
          <p:cNvSpPr/>
          <p:nvPr/>
        </p:nvSpPr>
        <p:spPr>
          <a:xfrm>
            <a:off x="1333500" y="3556000"/>
            <a:ext cx="635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FF4D00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2</a:t>
            </a:r>
            <a:endParaRPr lang="en-US" sz="1800" dirty="0"/>
          </a:p>
        </p:txBody>
      </p:sp>
      <p:sp>
        <p:nvSpPr>
          <p:cNvPr id="9" name="action_plan-text-8"/>
          <p:cNvSpPr/>
          <p:nvPr/>
        </p:nvSpPr>
        <p:spPr>
          <a:xfrm>
            <a:off x="2286000" y="3492500"/>
            <a:ext cx="12065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依產業基準檢視自身開信率、點擊率，找出落差</a:t>
            </a:r>
            <a:endParaRPr lang="en-US" sz="1800" dirty="0"/>
          </a:p>
        </p:txBody>
      </p:sp>
      <p:sp>
        <p:nvSpPr>
          <p:cNvPr id="10" name="action_plan-text-9"/>
          <p:cNvSpPr/>
          <p:nvPr/>
        </p:nvSpPr>
        <p:spPr>
          <a:xfrm>
            <a:off x="1333500" y="4445000"/>
            <a:ext cx="635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FF4D00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3</a:t>
            </a:r>
            <a:endParaRPr lang="en-US" sz="1800" dirty="0"/>
          </a:p>
        </p:txBody>
      </p:sp>
      <p:sp>
        <p:nvSpPr>
          <p:cNvPr id="11" name="action_plan-text-10"/>
          <p:cNvSpPr/>
          <p:nvPr/>
        </p:nvSpPr>
        <p:spPr>
          <a:xfrm>
            <a:off x="2286000" y="4381500"/>
            <a:ext cx="12065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優化主旨行：套用五項具體規則進行A/B測試</a:t>
            </a:r>
            <a:endParaRPr lang="en-US" sz="1800" dirty="0"/>
          </a:p>
        </p:txBody>
      </p:sp>
      <p:sp>
        <p:nvSpPr>
          <p:cNvPr id="12" name="action_plan-text-11"/>
          <p:cNvSpPr/>
          <p:nvPr/>
        </p:nvSpPr>
        <p:spPr>
          <a:xfrm>
            <a:off x="1333500" y="5334000"/>
            <a:ext cx="635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FF4D00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4</a:t>
            </a:r>
            <a:endParaRPr lang="en-US" sz="1800" dirty="0"/>
          </a:p>
        </p:txBody>
      </p:sp>
      <p:sp>
        <p:nvSpPr>
          <p:cNvPr id="13" name="action_plan-text-12"/>
          <p:cNvSpPr/>
          <p:nvPr/>
        </p:nvSpPr>
        <p:spPr>
          <a:xfrm>
            <a:off x="2286000" y="5270500"/>
            <a:ext cx="12065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建立受眾分群架構，但避免過度細分</a:t>
            </a:r>
            <a:endParaRPr lang="en-US" sz="1800" dirty="0"/>
          </a:p>
        </p:txBody>
      </p:sp>
      <p:sp>
        <p:nvSpPr>
          <p:cNvPr id="14" name="action_plan-text-13"/>
          <p:cNvSpPr/>
          <p:nvPr/>
        </p:nvSpPr>
        <p:spPr>
          <a:xfrm>
            <a:off x="1333500" y="6223000"/>
            <a:ext cx="635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FF4D00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5</a:t>
            </a:r>
            <a:endParaRPr lang="en-US" sz="1800" dirty="0"/>
          </a:p>
        </p:txBody>
      </p:sp>
      <p:sp>
        <p:nvSpPr>
          <p:cNvPr id="15" name="action_plan-text-14"/>
          <p:cNvSpPr/>
          <p:nvPr/>
        </p:nvSpPr>
        <p:spPr>
          <a:xfrm>
            <a:off x="2286000" y="6159500"/>
            <a:ext cx="12065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評估AI工具導入時機，先整合資料再逐步導入自動化</a:t>
            </a:r>
            <a:endParaRPr lang="en-US" sz="1800" dirty="0"/>
          </a:p>
        </p:txBody>
      </p:sp>
      <p:sp>
        <p:nvSpPr>
          <p:cNvPr id="16" name="action_plan-text-15"/>
          <p:cNvSpPr/>
          <p:nvPr/>
        </p:nvSpPr>
        <p:spPr>
          <a:xfrm>
            <a:off x="1270000" y="8255000"/>
            <a:ext cx="13716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8B92A5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來源：本簡報依Klaviyo、Mailchimp、HubSpot實務資料整理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F11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mmary-shape-1"/>
          <p:cNvSpPr/>
          <p:nvPr/>
        </p:nvSpPr>
        <p:spPr>
          <a:xfrm>
            <a:off x="0" y="0"/>
            <a:ext cx="762000" cy="9144000"/>
          </a:xfrm>
          <a:prstGeom prst="rect">
            <a:avLst/>
          </a:prstGeom>
          <a:solidFill>
            <a:srgbClr val="FF4D00"/>
          </a:solidFill>
          <a:ln/>
        </p:spPr>
      </p:sp>
      <p:sp>
        <p:nvSpPr>
          <p:cNvPr id="3" name="summary-text-2"/>
          <p:cNvSpPr/>
          <p:nvPr/>
        </p:nvSpPr>
        <p:spPr>
          <a:xfrm>
            <a:off x="1270000" y="1016000"/>
            <a:ext cx="13716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總結：三大重點回顧</a:t>
            </a:r>
            <a:endParaRPr lang="en-US" sz="3000" dirty="0"/>
          </a:p>
        </p:txBody>
      </p:sp>
      <p:sp>
        <p:nvSpPr>
          <p:cNvPr id="4" name="summary-shape-3"/>
          <p:cNvSpPr/>
          <p:nvPr/>
        </p:nvSpPr>
        <p:spPr>
          <a:xfrm>
            <a:off x="1270000" y="1905000"/>
            <a:ext cx="13716000" cy="12700"/>
          </a:xfrm>
          <a:prstGeom prst="line">
            <a:avLst/>
          </a:prstGeom>
          <a:ln w="12700">
            <a:solidFill>
              <a:srgbClr val="2A2E39"/>
            </a:solidFill>
            <a:prstDash val="solid"/>
          </a:ln>
        </p:spPr>
      </p:sp>
      <p:sp>
        <p:nvSpPr>
          <p:cNvPr id="5" name="summary-shape-4"/>
          <p:cNvSpPr/>
          <p:nvPr/>
        </p:nvSpPr>
        <p:spPr>
          <a:xfrm>
            <a:off x="1270000" y="2794000"/>
            <a:ext cx="4191000" cy="4572000"/>
          </a:xfrm>
          <a:prstGeom prst="rect">
            <a:avLst/>
          </a:prstGeom>
          <a:solidFill>
            <a:srgbClr val="1A1D24"/>
          </a:solidFill>
          <a:ln/>
        </p:spPr>
      </p:sp>
      <p:sp>
        <p:nvSpPr>
          <p:cNvPr id="6" name="summary-text-5"/>
          <p:cNvSpPr/>
          <p:nvPr/>
        </p:nvSpPr>
        <p:spPr>
          <a:xfrm>
            <a:off x="1651000" y="3175000"/>
            <a:ext cx="3429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FF4D00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商業價值</a:t>
            </a:r>
            <a:endParaRPr lang="en-US" sz="1800" dirty="0"/>
          </a:p>
        </p:txBody>
      </p:sp>
      <p:sp>
        <p:nvSpPr>
          <p:cNvPr id="7" name="summary-text-6"/>
          <p:cNvSpPr/>
          <p:nvPr/>
        </p:nvSpPr>
        <p:spPr>
          <a:xfrm>
            <a:off x="1651000" y="3810000"/>
            <a:ext cx="3429000" cy="3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8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每投入1美元回報36美元，是CP值最高的行銷渠道之一</a:t>
            </a:r>
            <a:endParaRPr lang="en-US" sz="1600" dirty="0"/>
          </a:p>
        </p:txBody>
      </p:sp>
      <p:sp>
        <p:nvSpPr>
          <p:cNvPr id="8" name="summary-shape-7"/>
          <p:cNvSpPr/>
          <p:nvPr/>
        </p:nvSpPr>
        <p:spPr>
          <a:xfrm>
            <a:off x="6032500" y="2794000"/>
            <a:ext cx="4191000" cy="4572000"/>
          </a:xfrm>
          <a:prstGeom prst="rect">
            <a:avLst/>
          </a:prstGeom>
          <a:solidFill>
            <a:srgbClr val="1A1D24"/>
          </a:solidFill>
          <a:ln/>
        </p:spPr>
      </p:sp>
      <p:sp>
        <p:nvSpPr>
          <p:cNvPr id="9" name="summary-text-8"/>
          <p:cNvSpPr/>
          <p:nvPr/>
        </p:nvSpPr>
        <p:spPr>
          <a:xfrm>
            <a:off x="6413500" y="3175000"/>
            <a:ext cx="3429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FF4D00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設計原則</a:t>
            </a:r>
            <a:endParaRPr lang="en-US" sz="1800" dirty="0"/>
          </a:p>
        </p:txBody>
      </p:sp>
      <p:sp>
        <p:nvSpPr>
          <p:cNvPr id="10" name="summary-text-9"/>
          <p:cNvSpPr/>
          <p:nvPr/>
        </p:nvSpPr>
        <p:spPr>
          <a:xfrm>
            <a:off x="6413500" y="3810000"/>
            <a:ext cx="3429000" cy="3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8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先建流程再做活動、一封信只做一件事、精準而不過度細分的分群</a:t>
            </a:r>
            <a:endParaRPr lang="en-US" sz="1600" dirty="0"/>
          </a:p>
        </p:txBody>
      </p:sp>
      <p:sp>
        <p:nvSpPr>
          <p:cNvPr id="11" name="summary-shape-10"/>
          <p:cNvSpPr/>
          <p:nvPr/>
        </p:nvSpPr>
        <p:spPr>
          <a:xfrm>
            <a:off x="10795000" y="2794000"/>
            <a:ext cx="4191000" cy="4572000"/>
          </a:xfrm>
          <a:prstGeom prst="rect">
            <a:avLst/>
          </a:prstGeom>
          <a:solidFill>
            <a:srgbClr val="1A1D24"/>
          </a:solidFill>
          <a:ln/>
        </p:spPr>
      </p:sp>
      <p:sp>
        <p:nvSpPr>
          <p:cNvPr id="12" name="summary-text-11"/>
          <p:cNvSpPr/>
          <p:nvPr/>
        </p:nvSpPr>
        <p:spPr>
          <a:xfrm>
            <a:off x="11176000" y="3175000"/>
            <a:ext cx="3429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FF4D00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未來趨勢</a:t>
            </a:r>
            <a:endParaRPr lang="en-US" sz="1800" dirty="0"/>
          </a:p>
        </p:txBody>
      </p:sp>
      <p:sp>
        <p:nvSpPr>
          <p:cNvPr id="13" name="summary-text-12"/>
          <p:cNvSpPr/>
          <p:nvPr/>
        </p:nvSpPr>
        <p:spPr>
          <a:xfrm>
            <a:off x="11176000" y="3810000"/>
            <a:ext cx="3429000" cy="3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8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AI副駕駛、自主編排系統、隱私優先的個人化將定義2026年競爭力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F11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ferences-shape-1"/>
          <p:cNvSpPr/>
          <p:nvPr/>
        </p:nvSpPr>
        <p:spPr>
          <a:xfrm>
            <a:off x="0" y="0"/>
            <a:ext cx="762000" cy="9144000"/>
          </a:xfrm>
          <a:prstGeom prst="rect">
            <a:avLst/>
          </a:prstGeom>
          <a:solidFill>
            <a:srgbClr val="FF4D00"/>
          </a:solidFill>
          <a:ln/>
        </p:spPr>
      </p:sp>
      <p:sp>
        <p:nvSpPr>
          <p:cNvPr id="3" name="references-text-2"/>
          <p:cNvSpPr/>
          <p:nvPr/>
        </p:nvSpPr>
        <p:spPr>
          <a:xfrm>
            <a:off x="1270000" y="1016000"/>
            <a:ext cx="13716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參考資源</a:t>
            </a:r>
            <a:endParaRPr lang="en-US" sz="3000" dirty="0"/>
          </a:p>
        </p:txBody>
      </p:sp>
      <p:sp>
        <p:nvSpPr>
          <p:cNvPr id="4" name="references-shape-3"/>
          <p:cNvSpPr/>
          <p:nvPr/>
        </p:nvSpPr>
        <p:spPr>
          <a:xfrm>
            <a:off x="1270000" y="1905000"/>
            <a:ext cx="13716000" cy="12700"/>
          </a:xfrm>
          <a:prstGeom prst="line">
            <a:avLst/>
          </a:prstGeom>
          <a:ln w="12700">
            <a:solidFill>
              <a:srgbClr val="2A2E39"/>
            </a:solidFill>
            <a:prstDash val="solid"/>
          </a:ln>
        </p:spPr>
      </p:sp>
      <p:sp>
        <p:nvSpPr>
          <p:cNvPr id="5" name="references-text-4"/>
          <p:cNvSpPr/>
          <p:nvPr/>
        </p:nvSpPr>
        <p:spPr>
          <a:xfrm>
            <a:off x="1270000" y="2413000"/>
            <a:ext cx="13716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1. Klaviyo〈8 Marketing Automation Trends for 2026〉，2025年12月</a:t>
            </a:r>
            <a:endParaRPr lang="en-US" sz="1600" dirty="0"/>
          </a:p>
        </p:txBody>
      </p:sp>
      <p:sp>
        <p:nvSpPr>
          <p:cNvPr id="6" name="references-text-5"/>
          <p:cNvSpPr/>
          <p:nvPr/>
        </p:nvSpPr>
        <p:spPr>
          <a:xfrm>
            <a:off x="1270000" y="3048000"/>
            <a:ext cx="13716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2. Mailchimp〈Email Marketing Benchmarks and Metrics Businesses Should Track〉</a:t>
            </a:r>
            <a:endParaRPr lang="en-US" sz="1600" dirty="0"/>
          </a:p>
        </p:txBody>
      </p:sp>
      <p:sp>
        <p:nvSpPr>
          <p:cNvPr id="7" name="references-text-6"/>
          <p:cNvSpPr/>
          <p:nvPr/>
        </p:nvSpPr>
        <p:spPr>
          <a:xfrm>
            <a:off x="1270000" y="3683000"/>
            <a:ext cx="13716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3. Omnisend〈Email Marketing ROI: 2026 Benchmarks + Free Calculator〉，2026年4月</a:t>
            </a:r>
            <a:endParaRPr lang="en-US" sz="1600" dirty="0"/>
          </a:p>
        </p:txBody>
      </p:sp>
      <p:sp>
        <p:nvSpPr>
          <p:cNvPr id="8" name="references-text-7"/>
          <p:cNvSpPr/>
          <p:nvPr/>
        </p:nvSpPr>
        <p:spPr>
          <a:xfrm>
            <a:off x="1270000" y="4318000"/>
            <a:ext cx="13716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4. Forbes Advisor〈49 Top Email Marketing Statistics〉，2026年7月</a:t>
            </a:r>
            <a:endParaRPr lang="en-US" sz="1600" dirty="0"/>
          </a:p>
        </p:txBody>
      </p:sp>
      <p:sp>
        <p:nvSpPr>
          <p:cNvPr id="9" name="references-text-8"/>
          <p:cNvSpPr/>
          <p:nvPr/>
        </p:nvSpPr>
        <p:spPr>
          <a:xfrm>
            <a:off x="1270000" y="4953000"/>
            <a:ext cx="13716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5. HubSpot〈Email marketing ROI: Key stats and proven effectiveness〉，2026年5月</a:t>
            </a:r>
            <a:endParaRPr lang="en-US" sz="1600" dirty="0"/>
          </a:p>
        </p:txBody>
      </p:sp>
      <p:sp>
        <p:nvSpPr>
          <p:cNvPr id="10" name="references-text-9"/>
          <p:cNvSpPr/>
          <p:nvPr/>
        </p:nvSpPr>
        <p:spPr>
          <a:xfrm>
            <a:off x="1270000" y="5588000"/>
            <a:ext cx="13716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6. LinkedIn / Chase Dimond〈Email Marketing Best Practices: What Actually Works in 2026〉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F11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hankyou-shape-1"/>
          <p:cNvSpPr/>
          <p:nvPr/>
        </p:nvSpPr>
        <p:spPr>
          <a:xfrm>
            <a:off x="0" y="0"/>
            <a:ext cx="762000" cy="9144000"/>
          </a:xfrm>
          <a:prstGeom prst="rect">
            <a:avLst/>
          </a:prstGeom>
          <a:solidFill>
            <a:srgbClr val="FF4D00"/>
          </a:solidFill>
          <a:ln/>
        </p:spPr>
      </p:sp>
      <p:sp>
        <p:nvSpPr>
          <p:cNvPr id="3" name="thankyou-text-2"/>
          <p:cNvSpPr/>
          <p:nvPr/>
        </p:nvSpPr>
        <p:spPr>
          <a:xfrm>
            <a:off x="1270000" y="3556000"/>
            <a:ext cx="114300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58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感謝聆聽</a:t>
            </a:r>
            <a:endParaRPr lang="en-US" sz="5800" dirty="0"/>
          </a:p>
        </p:txBody>
      </p:sp>
      <p:sp>
        <p:nvSpPr>
          <p:cNvPr id="4" name="thankyou-shape-3"/>
          <p:cNvSpPr/>
          <p:nvPr/>
        </p:nvSpPr>
        <p:spPr>
          <a:xfrm>
            <a:off x="1270000" y="5334000"/>
            <a:ext cx="13716000" cy="12700"/>
          </a:xfrm>
          <a:prstGeom prst="line">
            <a:avLst/>
          </a:prstGeom>
          <a:ln w="12700">
            <a:solidFill>
              <a:srgbClr val="2A2E39"/>
            </a:solidFill>
            <a:prstDash val="solid"/>
          </a:ln>
        </p:spPr>
      </p:sp>
      <p:sp>
        <p:nvSpPr>
          <p:cNvPr id="5" name="thankyou-text-4"/>
          <p:cNvSpPr/>
          <p:nvPr/>
        </p:nvSpPr>
        <p:spPr>
          <a:xfrm>
            <a:off x="1270000" y="5715000"/>
            <a:ext cx="889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講師｜賴家榮　SEO 講師・AI 講師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Manus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EDM與自動行銷：打造高效率的客戶溝通流程</dc:title>
  <dc:subject>EDM與自動行銷：打造高效率的客戶溝通流程</dc:subject>
  <dc:creator>Manus</dc:creator>
  <cp:lastModifiedBy>Manus</cp:lastModifiedBy>
  <cp:revision>1</cp:revision>
  <dcterms:created xsi:type="dcterms:W3CDTF">2026-07-31T00:40:43Z</dcterms:created>
  <dcterms:modified xsi:type="dcterms:W3CDTF">2026-07-31T00:40:43Z</dcterms:modified>
</cp:coreProperties>
</file>