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39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40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41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6256000" cy="9144000"/>
  <p:notesSz cx="9144000" cy="16256000"/>
  <p:embeddedFontLst>
    <p:embeddedFont>
      <p:font typeface="Noto Sans TC" charset="-122" pitchFamily="34"/>
      <p:regular r:id="rId28"/>
    </p:embeddedFont>
    <p:embeddedFont>
      <p:font typeface="Noto Serif TC" charset="-122" pitchFamily="34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font" Target="fonts/font1.fntdata"/><Relationship Id="rId29" Type="http://schemas.openxmlformats.org/officeDocument/2006/relationships/font" Target="fonts/font2.fntdata"/></Relationships>
</file>

<file path=ppt/charts/_rels/chart1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9.xlsx"/></Relationships>
</file>

<file path=ppt/charts/_rels/chart14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0.xlsx"/></Relationships>
</file>

<file path=ppt/charts/_rels/chart14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1.xlsx"/></Relationships>
</file>

<file path=ppt/charts/chart1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9CA3AF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17%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83%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CA3AF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65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偏好傳統搜尋</c:v>
                  </c:pt>
                  <c:pt idx="1">
                    <c:v>偏好AI搜尋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0.17</c:v>
                </c:pt>
                <c:pt idx="1">
                  <c:v>0.83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20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365D"/>
              </a:solidFill>
              <a:effectLst/>
            </c:spPr>
          </c:dPt>
          <c:dPt>
            <c:idx val="1"/>
            <c:bubble3D val="0"/>
            <c:spPr>
              <a:solidFill>
                <a:srgbClr val="F3F4F6"/>
              </a:solidFill>
              <a:effectLst/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62%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0" i="0" u="none" strike="noStrik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sz="1200" b="0" i="0" u="none" strike="noStrike">
                        <a:solidFill>
                          <a:srgbClr val="333333"/>
                        </a:solidFill>
                        <a:latin typeface="Noto Sans TC"/>
                      </a:rPr>
                      <a:t>38%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333333"/>
                      </a:solidFill>
                      <a:latin typeface="Noto Sans TC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已達成分數</c:v>
                </c:pt>
                <c:pt idx="1">
                  <c:v>尚未達成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0.62</c:v>
                </c:pt>
                <c:pt idx="1">
                  <c:v>0.38</c:v>
                </c:pt>
              </c:numCache>
            </c:numRef>
          </c:val>
        </c:ser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1A365D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28%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24%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19%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15%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pPr>
                      <a:defRPr b="0" i="0" strike="noStrike" sz="1200" u="none">
                        <a:solidFill>
                          <a:srgbClr val="333333"/>
                        </a:solidFill>
                        <a:latin typeface="Noto Sans TC"/>
                      </a:defRPr>
                    </a:pPr>
                    <a:r>
                      <a:rPr lang="en-US" b="0" i="0" strike="noStrike" sz="1200" u="none">
                        <a:solidFill>
                          <a:srgbClr val="333333"/>
                        </a:solidFill>
                        <a:latin typeface="Noto Sans TC"/>
                      </a:rPr>
                      <a:t>14%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333333"/>
                    </a:solidFill>
                    <a:latin typeface="Noto Sans TC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自有品牌</c:v>
                  </c:pt>
                  <c:pt idx="1">
                    <c:v>競品A</c:v>
                  </c:pt>
                  <c:pt idx="2">
                    <c:v>競品B</c:v>
                  </c:pt>
                  <c:pt idx="3">
                    <c:v>競品C</c:v>
                  </c:pt>
                  <c:pt idx="4">
                    <c:v>其他來源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0.28</c:v>
                </c:pt>
                <c:pt idx="1">
                  <c:v>0.24</c:v>
                </c:pt>
                <c:pt idx="2">
                  <c:v>0.19</c:v>
                </c:pt>
                <c:pt idx="3">
                  <c:v>0.15</c:v>
                </c:pt>
                <c:pt idx="4">
                  <c:v>0.14</c:v>
                </c:pt>
              </c:numCache>
            </c:numRef>
          </c:val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333333"/>
                  </a:solidFill>
                  <a:latin typeface="Noto Sans TC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2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E6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079"/>
                </a:solidFill>
                <a:latin typeface="Noto Sans TC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635000" y="1524000"/>
            <a:ext cx="762000" cy="9144"/>
          </a:xfrm>
          <a:prstGeom prst="line">
            <a:avLst/>
          </a:prstGeom>
          <a:ln w="38100">
            <a:solidFill>
              <a:srgbClr val="1A365D"/>
            </a:solidFill>
            <a:prstDash val="solid"/>
          </a:ln>
        </p:spPr>
      </p:sp>
      <p:sp>
        <p:nvSpPr>
          <p:cNvPr id="3" name="cover-text-2"/>
          <p:cNvSpPr/>
          <p:nvPr/>
        </p:nvSpPr>
        <p:spPr>
          <a:xfrm>
            <a:off x="635000" y="1905000"/>
            <a:ext cx="1143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GENERATIVE ENGINE OPTIMIZATION · 產業分析報告</a:t>
            </a:r>
            <a:endParaRPr lang="en-US" sz="1400" dirty="0"/>
          </a:p>
        </p:txBody>
      </p:sp>
      <p:sp>
        <p:nvSpPr>
          <p:cNvPr id="4" name="cover-text-3"/>
          <p:cNvSpPr/>
          <p:nvPr/>
        </p:nvSpPr>
        <p:spPr>
          <a:xfrm>
            <a:off x="635000" y="3556000"/>
            <a:ext cx="13970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980"/>
              </a:lnSpc>
              <a:buNone/>
            </a:pPr>
            <a:r>
              <a:rPr lang="en-US" sz="4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GEO成效衡量：如何追蹤AI引擎中的品牌聲量</a:t>
            </a:r>
            <a:endParaRPr lang="en-US" sz="4600" dirty="0"/>
          </a:p>
        </p:txBody>
      </p:sp>
      <p:sp>
        <p:nvSpPr>
          <p:cNvPr id="5" name="cover-text-4"/>
          <p:cNvSpPr/>
          <p:nvPr/>
        </p:nvSpPr>
        <p:spPr>
          <a:xfrm>
            <a:off x="635000" y="5715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從點擊思維轉向聲量思維的量化方法</a:t>
            </a:r>
            <a:endParaRPr lang="en-US" sz="1800" dirty="0"/>
          </a:p>
        </p:txBody>
      </p:sp>
      <p:sp>
        <p:nvSpPr>
          <p:cNvPr id="6" name="cover-shape-5"/>
          <p:cNvSpPr/>
          <p:nvPr/>
        </p:nvSpPr>
        <p:spPr>
          <a:xfrm>
            <a:off x="635000" y="7620000"/>
            <a:ext cx="14986000" cy="9144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7" name="cover-text-6"/>
          <p:cNvSpPr/>
          <p:nvPr/>
        </p:nvSpPr>
        <p:spPr>
          <a:xfrm>
            <a:off x="635000" y="79375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text-1"/>
          <p:cNvSpPr/>
          <p:nvPr/>
        </p:nvSpPr>
        <p:spPr>
          <a:xfrm>
            <a:off x="635000" y="762000"/>
            <a:ext cx="635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課程大綱</a:t>
            </a:r>
            <a:endParaRPr lang="en-US" sz="4000" dirty="0"/>
          </a:p>
        </p:txBody>
      </p:sp>
      <p:sp>
        <p:nvSpPr>
          <p:cNvPr id="3" name="agenda-shape-2"/>
          <p:cNvSpPr/>
          <p:nvPr/>
        </p:nvSpPr>
        <p:spPr>
          <a:xfrm>
            <a:off x="635000" y="1905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agenda-text-3"/>
          <p:cNvSpPr/>
          <p:nvPr/>
        </p:nvSpPr>
        <p:spPr>
          <a:xfrm>
            <a:off x="635000" y="2413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2600" dirty="0"/>
          </a:p>
        </p:txBody>
      </p:sp>
      <p:sp>
        <p:nvSpPr>
          <p:cNvPr id="5" name="agenda-text-4"/>
          <p:cNvSpPr/>
          <p:nvPr/>
        </p:nvSpPr>
        <p:spPr>
          <a:xfrm>
            <a:off x="1651000" y="2413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為何需要衡量GEO成效</a:t>
            </a:r>
            <a:endParaRPr lang="en-US" sz="2000" dirty="0"/>
          </a:p>
        </p:txBody>
      </p:sp>
      <p:sp>
        <p:nvSpPr>
          <p:cNvPr id="6" name="agenda-text-5"/>
          <p:cNvSpPr/>
          <p:nvPr/>
        </p:nvSpPr>
        <p:spPr>
          <a:xfrm>
            <a:off x="1651000" y="28956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AI流量成長的假象、點擊式衡量模型的失效</a:t>
            </a:r>
            <a:endParaRPr lang="en-US" sz="1400" dirty="0"/>
          </a:p>
        </p:txBody>
      </p:sp>
      <p:sp>
        <p:nvSpPr>
          <p:cNvPr id="7" name="agenda-shape-6"/>
          <p:cNvSpPr/>
          <p:nvPr/>
        </p:nvSpPr>
        <p:spPr>
          <a:xfrm>
            <a:off x="635000" y="3556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8" name="agenda-text-7"/>
          <p:cNvSpPr/>
          <p:nvPr/>
        </p:nvSpPr>
        <p:spPr>
          <a:xfrm>
            <a:off x="635000" y="3937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2600" dirty="0"/>
          </a:p>
        </p:txBody>
      </p:sp>
      <p:sp>
        <p:nvSpPr>
          <p:cNvPr id="9" name="agenda-text-8"/>
          <p:cNvSpPr/>
          <p:nvPr/>
        </p:nvSpPr>
        <p:spPr>
          <a:xfrm>
            <a:off x="1651000" y="3937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GEO核心衡量指標</a:t>
            </a:r>
            <a:endParaRPr lang="en-US" sz="2000" dirty="0"/>
          </a:p>
        </p:txBody>
      </p:sp>
      <p:sp>
        <p:nvSpPr>
          <p:cNvPr id="10" name="agenda-text-9"/>
          <p:cNvSpPr/>
          <p:nvPr/>
        </p:nvSpPr>
        <p:spPr>
          <a:xfrm>
            <a:off x="1651000" y="44196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Visibility Score、Share of Voice、引用型態分析</a:t>
            </a:r>
            <a:endParaRPr lang="en-US" sz="1400" dirty="0"/>
          </a:p>
        </p:txBody>
      </p:sp>
      <p:sp>
        <p:nvSpPr>
          <p:cNvPr id="11" name="agenda-shape-10"/>
          <p:cNvSpPr/>
          <p:nvPr/>
        </p:nvSpPr>
        <p:spPr>
          <a:xfrm>
            <a:off x="635000" y="5080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2" name="agenda-text-11"/>
          <p:cNvSpPr/>
          <p:nvPr/>
        </p:nvSpPr>
        <p:spPr>
          <a:xfrm>
            <a:off x="635000" y="54610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2600" dirty="0"/>
          </a:p>
        </p:txBody>
      </p:sp>
      <p:sp>
        <p:nvSpPr>
          <p:cNvPr id="13" name="agenda-text-12"/>
          <p:cNvSpPr/>
          <p:nvPr/>
        </p:nvSpPr>
        <p:spPr>
          <a:xfrm>
            <a:off x="1651000" y="5461000"/>
            <a:ext cx="1270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追蹤工具與實戰流程</a:t>
            </a:r>
            <a:endParaRPr lang="en-US" sz="2000" dirty="0"/>
          </a:p>
        </p:txBody>
      </p:sp>
      <p:sp>
        <p:nvSpPr>
          <p:cNvPr id="14" name="agenda-text-13"/>
          <p:cNvSpPr/>
          <p:nvPr/>
        </p:nvSpPr>
        <p:spPr>
          <a:xfrm>
            <a:off x="1651000" y="5943600"/>
            <a:ext cx="1270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2026年主流GEO工具比較、衡量框架與行動計畫</a:t>
            </a:r>
            <a:endParaRPr lang="en-US" sz="1400" dirty="0"/>
          </a:p>
        </p:txBody>
      </p:sp>
      <p:sp>
        <p:nvSpPr>
          <p:cNvPr id="15" name="agenda-shape-14"/>
          <p:cNvSpPr/>
          <p:nvPr/>
        </p:nvSpPr>
        <p:spPr>
          <a:xfrm>
            <a:off x="635000" y="6604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635000" y="2794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14000" dirty="0"/>
          </a:p>
        </p:txBody>
      </p:sp>
      <p:sp>
        <p:nvSpPr>
          <p:cNvPr id="3" name="ch1_divider-text-2"/>
          <p:cNvSpPr/>
          <p:nvPr/>
        </p:nvSpPr>
        <p:spPr>
          <a:xfrm>
            <a:off x="635000" y="5588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為何需要衡量GEO成效</a:t>
            </a:r>
            <a:endParaRPr lang="en-US" sz="3400" dirty="0"/>
          </a:p>
        </p:txBody>
      </p:sp>
      <p:sp>
        <p:nvSpPr>
          <p:cNvPr id="4" name="ch1_divider-text-3"/>
          <p:cNvSpPr/>
          <p:nvPr/>
        </p:nvSpPr>
        <p:spPr>
          <a:xfrm>
            <a:off x="635000" y="6477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AI搜尋改變了品牌被發現的方式，也改變了衡量成效的方式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i_search_surpass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83%的使用者已偏好AI搜尋，2028年將超越傳統搜尋</a:t>
            </a:r>
            <a:endParaRPr lang="en-US" sz="2600" dirty="0"/>
          </a:p>
        </p:txBody>
      </p:sp>
      <p:sp>
        <p:nvSpPr>
          <p:cNvPr id="3" name="ai_search_surpass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graphicFrame>
        <p:nvGraphicFramePr>
          <p:cNvPr id="4" name="ai_search_surpass-chart-3" descr=""/>
          <p:cNvGraphicFramePr/>
          <p:nvPr/>
        </p:nvGraphicFramePr>
        <p:xfrm>
          <a:off x="635000" y="1778000"/>
          <a:ext cx="7112000" cy="533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ai_search_surpass-text-4"/>
          <p:cNvSpPr/>
          <p:nvPr/>
        </p:nvSpPr>
        <p:spPr>
          <a:xfrm>
            <a:off x="8382000" y="2286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趨勢解讀</a:t>
            </a:r>
            <a:endParaRPr lang="en-US" sz="1800" dirty="0"/>
          </a:p>
        </p:txBody>
      </p:sp>
      <p:sp>
        <p:nvSpPr>
          <p:cNvPr id="6" name="ai_search_surpass-text-5"/>
          <p:cNvSpPr/>
          <p:nvPr/>
        </p:nvSpPr>
        <p:spPr>
          <a:xfrm>
            <a:off x="8382000" y="2921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2024年已有3.14億人每天使用AI，不僅用於聊天，也用於查詢產品、評論與品牌資訊</a:t>
            </a:r>
            <a:endParaRPr lang="en-US" sz="1800" dirty="0"/>
          </a:p>
        </p:txBody>
      </p:sp>
      <p:sp>
        <p:nvSpPr>
          <p:cNvPr id="7" name="ai_search_surpass-text-6"/>
          <p:cNvSpPr/>
          <p:nvPr/>
        </p:nvSpPr>
        <p:spPr>
          <a:xfrm>
            <a:off x="8382000" y="4826000"/>
            <a:ext cx="7112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AI搜尋預計於2028年超越傳統搜尋，品牌在AI回答中的存在感，將決定能否被使用者發現</a:t>
            </a:r>
            <a:endParaRPr lang="en-US" sz="1800" dirty="0"/>
          </a:p>
        </p:txBody>
      </p:sp>
      <p:sp>
        <p:nvSpPr>
          <p:cNvPr id="8" name="ai_search_surpass-text-7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Search》，引用Innovating with AI研究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ffic_illusion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「AI流量成長」可能只是假象，而非聲量提升</a:t>
            </a:r>
            <a:endParaRPr lang="en-US" sz="2600" dirty="0"/>
          </a:p>
        </p:txBody>
      </p:sp>
      <p:sp>
        <p:nvSpPr>
          <p:cNvPr id="3" name="traffic_illusion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traffic_illusion-text-3"/>
          <p:cNvSpPr/>
          <p:nvPr/>
        </p:nvSpPr>
        <p:spPr>
          <a:xfrm>
            <a:off x="635000" y="1651000"/>
            <a:ext cx="1498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當AI引用你的內容並帶來新流量時，使用者未必記得或認識你的品牌——他們可能只是因好奇點擊，而非因信任而來</a:t>
            </a:r>
            <a:endParaRPr lang="en-US" sz="1800" dirty="0"/>
          </a:p>
        </p:txBody>
      </p:sp>
      <p:sp>
        <p:nvSpPr>
          <p:cNvPr id="5" name="traffic_illusion-shape-4"/>
          <p:cNvSpPr/>
          <p:nvPr/>
        </p:nvSpPr>
        <p:spPr>
          <a:xfrm>
            <a:off x="635000" y="2794000"/>
            <a:ext cx="7112000" cy="4318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6" name="traffic_illusion-text-5"/>
          <p:cNvSpPr/>
          <p:nvPr/>
        </p:nvSpPr>
        <p:spPr>
          <a:xfrm>
            <a:off x="1016000" y="3175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案例情境</a:t>
            </a:r>
            <a:endParaRPr lang="en-US" sz="1800" dirty="0"/>
          </a:p>
        </p:txBody>
      </p:sp>
      <p:sp>
        <p:nvSpPr>
          <p:cNvPr id="7" name="traffic_illusion-text-6"/>
          <p:cNvSpPr/>
          <p:nvPr/>
        </p:nvSpPr>
        <p:spPr>
          <a:xfrm>
            <a:off x="1016000" y="3810000"/>
            <a:ext cx="63500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某咖啡品牌發表原創咖啡因含量比較研究，內容結構完整、數據扎實。ChatGPT與Perplexity開始引用該研究並帶來新流量</a:t>
            </a:r>
            <a:endParaRPr lang="en-US" sz="1700" dirty="0"/>
          </a:p>
        </p:txBody>
      </p:sp>
      <p:sp>
        <p:nvSpPr>
          <p:cNvPr id="8" name="traffic_illusion-shape-7"/>
          <p:cNvSpPr/>
          <p:nvPr/>
        </p:nvSpPr>
        <p:spPr>
          <a:xfrm>
            <a:off x="8128000" y="2794000"/>
            <a:ext cx="7493000" cy="4318000"/>
          </a:xfrm>
          <a:prstGeom prst="rect">
            <a:avLst/>
          </a:prstGeom>
          <a:solidFill>
            <a:srgbClr val="1A365D">
              <a:alpha val="5000"/>
            </a:srgbClr>
          </a:solidFill>
          <a:ln w="12700">
            <a:solidFill>
              <a:srgbClr val="1A365D"/>
            </a:solidFill>
            <a:prstDash val="solid"/>
          </a:ln>
        </p:spPr>
      </p:sp>
      <p:sp>
        <p:nvSpPr>
          <p:cNvPr id="9" name="traffic_illusion-text-8"/>
          <p:cNvSpPr/>
          <p:nvPr/>
        </p:nvSpPr>
        <p:spPr>
          <a:xfrm>
            <a:off x="8509000" y="31750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實際結果</a:t>
            </a:r>
            <a:endParaRPr lang="en-US" sz="1800" dirty="0"/>
          </a:p>
        </p:txBody>
      </p:sp>
      <p:sp>
        <p:nvSpPr>
          <p:cNvPr id="10" name="traffic_illusion-text-9"/>
          <p:cNvSpPr/>
          <p:nvPr/>
        </p:nvSpPr>
        <p:spPr>
          <a:xfrm>
            <a:off x="8509000" y="3810000"/>
            <a:ext cx="673100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AI答案中網站常與其他來源並列，缺乏清楚歸屬，使用者點擊卻不知道自己造訪的是哪個品牌，投入的研究心力未能轉化為品牌記憶</a:t>
            </a:r>
            <a:endParaRPr lang="en-US" sz="1700" dirty="0"/>
          </a:p>
        </p:txBody>
      </p:sp>
      <p:sp>
        <p:nvSpPr>
          <p:cNvPr id="11" name="traffic_illusion-text-10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Search》，2026年4月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gregator_problem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AI偏好聚合網站：Wikipedia、Reddit常搶走原創者的功勞</a:t>
            </a:r>
            <a:endParaRPr lang="en-US" sz="2600" dirty="0"/>
          </a:p>
        </p:txBody>
      </p:sp>
      <p:sp>
        <p:nvSpPr>
          <p:cNvPr id="3" name="aggregator_problem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aggregator_problem-text-3"/>
          <p:cNvSpPr/>
          <p:nvPr/>
        </p:nvSpPr>
        <p:spPr>
          <a:xfrm>
            <a:off x="635000" y="1651000"/>
            <a:ext cx="14986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AI傾向優先引用具備廣泛共識、高網域權威與結構化資訊的來源，聚合網站恰好三項都符合</a:t>
            </a:r>
            <a:endParaRPr lang="en-US" sz="1800" dirty="0"/>
          </a:p>
        </p:txBody>
      </p:sp>
      <p:sp>
        <p:nvSpPr>
          <p:cNvPr id="5" name="aggregator_problem-shape-4"/>
          <p:cNvSpPr/>
          <p:nvPr/>
        </p:nvSpPr>
        <p:spPr>
          <a:xfrm>
            <a:off x="635000" y="2794000"/>
            <a:ext cx="4572000" cy="4064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6" name="aggregator_problem-text-5"/>
          <p:cNvSpPr/>
          <p:nvPr/>
        </p:nvSpPr>
        <p:spPr>
          <a:xfrm>
            <a:off x="1016000" y="3175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廣泛共識</a:t>
            </a:r>
            <a:endParaRPr lang="en-US" sz="1800" dirty="0"/>
          </a:p>
        </p:txBody>
      </p:sp>
      <p:sp>
        <p:nvSpPr>
          <p:cNvPr id="7" name="aggregator_problem-text-6"/>
          <p:cNvSpPr/>
          <p:nvPr/>
        </p:nvSpPr>
        <p:spPr>
          <a:xfrm>
            <a:off x="1016000" y="3810000"/>
            <a:ext cx="381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彙整多方觀點，呈現多角度資訊，被AI視為更全面可信</a:t>
            </a:r>
            <a:endParaRPr lang="en-US" sz="1600" dirty="0"/>
          </a:p>
        </p:txBody>
      </p:sp>
      <p:sp>
        <p:nvSpPr>
          <p:cNvPr id="8" name="aggregator_problem-shape-7"/>
          <p:cNvSpPr/>
          <p:nvPr/>
        </p:nvSpPr>
        <p:spPr>
          <a:xfrm>
            <a:off x="5461000" y="2794000"/>
            <a:ext cx="4572000" cy="4064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9" name="aggregator_problem-text-8"/>
          <p:cNvSpPr/>
          <p:nvPr/>
        </p:nvSpPr>
        <p:spPr>
          <a:xfrm>
            <a:off x="5842000" y="3175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高網域權威</a:t>
            </a:r>
            <a:endParaRPr lang="en-US" sz="1800" dirty="0"/>
          </a:p>
        </p:txBody>
      </p:sp>
      <p:sp>
        <p:nvSpPr>
          <p:cNvPr id="10" name="aggregator_problem-text-9"/>
          <p:cNvSpPr/>
          <p:nvPr/>
        </p:nvSpPr>
        <p:spPr>
          <a:xfrm>
            <a:off x="5842000" y="3810000"/>
            <a:ext cx="381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長期累積的反向連結與引用網絡，形成強大的權威訊號</a:t>
            </a:r>
            <a:endParaRPr lang="en-US" sz="1600" dirty="0"/>
          </a:p>
        </p:txBody>
      </p:sp>
      <p:sp>
        <p:nvSpPr>
          <p:cNvPr id="11" name="aggregator_problem-shape-10"/>
          <p:cNvSpPr/>
          <p:nvPr/>
        </p:nvSpPr>
        <p:spPr>
          <a:xfrm>
            <a:off x="10287000" y="2794000"/>
            <a:ext cx="4572000" cy="4064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2" name="aggregator_problem-text-11"/>
          <p:cNvSpPr/>
          <p:nvPr/>
        </p:nvSpPr>
        <p:spPr>
          <a:xfrm>
            <a:off x="10668000" y="3175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結構化資訊</a:t>
            </a:r>
            <a:endParaRPr lang="en-US" sz="1800" dirty="0"/>
          </a:p>
        </p:txBody>
      </p:sp>
      <p:sp>
        <p:nvSpPr>
          <p:cNvPr id="13" name="aggregator_problem-text-12"/>
          <p:cNvSpPr/>
          <p:nvPr/>
        </p:nvSpPr>
        <p:spPr>
          <a:xfrm>
            <a:off x="10668000" y="3810000"/>
            <a:ext cx="3810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內容組織清晰、易於AI擷取與摘要，優先被選為引用來源</a:t>
            </a:r>
            <a:endParaRPr lang="en-US" sz="1600" dirty="0"/>
          </a:p>
        </p:txBody>
      </p:sp>
      <p:sp>
        <p:nvSpPr>
          <p:cNvPr id="14" name="aggregator_problem-text-13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Search》，2026年4月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ick_model_end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被提及卻沒有被點擊，依然是一種聲量價值</a:t>
            </a:r>
            <a:endParaRPr lang="en-US" sz="2600" dirty="0"/>
          </a:p>
        </p:txBody>
      </p:sp>
      <p:sp>
        <p:nvSpPr>
          <p:cNvPr id="3" name="click_model_end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click_model_end-text-3"/>
          <p:cNvSpPr/>
          <p:nvPr/>
        </p:nvSpPr>
        <p:spPr>
          <a:xfrm>
            <a:off x="635000" y="1778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舊模型：曝光＋點擊＝聲量</a:t>
            </a:r>
            <a:endParaRPr lang="en-US" sz="1800" dirty="0"/>
          </a:p>
        </p:txBody>
      </p:sp>
      <p:sp>
        <p:nvSpPr>
          <p:cNvPr id="5" name="click_model_end-text-4"/>
          <p:cNvSpPr/>
          <p:nvPr/>
        </p:nvSpPr>
        <p:spPr>
          <a:xfrm>
            <a:off x="635000" y="2286000"/>
            <a:ext cx="889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網站出現在搜尋結果、使用者點擊進入，這是傳統SEO衡量成效的基礎邏輯</a:t>
            </a:r>
            <a:endParaRPr lang="en-US" sz="1700" dirty="0"/>
          </a:p>
        </p:txBody>
      </p:sp>
      <p:sp>
        <p:nvSpPr>
          <p:cNvPr id="6" name="click_model_end-text-5"/>
          <p:cNvSpPr/>
          <p:nvPr/>
        </p:nvSpPr>
        <p:spPr>
          <a:xfrm>
            <a:off x="635000" y="3937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新現實：被納入＋被定位＝聲量</a:t>
            </a:r>
            <a:endParaRPr lang="en-US" sz="1800" dirty="0"/>
          </a:p>
        </p:txBody>
      </p:sp>
      <p:sp>
        <p:nvSpPr>
          <p:cNvPr id="7" name="click_model_end-text-6"/>
          <p:cNvSpPr/>
          <p:nvPr/>
        </p:nvSpPr>
        <p:spPr>
          <a:xfrm>
            <a:off x="635000" y="4445000"/>
            <a:ext cx="889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AI直接從多來源生成答案，將品牌名稱或內容置入回答中；即使使用者未點擊，這次「被提及」仍實質影響了品牌的可信度與被記住的機會，卻完全不會顯示在referral流量報表中</a:t>
            </a:r>
            <a:endParaRPr lang="en-US" sz="1700" dirty="0"/>
          </a:p>
        </p:txBody>
      </p:sp>
      <p:sp>
        <p:nvSpPr>
          <p:cNvPr id="8" name="click_model_end-shape-7"/>
          <p:cNvSpPr/>
          <p:nvPr/>
        </p:nvSpPr>
        <p:spPr>
          <a:xfrm>
            <a:off x="10160000" y="1778000"/>
            <a:ext cx="9144" cy="48260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9" name="click_model_end-text-8"/>
          <p:cNvSpPr/>
          <p:nvPr/>
        </p:nvSpPr>
        <p:spPr>
          <a:xfrm>
            <a:off x="10668000" y="2286000"/>
            <a:ext cx="4318000" cy="43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關鍵落差：品牌只看referral流量，只能看到「最後一步的點擊」，卻完全忽略了AI在生成答案過程中，品牌形象已經被塑造的階段</a:t>
            </a:r>
            <a:endParaRPr lang="en-US" sz="1600" dirty="0"/>
          </a:p>
        </p:txBody>
      </p:sp>
      <p:sp>
        <p:nvSpPr>
          <p:cNvPr id="10" name="click_model_end-text-9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Search》，2026年4月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635000" y="2794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14000" dirty="0"/>
          </a:p>
        </p:txBody>
      </p:sp>
      <p:sp>
        <p:nvSpPr>
          <p:cNvPr id="3" name="ch2_divider-text-2"/>
          <p:cNvSpPr/>
          <p:nvPr/>
        </p:nvSpPr>
        <p:spPr>
          <a:xfrm>
            <a:off x="635000" y="5588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GEO核心衡量指標</a:t>
            </a:r>
            <a:endParaRPr lang="en-US" sz="3400" dirty="0"/>
          </a:p>
        </p:txBody>
      </p:sp>
      <p:sp>
        <p:nvSpPr>
          <p:cNvPr id="4" name="ch2_divider-text-3"/>
          <p:cNvSpPr/>
          <p:nvPr/>
        </p:nvSpPr>
        <p:spPr>
          <a:xfrm>
            <a:off x="635000" y="6477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從曝光到情感，六項指標建立完整的AI聲量衡量體系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_metrics_overview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建立GEO衡量體系的六項核心指標</a:t>
            </a:r>
            <a:endParaRPr lang="en-US" sz="2600" dirty="0"/>
          </a:p>
        </p:txBody>
      </p:sp>
      <p:sp>
        <p:nvSpPr>
          <p:cNvPr id="3" name="key_metrics_overview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graphicFrame>
        <p:nvGraphicFramePr>
          <p:cNvPr id="10" name="key_metrics_overview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651000"/>
          <a:ext cx="14986000" cy="6858000"/>
        </p:xfrm>
        <a:graphic>
          <a:graphicData uri="http://schemas.openxmlformats.org/drawingml/2006/table">
            <a:tbl>
              <a:tblPr/>
              <a:tblGrid>
                <a:gridCol w="2997200"/>
                <a:gridCol w="4121150"/>
                <a:gridCol w="7867650"/>
              </a:tblGrid>
              <a:tr h="6469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指標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全名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Visibility Score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AI視覺化分數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0-100分，衡量品牌在AI回答中出現的頻率與可信度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Cited Pages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被引用頁面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追蹤網站中哪些具體頁面被AI引用作為答案來源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Mentions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品牌提及率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不論是否附連結，品牌名稱在AI回答中被提及的總次數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Share of Voice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聲量占比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與競爭品牌相比，自身品牌在AI回答中被提及的比例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Sentiment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情感分析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AI描述品牌時所呈現的正面、中立或負面傾向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0351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Citation Type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引用型態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區分附連結引用與純文字提及，兩者對聲量價值不同</a:t>
                      </a:r>
                      <a:endParaRPr lang="en-US" sz="15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203200" marR="203200" marT="127000" marB="1270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key_metrics_overview-text-4"/>
          <p:cNvSpPr/>
          <p:nvPr/>
        </p:nvSpPr>
        <p:spPr>
          <a:xfrm>
            <a:off x="635000" y="8763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來源：Semrush AI Visibility Toolkit產品文件、Search Engine Land整理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sibility_score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AI Visibility Score：品牌在AI答案中的綜合可信度分數</a:t>
            </a:r>
            <a:endParaRPr lang="en-US" sz="2600" dirty="0"/>
          </a:p>
        </p:txBody>
      </p:sp>
      <p:sp>
        <p:nvSpPr>
          <p:cNvPr id="3" name="visibility_score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graphicFrame>
        <p:nvGraphicFramePr>
          <p:cNvPr id="4" name="visibility_score-chart-3" descr=""/>
          <p:cNvGraphicFramePr/>
          <p:nvPr/>
        </p:nvGraphicFramePr>
        <p:xfrm>
          <a:off x="635000" y="1905000"/>
          <a:ext cx="5588000" cy="533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visibility_score-text-4"/>
          <p:cNvSpPr/>
          <p:nvPr/>
        </p:nvSpPr>
        <p:spPr>
          <a:xfrm>
            <a:off x="2286000" y="4191000"/>
            <a:ext cx="254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62</a:t>
            </a:r>
            <a:endParaRPr lang="en-US" sz="3600" dirty="0"/>
          </a:p>
        </p:txBody>
      </p:sp>
      <p:sp>
        <p:nvSpPr>
          <p:cNvPr id="6" name="visibility_score-text-5"/>
          <p:cNvSpPr/>
          <p:nvPr/>
        </p:nvSpPr>
        <p:spPr>
          <a:xfrm>
            <a:off x="6858000" y="2286000"/>
            <a:ext cx="838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計算基礎</a:t>
            </a:r>
            <a:endParaRPr lang="en-US" sz="1800" dirty="0"/>
          </a:p>
        </p:txBody>
      </p:sp>
      <p:sp>
        <p:nvSpPr>
          <p:cNvPr id="7" name="visibility_score-text-6"/>
          <p:cNvSpPr/>
          <p:nvPr/>
        </p:nvSpPr>
        <p:spPr>
          <a:xfrm>
            <a:off x="6858000" y="2794000"/>
            <a:ext cx="838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綜合品牌在ChatGPT、Perplexity、Google AI Overview、AI Mode等平台中被提及的頻率與情境相關性</a:t>
            </a:r>
            <a:endParaRPr lang="en-US" sz="1700" dirty="0"/>
          </a:p>
        </p:txBody>
      </p:sp>
      <p:sp>
        <p:nvSpPr>
          <p:cNvPr id="8" name="visibility_score-text-7"/>
          <p:cNvSpPr/>
          <p:nvPr/>
        </p:nvSpPr>
        <p:spPr>
          <a:xfrm>
            <a:off x="6858000" y="4191000"/>
            <a:ext cx="838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應用方式</a:t>
            </a:r>
            <a:endParaRPr lang="en-US" sz="1800" dirty="0"/>
          </a:p>
        </p:txBody>
      </p:sp>
      <p:sp>
        <p:nvSpPr>
          <p:cNvPr id="9" name="visibility_score-text-8"/>
          <p:cNvSpPr/>
          <p:nvPr/>
        </p:nvSpPr>
        <p:spPr>
          <a:xfrm>
            <a:off x="6858000" y="4699000"/>
            <a:ext cx="838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建立基準分數後，可定期追蹤變化趨勢，並與競品分數並列比較，找出成長或落後的方向</a:t>
            </a:r>
            <a:endParaRPr lang="en-US" sz="1700" dirty="0"/>
          </a:p>
        </p:txBody>
      </p:sp>
      <p:sp>
        <p:nvSpPr>
          <p:cNvPr id="10" name="visibility_score-text-9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來源：Semrush AI Visibility Toolkit「Visibility Overview」功能說明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re_of_voice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Share of Voice：在AI答案中，你與競品各佔多少比例</a:t>
            </a:r>
            <a:endParaRPr lang="en-US" sz="2600" dirty="0"/>
          </a:p>
        </p:txBody>
      </p:sp>
      <p:sp>
        <p:nvSpPr>
          <p:cNvPr id="3" name="share_of_voice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graphicFrame>
        <p:nvGraphicFramePr>
          <p:cNvPr id="4" name="share_of_voice-chart-3" descr=""/>
          <p:cNvGraphicFramePr/>
          <p:nvPr/>
        </p:nvGraphicFramePr>
        <p:xfrm>
          <a:off x="635000" y="1905000"/>
          <a:ext cx="8890000" cy="5334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re_of_voice-text-4"/>
          <p:cNvSpPr/>
          <p:nvPr/>
        </p:nvSpPr>
        <p:spPr>
          <a:xfrm>
            <a:off x="10160000" y="2286000"/>
            <a:ext cx="508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解讀重點</a:t>
            </a:r>
            <a:endParaRPr lang="en-US" sz="1800" dirty="0"/>
          </a:p>
        </p:txBody>
      </p:sp>
      <p:sp>
        <p:nvSpPr>
          <p:cNvPr id="6" name="share_of_voice-text-5"/>
          <p:cNvSpPr/>
          <p:nvPr/>
        </p:nvSpPr>
        <p:spPr>
          <a:xfrm>
            <a:off x="10160000" y="2921000"/>
            <a:ext cx="508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自有品牌28%領先，但競品A、B、C合計佔58%，顯示AI答案中的競爭仍相當激烈</a:t>
            </a:r>
            <a:endParaRPr lang="en-US" sz="1700" dirty="0"/>
          </a:p>
        </p:txBody>
      </p:sp>
      <p:sp>
        <p:nvSpPr>
          <p:cNvPr id="7" name="share_of_voice-text-6"/>
          <p:cNvSpPr/>
          <p:nvPr/>
        </p:nvSpPr>
        <p:spPr>
          <a:xfrm>
            <a:off x="10160000" y="4826000"/>
            <a:ext cx="508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9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建議針對競品領先的查詢類型（prompt）分析內容缺口，並強化該領域的原創資料</a:t>
            </a:r>
            <a:endParaRPr lang="en-US" sz="1700" dirty="0"/>
          </a:p>
        </p:txBody>
      </p:sp>
      <p:sp>
        <p:nvSpPr>
          <p:cNvPr id="8" name="share_of_voice-text-7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來源：Conductor「AI Search Performance」報告框架整理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itation_types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兩種引用型態，價值不完全相同</a:t>
            </a:r>
            <a:endParaRPr lang="en-US" sz="2600" dirty="0"/>
          </a:p>
        </p:txBody>
      </p:sp>
      <p:sp>
        <p:nvSpPr>
          <p:cNvPr id="3" name="citation_types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citation_types-shape-3"/>
          <p:cNvSpPr/>
          <p:nvPr/>
        </p:nvSpPr>
        <p:spPr>
          <a:xfrm>
            <a:off x="635000" y="2032000"/>
            <a:ext cx="7112000" cy="508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citation_types-text-4"/>
          <p:cNvSpPr/>
          <p:nvPr/>
        </p:nvSpPr>
        <p:spPr>
          <a:xfrm>
            <a:off x="1016000" y="24130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附連結引用</a:t>
            </a:r>
            <a:endParaRPr lang="en-US" sz="1800" dirty="0"/>
          </a:p>
        </p:txBody>
      </p:sp>
      <p:sp>
        <p:nvSpPr>
          <p:cNvPr id="6" name="citation_types-text-5"/>
          <p:cNvSpPr/>
          <p:nvPr/>
        </p:nvSpPr>
        <p:spPr>
          <a:xfrm>
            <a:off x="1016000" y="3048000"/>
            <a:ext cx="635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AI回答中直接附上可點擊的來源連結，使用者能明確追溯資訊出處，也能產生可被追蹤的referral流量，是最具轉化潛力的引用型態</a:t>
            </a:r>
            <a:endParaRPr lang="en-US" sz="1700" dirty="0"/>
          </a:p>
        </p:txBody>
      </p:sp>
      <p:sp>
        <p:nvSpPr>
          <p:cNvPr id="7" name="citation_types-shape-6"/>
          <p:cNvSpPr/>
          <p:nvPr/>
        </p:nvSpPr>
        <p:spPr>
          <a:xfrm>
            <a:off x="8128000" y="2032000"/>
            <a:ext cx="7493000" cy="5080000"/>
          </a:xfrm>
          <a:prstGeom prst="rect">
            <a:avLst/>
          </a:prstGeom>
          <a:solidFill>
            <a:srgbClr val="1A365D">
              <a:alpha val="5000"/>
            </a:srgbClr>
          </a:solidFill>
          <a:ln w="12700">
            <a:solidFill>
              <a:srgbClr val="1A365D"/>
            </a:solidFill>
            <a:prstDash val="solid"/>
          </a:ln>
        </p:spPr>
      </p:sp>
      <p:sp>
        <p:nvSpPr>
          <p:cNvPr id="8" name="citation_types-text-7"/>
          <p:cNvSpPr/>
          <p:nvPr/>
        </p:nvSpPr>
        <p:spPr>
          <a:xfrm>
            <a:off x="8509000" y="24130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純文字提及</a:t>
            </a:r>
            <a:endParaRPr lang="en-US" sz="1800" dirty="0"/>
          </a:p>
        </p:txBody>
      </p:sp>
      <p:sp>
        <p:nvSpPr>
          <p:cNvPr id="9" name="citation_types-text-8"/>
          <p:cNvSpPr/>
          <p:nvPr/>
        </p:nvSpPr>
        <p:spPr>
          <a:xfrm>
            <a:off x="8509000" y="3048000"/>
            <a:ext cx="6731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品牌名稱或觀點被納入AI答案敘述中，但未附上可點擊連結，無法直接追蹤流量，但仍實質影響使用者對品牌的認知與信任建立</a:t>
            </a:r>
            <a:endParaRPr lang="en-US" sz="1700" dirty="0"/>
          </a:p>
        </p:txBody>
      </p:sp>
      <p:sp>
        <p:nvSpPr>
          <p:cNvPr id="10" name="citation_types-text-9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來源：Otterly.AI產品說明：AI Citation Detection功能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635000" y="2794000"/>
            <a:ext cx="635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14000" dirty="0"/>
          </a:p>
        </p:txBody>
      </p:sp>
      <p:sp>
        <p:nvSpPr>
          <p:cNvPr id="3" name="ch3_divider-text-2"/>
          <p:cNvSpPr/>
          <p:nvPr/>
        </p:nvSpPr>
        <p:spPr>
          <a:xfrm>
            <a:off x="635000" y="5588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追蹤工具與實戰流程</a:t>
            </a:r>
            <a:endParaRPr lang="en-US" sz="3400" dirty="0"/>
          </a:p>
        </p:txBody>
      </p:sp>
      <p:sp>
        <p:nvSpPr>
          <p:cNvPr id="4" name="ch3_divider-text-3"/>
          <p:cNvSpPr/>
          <p:nvPr/>
        </p:nvSpPr>
        <p:spPr>
          <a:xfrm>
            <a:off x="635000" y="6477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CBD5E1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選對工具、建立框架，讓GEO衡量成為可持續的營運機制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ols_comparison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2026年五大GEO追蹤工具比較</a:t>
            </a:r>
            <a:endParaRPr lang="en-US" sz="2600" dirty="0"/>
          </a:p>
        </p:txBody>
      </p:sp>
      <p:sp>
        <p:nvSpPr>
          <p:cNvPr id="3" name="tools_comparison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graphicFrame>
        <p:nvGraphicFramePr>
          <p:cNvPr id="15" name="tools_comparison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000" y="1651000"/>
          <a:ext cx="14986000" cy="6350000"/>
        </p:xfrm>
        <a:graphic>
          <a:graphicData uri="http://schemas.openxmlformats.org/drawingml/2006/table">
            <a:tbl>
              <a:tblPr/>
              <a:tblGrid>
                <a:gridCol w="2664178"/>
                <a:gridCol w="4329286"/>
                <a:gridCol w="2664178"/>
                <a:gridCol w="5328357"/>
              </a:tblGrid>
              <a:tr h="793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工具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定位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起價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標誌性優勢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365D"/>
                    </a:solidFill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Semrush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SEO與AI聲量整合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$99/月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同平台整合傳統SEO與AI視覺化數據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Otterly.AI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固定提示詞追蹤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$29/月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每日追蹤固定prompt集合，識別連結引用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Conductor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企業級AI聲量監測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客製定價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連結AI回答表現與網站爬蟲活動技術洞察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4F6"/>
                    </a:solidFill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Profound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真實用戶提示情報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$99/月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基於真實用戶對話數據建立prompt研究基礎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XFunnel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購買旅程對應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免費審核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827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對應awareness/consideration/conversion各階段AI聲量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01600" marB="101600" anchor="ctr">
                    <a:lnL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5" name="tools_comparison-text-4"/>
          <p:cNvSpPr/>
          <p:nvPr/>
        </p:nvSpPr>
        <p:spPr>
          <a:xfrm>
            <a:off x="635000" y="8382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來源：Semrush《The 9 Best Generative Engine Optimization (GEO) Tools of 2026》，2026年7月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mrush_workflow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實戰演練：四步驟查詢品牌AI視覺化分數</a:t>
            </a:r>
            <a:endParaRPr lang="en-US" sz="2600" dirty="0"/>
          </a:p>
        </p:txBody>
      </p:sp>
      <p:sp>
        <p:nvSpPr>
          <p:cNvPr id="3" name="semrush_workflow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semrush_workflow-shape-3"/>
          <p:cNvSpPr/>
          <p:nvPr/>
        </p:nvSpPr>
        <p:spPr>
          <a:xfrm>
            <a:off x="635000" y="2286000"/>
            <a:ext cx="3302000" cy="4572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semrush_workflow-text-4"/>
          <p:cNvSpPr/>
          <p:nvPr/>
        </p:nvSpPr>
        <p:spPr>
          <a:xfrm>
            <a:off x="1016000" y="2667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semrush_workflow-text-5"/>
          <p:cNvSpPr/>
          <p:nvPr/>
        </p:nvSpPr>
        <p:spPr>
          <a:xfrm>
            <a:off x="1016000" y="3556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進入「AI Visibility」&gt;「Visibility Overview」</a:t>
            </a:r>
            <a:endParaRPr lang="en-US" sz="1600" dirty="0"/>
          </a:p>
        </p:txBody>
      </p:sp>
      <p:sp>
        <p:nvSpPr>
          <p:cNvPr id="7" name="semrush_workflow-shape-6"/>
          <p:cNvSpPr/>
          <p:nvPr/>
        </p:nvSpPr>
        <p:spPr>
          <a:xfrm>
            <a:off x="4191000" y="2286000"/>
            <a:ext cx="3302000" cy="4572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8" name="semrush_workflow-text-7"/>
          <p:cNvSpPr/>
          <p:nvPr/>
        </p:nvSpPr>
        <p:spPr>
          <a:xfrm>
            <a:off x="4572000" y="2667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02</a:t>
            </a:r>
            <a:endParaRPr lang="en-US" sz="3200" dirty="0"/>
          </a:p>
        </p:txBody>
      </p:sp>
      <p:sp>
        <p:nvSpPr>
          <p:cNvPr id="9" name="semrush_workflow-text-8"/>
          <p:cNvSpPr/>
          <p:nvPr/>
        </p:nvSpPr>
        <p:spPr>
          <a:xfrm>
            <a:off x="4572000" y="3556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輸入品牌名稱或網域，點擊「Check AI Visibility」</a:t>
            </a:r>
            <a:endParaRPr lang="en-US" sz="1600" dirty="0"/>
          </a:p>
        </p:txBody>
      </p:sp>
      <p:sp>
        <p:nvSpPr>
          <p:cNvPr id="10" name="semrush_workflow-shape-9"/>
          <p:cNvSpPr/>
          <p:nvPr/>
        </p:nvSpPr>
        <p:spPr>
          <a:xfrm>
            <a:off x="7747000" y="2286000"/>
            <a:ext cx="3302000" cy="4572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1" name="semrush_workflow-text-10"/>
          <p:cNvSpPr/>
          <p:nvPr/>
        </p:nvSpPr>
        <p:spPr>
          <a:xfrm>
            <a:off x="8128000" y="2667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03</a:t>
            </a:r>
            <a:endParaRPr lang="en-US" sz="3200" dirty="0"/>
          </a:p>
        </p:txBody>
      </p:sp>
      <p:sp>
        <p:nvSpPr>
          <p:cNvPr id="12" name="semrush_workflow-text-11"/>
          <p:cNvSpPr/>
          <p:nvPr/>
        </p:nvSpPr>
        <p:spPr>
          <a:xfrm>
            <a:off x="8128000" y="3556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取得0-100 AI Visibility Score，並查看「Cited Pages」列表</a:t>
            </a:r>
            <a:endParaRPr lang="en-US" sz="1600" dirty="0"/>
          </a:p>
        </p:txBody>
      </p:sp>
      <p:sp>
        <p:nvSpPr>
          <p:cNvPr id="13" name="semrush_workflow-shape-12"/>
          <p:cNvSpPr/>
          <p:nvPr/>
        </p:nvSpPr>
        <p:spPr>
          <a:xfrm>
            <a:off x="11303000" y="2286000"/>
            <a:ext cx="3302000" cy="4572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4" name="semrush_workflow-text-13"/>
          <p:cNvSpPr/>
          <p:nvPr/>
        </p:nvSpPr>
        <p:spPr>
          <a:xfrm>
            <a:off x="11684000" y="2667000"/>
            <a:ext cx="254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04</a:t>
            </a:r>
            <a:endParaRPr lang="en-US" sz="3200" dirty="0"/>
          </a:p>
        </p:txBody>
      </p:sp>
      <p:sp>
        <p:nvSpPr>
          <p:cNvPr id="15" name="semrush_workflow-text-14"/>
          <p:cNvSpPr/>
          <p:nvPr/>
        </p:nvSpPr>
        <p:spPr>
          <a:xfrm>
            <a:off x="11684000" y="3556000"/>
            <a:ext cx="254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點擊「View full response」查看AI完整回答與品牌被提及的上下文</a:t>
            </a:r>
            <a:endParaRPr lang="en-US" sz="1600" dirty="0"/>
          </a:p>
        </p:txBody>
      </p:sp>
      <p:sp>
        <p:nvSpPr>
          <p:cNvPr id="16" name="semrush_workflow-text-15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Search》，工具操作步驟整理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asurement_framework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GEO衡量框架：四個持續運作的循環步驟</a:t>
            </a:r>
            <a:endParaRPr lang="en-US" sz="2600" dirty="0"/>
          </a:p>
        </p:txBody>
      </p:sp>
      <p:sp>
        <p:nvSpPr>
          <p:cNvPr id="3" name="measurement_framework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measurement_framework-shape-3"/>
          <p:cNvSpPr/>
          <p:nvPr/>
        </p:nvSpPr>
        <p:spPr>
          <a:xfrm>
            <a:off x="635000" y="1905000"/>
            <a:ext cx="7112000" cy="254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measurement_framework-text-4"/>
          <p:cNvSpPr/>
          <p:nvPr/>
        </p:nvSpPr>
        <p:spPr>
          <a:xfrm>
            <a:off x="1016000" y="22225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① 基準線建立</a:t>
            </a:r>
            <a:endParaRPr lang="en-US" sz="1800" dirty="0"/>
          </a:p>
        </p:txBody>
      </p:sp>
      <p:sp>
        <p:nvSpPr>
          <p:cNvPr id="6" name="measurement_framework-text-5"/>
          <p:cNvSpPr/>
          <p:nvPr/>
        </p:nvSpPr>
        <p:spPr>
          <a:xfrm>
            <a:off x="1016000" y="2730500"/>
            <a:ext cx="6350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先建立當前AI視覺化分數作為起始基準，作為未來比較的參照點</a:t>
            </a:r>
            <a:endParaRPr lang="en-US" sz="1600" dirty="0"/>
          </a:p>
        </p:txBody>
      </p:sp>
      <p:sp>
        <p:nvSpPr>
          <p:cNvPr id="7" name="measurement_framework-shape-6"/>
          <p:cNvSpPr/>
          <p:nvPr/>
        </p:nvSpPr>
        <p:spPr>
          <a:xfrm>
            <a:off x="8128000" y="1905000"/>
            <a:ext cx="7493000" cy="2540000"/>
          </a:xfrm>
          <a:prstGeom prst="rect">
            <a:avLst/>
          </a:prstGeom>
          <a:solidFill>
            <a:srgbClr val="1A365D">
              <a:alpha val="5000"/>
            </a:srgbClr>
          </a:solidFill>
          <a:ln w="12700">
            <a:solidFill>
              <a:srgbClr val="1A365D"/>
            </a:solidFill>
            <a:prstDash val="solid"/>
          </a:ln>
        </p:spPr>
      </p:sp>
      <p:sp>
        <p:nvSpPr>
          <p:cNvPr id="8" name="measurement_framework-text-7"/>
          <p:cNvSpPr/>
          <p:nvPr/>
        </p:nvSpPr>
        <p:spPr>
          <a:xfrm>
            <a:off x="8509000" y="22225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② 競品比較</a:t>
            </a:r>
            <a:endParaRPr lang="en-US" sz="1800" dirty="0"/>
          </a:p>
        </p:txBody>
      </p:sp>
      <p:sp>
        <p:nvSpPr>
          <p:cNvPr id="9" name="measurement_framework-text-8"/>
          <p:cNvSpPr/>
          <p:nvPr/>
        </p:nvSpPr>
        <p:spPr>
          <a:xfrm>
            <a:off x="8509000" y="2730500"/>
            <a:ext cx="6731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與2-3個主要競品比較Share of Voice，找出差距與機會</a:t>
            </a:r>
            <a:endParaRPr lang="en-US" sz="1600" dirty="0"/>
          </a:p>
        </p:txBody>
      </p:sp>
      <p:sp>
        <p:nvSpPr>
          <p:cNvPr id="10" name="measurement_framework-shape-9"/>
          <p:cNvSpPr/>
          <p:nvPr/>
        </p:nvSpPr>
        <p:spPr>
          <a:xfrm>
            <a:off x="635000" y="4826000"/>
            <a:ext cx="7112000" cy="2540000"/>
          </a:xfrm>
          <a:prstGeom prst="rect">
            <a:avLst/>
          </a:prstGeom>
          <a:solidFill>
            <a:srgbClr val="1A365D">
              <a:alpha val="5000"/>
            </a:srgbClr>
          </a:solidFill>
          <a:ln w="12700">
            <a:solidFill>
              <a:srgbClr val="1A365D"/>
            </a:solidFill>
            <a:prstDash val="solid"/>
          </a:ln>
        </p:spPr>
      </p:sp>
      <p:sp>
        <p:nvSpPr>
          <p:cNvPr id="11" name="measurement_framework-text-10"/>
          <p:cNvSpPr/>
          <p:nvPr/>
        </p:nvSpPr>
        <p:spPr>
          <a:xfrm>
            <a:off x="1016000" y="51435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③ 持續監測</a:t>
            </a:r>
            <a:endParaRPr lang="en-US" sz="1800" dirty="0"/>
          </a:p>
        </p:txBody>
      </p:sp>
      <p:sp>
        <p:nvSpPr>
          <p:cNvPr id="12" name="measurement_framework-text-11"/>
          <p:cNvSpPr/>
          <p:nvPr/>
        </p:nvSpPr>
        <p:spPr>
          <a:xfrm>
            <a:off x="1016000" y="5651500"/>
            <a:ext cx="6350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每週或每月追蹤變化趨勢，而非一次性檢測</a:t>
            </a:r>
            <a:endParaRPr lang="en-US" sz="1600" dirty="0"/>
          </a:p>
        </p:txBody>
      </p:sp>
      <p:sp>
        <p:nvSpPr>
          <p:cNvPr id="13" name="measurement_framework-shape-12"/>
          <p:cNvSpPr/>
          <p:nvPr/>
        </p:nvSpPr>
        <p:spPr>
          <a:xfrm>
            <a:off x="8128000" y="4826000"/>
            <a:ext cx="7493000" cy="2540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4" name="measurement_framework-text-13"/>
          <p:cNvSpPr/>
          <p:nvPr/>
        </p:nvSpPr>
        <p:spPr>
          <a:xfrm>
            <a:off x="8509000" y="5143500"/>
            <a:ext cx="673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④ 行動轉化</a:t>
            </a:r>
            <a:endParaRPr lang="en-US" sz="1800" dirty="0"/>
          </a:p>
        </p:txBody>
      </p:sp>
      <p:sp>
        <p:nvSpPr>
          <p:cNvPr id="15" name="measurement_framework-text-14"/>
          <p:cNvSpPr/>
          <p:nvPr/>
        </p:nvSpPr>
        <p:spPr>
          <a:xfrm>
            <a:off x="8509000" y="5651500"/>
            <a:ext cx="6731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將「未被引用的內容缺口」轉化為具體內容優化任務</a:t>
            </a:r>
            <a:endParaRPr lang="en-US" sz="1600" dirty="0"/>
          </a:p>
        </p:txBody>
      </p:sp>
      <p:sp>
        <p:nvSpPr>
          <p:cNvPr id="16" name="measurement_framework-text-15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來源：本簡報依業界GEO工具實務整理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常見誤區：迷思 vs 事實</a:t>
            </a:r>
            <a:endParaRPr lang="en-US" sz="2600" dirty="0"/>
          </a:p>
        </p:txBody>
      </p:sp>
      <p:sp>
        <p:nvSpPr>
          <p:cNvPr id="3" name="common_mistakes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common_mistakes-text-3"/>
          <p:cNvSpPr/>
          <p:nvPr/>
        </p:nvSpPr>
        <p:spPr>
          <a:xfrm>
            <a:off x="635000" y="1778000"/>
            <a:ext cx="711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迷思</a:t>
            </a:r>
            <a:endParaRPr lang="en-US" sz="1800" dirty="0"/>
          </a:p>
        </p:txBody>
      </p:sp>
      <p:sp>
        <p:nvSpPr>
          <p:cNvPr id="5" name="common_mistakes-text-4"/>
          <p:cNvSpPr/>
          <p:nvPr/>
        </p:nvSpPr>
        <p:spPr>
          <a:xfrm>
            <a:off x="8128000" y="1778000"/>
            <a:ext cx="749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事實</a:t>
            </a:r>
            <a:endParaRPr lang="en-US" sz="1800" dirty="0"/>
          </a:p>
        </p:txBody>
      </p:sp>
      <p:sp>
        <p:nvSpPr>
          <p:cNvPr id="6" name="common_mistakes-shape-5"/>
          <p:cNvSpPr/>
          <p:nvPr/>
        </p:nvSpPr>
        <p:spPr>
          <a:xfrm>
            <a:off x="635000" y="23495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7" name="common_mistakes-text-6"/>
          <p:cNvSpPr/>
          <p:nvPr/>
        </p:nvSpPr>
        <p:spPr>
          <a:xfrm>
            <a:off x="635000" y="26670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AI referral流量成長 = 品牌聲量提升</a:t>
            </a:r>
            <a:endParaRPr lang="en-US" sz="1700" dirty="0"/>
          </a:p>
        </p:txBody>
      </p:sp>
      <p:sp>
        <p:nvSpPr>
          <p:cNvPr id="8" name="common_mistakes-text-7"/>
          <p:cNvSpPr/>
          <p:nvPr/>
        </p:nvSpPr>
        <p:spPr>
          <a:xfrm>
            <a:off x="8128000" y="2667000"/>
            <a:ext cx="749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流量可能來自聚合網站被引用後的好奇點擊，並非品牌本身被記住</a:t>
            </a:r>
            <a:endParaRPr lang="en-US" sz="1700" dirty="0"/>
          </a:p>
        </p:txBody>
      </p:sp>
      <p:sp>
        <p:nvSpPr>
          <p:cNvPr id="9" name="common_mistakes-shape-8"/>
          <p:cNvSpPr/>
          <p:nvPr/>
        </p:nvSpPr>
        <p:spPr>
          <a:xfrm>
            <a:off x="635000" y="3810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0" name="common_mistakes-text-9"/>
          <p:cNvSpPr/>
          <p:nvPr/>
        </p:nvSpPr>
        <p:spPr>
          <a:xfrm>
            <a:off x="635000" y="41910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沒有被點擊，就代表沒有被看見</a:t>
            </a:r>
            <a:endParaRPr lang="en-US" sz="1700" dirty="0"/>
          </a:p>
        </p:txBody>
      </p:sp>
      <p:sp>
        <p:nvSpPr>
          <p:cNvPr id="11" name="common_mistakes-text-10"/>
          <p:cNvSpPr/>
          <p:nvPr/>
        </p:nvSpPr>
        <p:spPr>
          <a:xfrm>
            <a:off x="8128000" y="4191000"/>
            <a:ext cx="749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被提及但未點擊，仍實質累積品牌可信度與辨識度，只是不會出現在流量報表</a:t>
            </a:r>
            <a:endParaRPr lang="en-US" sz="1700" dirty="0"/>
          </a:p>
        </p:txBody>
      </p:sp>
      <p:sp>
        <p:nvSpPr>
          <p:cNvPr id="12" name="common_mistakes-shape-11"/>
          <p:cNvSpPr/>
          <p:nvPr/>
        </p:nvSpPr>
        <p:spPr>
          <a:xfrm>
            <a:off x="635000" y="5334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3" name="common_mistakes-text-12"/>
          <p:cNvSpPr/>
          <p:nvPr/>
        </p:nvSpPr>
        <p:spPr>
          <a:xfrm>
            <a:off x="635000" y="5715000"/>
            <a:ext cx="7112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內容讓AI容易讀取就足夠了</a:t>
            </a:r>
            <a:endParaRPr lang="en-US" sz="1700" dirty="0"/>
          </a:p>
        </p:txBody>
      </p:sp>
      <p:sp>
        <p:nvSpPr>
          <p:cNvPr id="14" name="common_mistakes-text-13"/>
          <p:cNvSpPr/>
          <p:nvPr/>
        </p:nvSpPr>
        <p:spPr>
          <a:xfrm>
            <a:off x="8128000" y="5715000"/>
            <a:ext cx="7493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20"/>
              </a:lnSpc>
              <a:buNone/>
            </a:pPr>
            <a:r>
              <a:rPr lang="en-US" sz="17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還需具備品牌具名的專家引言與結構化資料，AI才會將內容與品牌歸屬連結起來</a:t>
            </a:r>
            <a:endParaRPr lang="en-US" sz="1700" dirty="0"/>
          </a:p>
        </p:txBody>
      </p:sp>
      <p:sp>
        <p:nvSpPr>
          <p:cNvPr id="15" name="common_mistakes-text-14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來源：Search Engine Land《How to Measure Brand Visibility in AI Search》，2026年4月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plan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五步驟建立品牌AI聲量追蹤機制</a:t>
            </a:r>
            <a:endParaRPr lang="en-US" sz="2600" dirty="0"/>
          </a:p>
        </p:txBody>
      </p:sp>
      <p:sp>
        <p:nvSpPr>
          <p:cNvPr id="3" name="action_plan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action_plan-text-3"/>
          <p:cNvSpPr/>
          <p:nvPr/>
        </p:nvSpPr>
        <p:spPr>
          <a:xfrm>
            <a:off x="635000" y="17780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action_plan-text-4"/>
          <p:cNvSpPr/>
          <p:nvPr/>
        </p:nvSpPr>
        <p:spPr>
          <a:xfrm>
            <a:off x="1524000" y="1778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選定一款GEO工具，涵蓋主要AI平台（ChatGPT、Gemini、Perplexity、AI Overview）</a:t>
            </a:r>
            <a:endParaRPr lang="en-US" sz="1800" dirty="0"/>
          </a:p>
        </p:txBody>
      </p:sp>
      <p:sp>
        <p:nvSpPr>
          <p:cNvPr id="6" name="action_plan-shape-5"/>
          <p:cNvSpPr/>
          <p:nvPr/>
        </p:nvSpPr>
        <p:spPr>
          <a:xfrm>
            <a:off x="635000" y="2413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7" name="action_plan-text-6"/>
          <p:cNvSpPr/>
          <p:nvPr/>
        </p:nvSpPr>
        <p:spPr>
          <a:xfrm>
            <a:off x="635000" y="26670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action_plan-text-7"/>
          <p:cNvSpPr/>
          <p:nvPr/>
        </p:nvSpPr>
        <p:spPr>
          <a:xfrm>
            <a:off x="1524000" y="2667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建立當前品牌AI Visibility Score基準線，並記錄被引用頁面清單</a:t>
            </a:r>
            <a:endParaRPr lang="en-US" sz="1800" dirty="0"/>
          </a:p>
        </p:txBody>
      </p:sp>
      <p:sp>
        <p:nvSpPr>
          <p:cNvPr id="9" name="action_plan-shape-8"/>
          <p:cNvSpPr/>
          <p:nvPr/>
        </p:nvSpPr>
        <p:spPr>
          <a:xfrm>
            <a:off x="635000" y="3302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0" name="action_plan-text-9"/>
          <p:cNvSpPr/>
          <p:nvPr/>
        </p:nvSpPr>
        <p:spPr>
          <a:xfrm>
            <a:off x="635000" y="35560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action_plan-text-10"/>
          <p:cNvSpPr/>
          <p:nvPr/>
        </p:nvSpPr>
        <p:spPr>
          <a:xfrm>
            <a:off x="1524000" y="3556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鎖定2-3個主要競品，定期比較Share of Voice與情感分析結果</a:t>
            </a:r>
            <a:endParaRPr lang="en-US" sz="1800" dirty="0"/>
          </a:p>
        </p:txBody>
      </p:sp>
      <p:sp>
        <p:nvSpPr>
          <p:cNvPr id="12" name="action_plan-shape-11"/>
          <p:cNvSpPr/>
          <p:nvPr/>
        </p:nvSpPr>
        <p:spPr>
          <a:xfrm>
            <a:off x="635000" y="4191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3" name="action_plan-text-12"/>
          <p:cNvSpPr/>
          <p:nvPr/>
        </p:nvSpPr>
        <p:spPr>
          <a:xfrm>
            <a:off x="635000" y="44450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4</a:t>
            </a:r>
            <a:endParaRPr lang="en-US" sz="2000" dirty="0"/>
          </a:p>
        </p:txBody>
      </p:sp>
      <p:sp>
        <p:nvSpPr>
          <p:cNvPr id="14" name="action_plan-text-13"/>
          <p:cNvSpPr/>
          <p:nvPr/>
        </p:nvSpPr>
        <p:spPr>
          <a:xfrm>
            <a:off x="1524000" y="4445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為內容加入品牌具名的專家引言與原創數據，強化AI歸屬識別</a:t>
            </a:r>
            <a:endParaRPr lang="en-US" sz="1800" dirty="0"/>
          </a:p>
        </p:txBody>
      </p:sp>
      <p:sp>
        <p:nvSpPr>
          <p:cNvPr id="15" name="action_plan-shape-14"/>
          <p:cNvSpPr/>
          <p:nvPr/>
        </p:nvSpPr>
        <p:spPr>
          <a:xfrm>
            <a:off x="635000" y="5080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16" name="action_plan-text-15"/>
          <p:cNvSpPr/>
          <p:nvPr/>
        </p:nvSpPr>
        <p:spPr>
          <a:xfrm>
            <a:off x="635000" y="5334000"/>
            <a:ext cx="76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3B82F6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action_plan-text-16"/>
          <p:cNvSpPr/>
          <p:nvPr/>
        </p:nvSpPr>
        <p:spPr>
          <a:xfrm>
            <a:off x="1524000" y="53340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每月產出GEO成效報告，將內容缺口轉化為下一階段優化任務</a:t>
            </a:r>
            <a:endParaRPr lang="en-US" sz="1800" dirty="0"/>
          </a:p>
        </p:txBody>
      </p:sp>
      <p:sp>
        <p:nvSpPr>
          <p:cNvPr id="18" name="action_plan-text-17"/>
          <p:cNvSpPr/>
          <p:nvPr/>
        </p:nvSpPr>
        <p:spPr>
          <a:xfrm>
            <a:off x="635000" y="8255000"/>
            <a:ext cx="1397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來源：本簡報依業界GEO工具實務整理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總結：三大重點回顧</a:t>
            </a:r>
            <a:endParaRPr lang="en-US" sz="2600" dirty="0"/>
          </a:p>
        </p:txBody>
      </p:sp>
      <p:sp>
        <p:nvSpPr>
          <p:cNvPr id="3" name="summary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summary-shape-3"/>
          <p:cNvSpPr/>
          <p:nvPr/>
        </p:nvSpPr>
        <p:spPr>
          <a:xfrm>
            <a:off x="635000" y="2032000"/>
            <a:ext cx="4572000" cy="4826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5" name="summary-text-4"/>
          <p:cNvSpPr/>
          <p:nvPr/>
        </p:nvSpPr>
        <p:spPr>
          <a:xfrm>
            <a:off x="1016000" y="241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觀念轉換</a:t>
            </a:r>
            <a:endParaRPr lang="en-US" sz="18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30480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從點擊式衡量轉向聲量式衡量，被提及本身即具備價值</a:t>
            </a:r>
            <a:endParaRPr lang="en-US" sz="1600" dirty="0"/>
          </a:p>
        </p:txBody>
      </p:sp>
      <p:sp>
        <p:nvSpPr>
          <p:cNvPr id="7" name="summary-shape-6"/>
          <p:cNvSpPr/>
          <p:nvPr/>
        </p:nvSpPr>
        <p:spPr>
          <a:xfrm>
            <a:off x="5588000" y="2032000"/>
            <a:ext cx="4572000" cy="4826000"/>
          </a:xfrm>
          <a:prstGeom prst="rect">
            <a:avLst/>
          </a:prstGeom>
          <a:solidFill>
            <a:srgbClr val="1A365D">
              <a:alpha val="5000"/>
            </a:srgbClr>
          </a:solidFill>
          <a:ln w="12700">
            <a:solidFill>
              <a:srgbClr val="1A365D"/>
            </a:solidFill>
            <a:prstDash val="solid"/>
          </a:ln>
        </p:spPr>
      </p:sp>
      <p:sp>
        <p:nvSpPr>
          <p:cNvPr id="8" name="summary-text-7"/>
          <p:cNvSpPr/>
          <p:nvPr/>
        </p:nvSpPr>
        <p:spPr>
          <a:xfrm>
            <a:off x="5969000" y="241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指標體系</a:t>
            </a:r>
            <a:endParaRPr lang="en-US" sz="1800" dirty="0"/>
          </a:p>
        </p:txBody>
      </p:sp>
      <p:sp>
        <p:nvSpPr>
          <p:cNvPr id="9" name="summary-text-8"/>
          <p:cNvSpPr/>
          <p:nvPr/>
        </p:nvSpPr>
        <p:spPr>
          <a:xfrm>
            <a:off x="5969000" y="30480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Visibility Score、Share of Voice、情感分析等六項指標構成完整框架</a:t>
            </a:r>
            <a:endParaRPr lang="en-US" sz="1600" dirty="0"/>
          </a:p>
        </p:txBody>
      </p:sp>
      <p:sp>
        <p:nvSpPr>
          <p:cNvPr id="10" name="summary-shape-9"/>
          <p:cNvSpPr/>
          <p:nvPr/>
        </p:nvSpPr>
        <p:spPr>
          <a:xfrm>
            <a:off x="10541000" y="2032000"/>
            <a:ext cx="4572000" cy="4826000"/>
          </a:xfrm>
          <a:prstGeom prst="rect">
            <a:avLst/>
          </a:prstGeom>
          <a:solidFill>
            <a:srgbClr val="F3F4F6"/>
          </a:solidFill>
          <a:ln/>
        </p:spPr>
      </p:sp>
      <p:sp>
        <p:nvSpPr>
          <p:cNvPr id="11" name="summary-text-10"/>
          <p:cNvSpPr/>
          <p:nvPr/>
        </p:nvSpPr>
        <p:spPr>
          <a:xfrm>
            <a:off x="10922000" y="24130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1A365D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持續行動</a:t>
            </a:r>
            <a:endParaRPr lang="en-US" sz="1800" dirty="0"/>
          </a:p>
        </p:txBody>
      </p:sp>
      <p:sp>
        <p:nvSpPr>
          <p:cNvPr id="12" name="summary-text-11"/>
          <p:cNvSpPr/>
          <p:nvPr/>
        </p:nvSpPr>
        <p:spPr>
          <a:xfrm>
            <a:off x="10922000" y="3048000"/>
            <a:ext cx="3810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選定工具、建立基準、定期比較、內容優化，形成持續循環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text-1"/>
          <p:cNvSpPr/>
          <p:nvPr/>
        </p:nvSpPr>
        <p:spPr>
          <a:xfrm>
            <a:off x="635000" y="5080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參考資源</a:t>
            </a:r>
            <a:endParaRPr lang="en-US" sz="2600" dirty="0"/>
          </a:p>
        </p:txBody>
      </p:sp>
      <p:sp>
        <p:nvSpPr>
          <p:cNvPr id="3" name="references-shape-2"/>
          <p:cNvSpPr/>
          <p:nvPr/>
        </p:nvSpPr>
        <p:spPr>
          <a:xfrm>
            <a:off x="635000" y="1270000"/>
            <a:ext cx="14986000" cy="12700"/>
          </a:xfrm>
          <a:prstGeom prst="line">
            <a:avLst/>
          </a:prstGeom>
          <a:ln w="12700">
            <a:solidFill>
              <a:srgbClr val="1A365D"/>
            </a:solidFill>
            <a:prstDash val="solid"/>
          </a:ln>
        </p:spPr>
      </p:sp>
      <p:sp>
        <p:nvSpPr>
          <p:cNvPr id="4" name="references-text-3"/>
          <p:cNvSpPr/>
          <p:nvPr/>
        </p:nvSpPr>
        <p:spPr>
          <a:xfrm>
            <a:off x="635000" y="1778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1. Search Engine Land〈How to measure brand visibility in AI search〉，2026年4月</a:t>
            </a:r>
            <a:endParaRPr lang="en-US" sz="1600" dirty="0"/>
          </a:p>
        </p:txBody>
      </p:sp>
      <p:sp>
        <p:nvSpPr>
          <p:cNvPr id="5" name="references-text-4"/>
          <p:cNvSpPr/>
          <p:nvPr/>
        </p:nvSpPr>
        <p:spPr>
          <a:xfrm>
            <a:off x="635000" y="2413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2. Semrush〈The 9 Best Generative Engine Optimization (GEO) Tools of 2026〉，2026年7月</a:t>
            </a:r>
            <a:endParaRPr lang="en-US" sz="1600" dirty="0"/>
          </a:p>
        </p:txBody>
      </p:sp>
      <p:sp>
        <p:nvSpPr>
          <p:cNvPr id="6" name="references-text-5"/>
          <p:cNvSpPr/>
          <p:nvPr/>
        </p:nvSpPr>
        <p:spPr>
          <a:xfrm>
            <a:off x="635000" y="3048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3. Semrush AI Visibility Toolkit 產品文件</a:t>
            </a:r>
            <a:endParaRPr lang="en-US" sz="1600" dirty="0"/>
          </a:p>
        </p:txBody>
      </p:sp>
      <p:sp>
        <p:nvSpPr>
          <p:cNvPr id="7" name="references-text-6"/>
          <p:cNvSpPr/>
          <p:nvPr/>
        </p:nvSpPr>
        <p:spPr>
          <a:xfrm>
            <a:off x="635000" y="3683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4. Otterly.AI 產品說明文件</a:t>
            </a:r>
            <a:endParaRPr lang="en-US" sz="1600" dirty="0"/>
          </a:p>
        </p:txBody>
      </p:sp>
      <p:sp>
        <p:nvSpPr>
          <p:cNvPr id="8" name="references-text-7"/>
          <p:cNvSpPr/>
          <p:nvPr/>
        </p:nvSpPr>
        <p:spPr>
          <a:xfrm>
            <a:off x="635000" y="4318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5. Conductor〈AI Search Performance〉報告框架</a:t>
            </a:r>
            <a:endParaRPr lang="en-US" sz="1600" dirty="0"/>
          </a:p>
        </p:txBody>
      </p:sp>
      <p:sp>
        <p:nvSpPr>
          <p:cNvPr id="9" name="references-text-8"/>
          <p:cNvSpPr/>
          <p:nvPr/>
        </p:nvSpPr>
        <p:spPr>
          <a:xfrm>
            <a:off x="635000" y="4953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6. Profound〈How to Track Your Visibility in AI Search〉</a:t>
            </a:r>
            <a:endParaRPr lang="en-US" sz="1600" dirty="0"/>
          </a:p>
        </p:txBody>
      </p:sp>
      <p:sp>
        <p:nvSpPr>
          <p:cNvPr id="10" name="references-text-9"/>
          <p:cNvSpPr/>
          <p:nvPr/>
        </p:nvSpPr>
        <p:spPr>
          <a:xfrm>
            <a:off x="635000" y="5588000"/>
            <a:ext cx="1397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7. XFunnel 官方網站產品說明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635000" y="3810000"/>
            <a:ext cx="762000" cy="9144"/>
          </a:xfrm>
          <a:prstGeom prst="line">
            <a:avLst/>
          </a:prstGeom>
          <a:ln w="38100">
            <a:solidFill>
              <a:srgbClr val="1A365D"/>
            </a:solidFill>
            <a:prstDash val="solid"/>
          </a:ln>
        </p:spPr>
      </p:sp>
      <p:sp>
        <p:nvSpPr>
          <p:cNvPr id="3" name="thankyou-text-2"/>
          <p:cNvSpPr/>
          <p:nvPr/>
        </p:nvSpPr>
        <p:spPr>
          <a:xfrm>
            <a:off x="635000" y="4191000"/>
            <a:ext cx="11430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600" dirty="0">
                <a:solidFill>
                  <a:srgbClr val="1A365D"/>
                </a:solidFill>
                <a:latin typeface="Noto Serif TC" pitchFamily="34" charset="0"/>
                <a:ea typeface="SimSun" pitchFamily="34" charset="-122"/>
                <a:cs typeface="Noto Serif TC" pitchFamily="34" charset="-120"/>
              </a:rPr>
              <a:t>感謝聆聽</a:t>
            </a:r>
            <a:endParaRPr lang="en-US" sz="4600" dirty="0"/>
          </a:p>
        </p:txBody>
      </p:sp>
      <p:sp>
        <p:nvSpPr>
          <p:cNvPr id="4" name="thankyou-shape-3"/>
          <p:cNvSpPr/>
          <p:nvPr/>
        </p:nvSpPr>
        <p:spPr>
          <a:xfrm>
            <a:off x="635000" y="5715000"/>
            <a:ext cx="14986000" cy="12700"/>
          </a:xfrm>
          <a:prstGeom prst="line">
            <a:avLst/>
          </a:prstGeom>
          <a:ln w="12700">
            <a:solidFill>
              <a:srgbClr val="E5E7EB"/>
            </a:solidFill>
            <a:prstDash val="solid"/>
          </a:ln>
        </p:spPr>
      </p:sp>
      <p:sp>
        <p:nvSpPr>
          <p:cNvPr id="5" name="thankyou-text-4"/>
          <p:cNvSpPr/>
          <p:nvPr/>
        </p:nvSpPr>
        <p:spPr>
          <a:xfrm>
            <a:off x="635000" y="60325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111827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GEO成效衡量：如何追蹤AI引擎中的品牌聲量</dc:title>
  <dc:subject>GEO成效衡量：如何追蹤AI引擎中的品牌聲量</dc:subject>
  <dc:creator>Manus</dc:creator>
  <cp:lastModifiedBy>Manus</cp:lastModifiedBy>
  <cp:revision>1</cp:revision>
  <dcterms:created xsi:type="dcterms:W3CDTF">2026-07-31T00:40:35Z</dcterms:created>
  <dcterms:modified xsi:type="dcterms:W3CDTF">2026-07-31T00:40:35Z</dcterms:modified>
</cp:coreProperties>
</file>