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09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6256000" cy="9144000"/>
  <p:notesSz cx="9144000" cy="16256000"/>
  <p:embeddedFontLst>
    <p:embeddedFont>
      <p:font typeface="Noto Serif TC" charset="-122" pitchFamily="34"/>
      <p:regular r:id="rId33"/>
    </p:embeddedFont>
    <p:embeddedFont>
      <p:font typeface="Noto Sans TC" charset="-122" pitchFamily="34"/>
      <p:regular r:id="rId34"/>
    </p:embeddedFont>
    <p:embeddedFont>
      <p:font typeface="Fira Code" charset="-122" pitchFamily="34"/>
      <p:regular r:id="rId3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33" Type="http://schemas.openxmlformats.org/officeDocument/2006/relationships/font" Target="fonts/font1.fntdata"/><Relationship Id="rId34" Type="http://schemas.openxmlformats.org/officeDocument/2006/relationships/font" Target="fonts/font2.fntdata"/><Relationship Id="rId35" Type="http://schemas.openxmlformats.org/officeDocument/2006/relationships/font" Target="fonts/font3.fntdata"/></Relationships>
</file>

<file path=ppt/charts/_rels/chart10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9.xlsx"/></Relationships>
</file>

<file path=ppt/charts/chart10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2563EB"/>
            </a:solidFill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 b="0" i="0" strike="noStrike" sz="1200" u="none">
                        <a:solidFill>
                          <a:srgbClr val="333333"/>
                        </a:solidFill>
                        <a:latin typeface="Noto Sans TC"/>
                      </a:defRPr>
                    </a:pPr>
                    <a:r>
                      <a:rPr lang="en-US" b="0" i="0" strike="noStrike" sz="1200" u="none">
                        <a:solidFill>
                          <a:srgbClr val="333333"/>
                        </a:solidFill>
                        <a:latin typeface="Noto Sans TC"/>
                      </a:rPr>
                      <a:t>31%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pPr>
                      <a:defRPr b="0" i="0" strike="noStrike" sz="1200" u="none">
                        <a:solidFill>
                          <a:srgbClr val="333333"/>
                        </a:solidFill>
                        <a:latin typeface="Noto Sans TC"/>
                      </a:defRPr>
                    </a:pPr>
                    <a:r>
                      <a:rPr lang="en-US" b="0" i="0" strike="noStrike" sz="1200" u="none">
                        <a:solidFill>
                          <a:srgbClr val="333333"/>
                        </a:solidFill>
                        <a:latin typeface="Noto Sans TC"/>
                      </a:rPr>
                      <a:t>48%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333333"/>
                    </a:solidFill>
                    <a:latin typeface="Noto Sans TC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2025年初</c:v>
                  </c:pt>
                  <c:pt idx="1">
                    <c:v>2026年4月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0.31</c:v>
                </c:pt>
                <c:pt idx="1">
                  <c:v>0.48</c:v>
                </c:pt>
              </c:numCache>
            </c:numRef>
          </c:val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333333"/>
                  </a:solidFill>
                  <a:latin typeface="Noto Sans TC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22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6F1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1.png"/><Relationship Id="rId3" Type="http://schemas.openxmlformats.org/officeDocument/2006/relationships/image" Target="../media/image-22-1.png"/><Relationship Id="rId4" Type="http://schemas.openxmlformats.org/officeDocument/2006/relationships/image" Target="../media/image-22-1.png"/><Relationship Id="rId5" Type="http://schemas.openxmlformats.org/officeDocument/2006/relationships/image" Target="../media/image-22-1.png"/><Relationship Id="rId6" Type="http://schemas.openxmlformats.org/officeDocument/2006/relationships/image" Target="../media/image-22-1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-image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background-mask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gradFill rotWithShape="1" flip="none">
            <a:gsLst>
              <a:gs pos="0">
                <a:srgbClr val="0F172A">
                  <a:alpha val="91000"/>
                </a:srgbClr>
              </a:gs>
              <a:gs pos="100000">
                <a:srgbClr val="2563EB">
                  <a:alpha val="88000"/>
                </a:srgbClr>
              </a:gs>
            </a:gsLst>
            <a:lin ang="6000000" scaled="1"/>
          </a:gra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cover-text-1"/>
          <p:cNvSpPr/>
          <p:nvPr/>
        </p:nvSpPr>
        <p:spPr>
          <a:xfrm>
            <a:off x="762000" y="3048000"/>
            <a:ext cx="13970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980"/>
              </a:lnSpc>
              <a:buNone/>
            </a:pPr>
            <a:r>
              <a:rPr lang="en-US" sz="4600" dirty="0">
                <a:solidFill>
                  <a:srgbClr val="FFFFFF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2025/2026 SEO趨勢與Google演算法更新解析</a:t>
            </a:r>
            <a:endParaRPr lang="en-US" sz="4600" dirty="0"/>
          </a:p>
        </p:txBody>
      </p:sp>
      <p:sp>
        <p:nvSpPr>
          <p:cNvPr id="5" name="cover-text-2"/>
          <p:cNvSpPr/>
          <p:nvPr/>
        </p:nvSpPr>
        <p:spPr>
          <a:xfrm>
            <a:off x="762000" y="5080000"/>
            <a:ext cx="1143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DCE7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AI搜尋時代的排名邏輯與因應策略</a:t>
            </a:r>
            <a:endParaRPr lang="en-US" sz="2200" dirty="0"/>
          </a:p>
        </p:txBody>
      </p:sp>
      <p:sp>
        <p:nvSpPr>
          <p:cNvPr id="6" name="cover-shape-3"/>
          <p:cNvSpPr/>
          <p:nvPr/>
        </p:nvSpPr>
        <p:spPr>
          <a:xfrm>
            <a:off x="762000" y="5969000"/>
            <a:ext cx="1016000" cy="9144"/>
          </a:xfrm>
          <a:prstGeom prst="line">
            <a:avLst/>
          </a:prstGeom>
          <a:ln w="38100">
            <a:solidFill>
              <a:srgbClr val="FFFFFF"/>
            </a:solidFill>
            <a:prstDash val="solid"/>
          </a:ln>
        </p:spPr>
      </p:sp>
      <p:sp>
        <p:nvSpPr>
          <p:cNvPr id="7" name="cover-text-4"/>
          <p:cNvSpPr/>
          <p:nvPr/>
        </p:nvSpPr>
        <p:spPr>
          <a:xfrm>
            <a:off x="762000" y="7874000"/>
            <a:ext cx="889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DCE7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SEO 講師・AI 講師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genda-text-1"/>
          <p:cNvSpPr/>
          <p:nvPr/>
        </p:nvSpPr>
        <p:spPr>
          <a:xfrm>
            <a:off x="762000" y="762000"/>
            <a:ext cx="762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課程大綱</a:t>
            </a:r>
            <a:endParaRPr lang="en-US" sz="3200" dirty="0"/>
          </a:p>
        </p:txBody>
      </p:sp>
      <p:sp>
        <p:nvSpPr>
          <p:cNvPr id="3" name="agenda-shape-2"/>
          <p:cNvSpPr/>
          <p:nvPr/>
        </p:nvSpPr>
        <p:spPr>
          <a:xfrm>
            <a:off x="762000" y="1524000"/>
            <a:ext cx="1016000" cy="9144"/>
          </a:xfrm>
          <a:prstGeom prst="line">
            <a:avLst/>
          </a:prstGeom>
          <a:ln w="38100">
            <a:solidFill>
              <a:srgbClr val="2563EB"/>
            </a:solidFill>
            <a:prstDash val="solid"/>
          </a:ln>
        </p:spPr>
      </p:sp>
      <p:sp>
        <p:nvSpPr>
          <p:cNvPr id="4" name="agenda-shape-3"/>
          <p:cNvSpPr/>
          <p:nvPr/>
        </p:nvSpPr>
        <p:spPr>
          <a:xfrm>
            <a:off x="762000" y="2159000"/>
            <a:ext cx="6858000" cy="2794000"/>
          </a:xfrm>
          <a:prstGeom prst="roundRect">
            <a:avLst>
              <a:gd name="adj" fmla="val 3636"/>
            </a:avLst>
          </a:prstGeom>
          <a:solidFill>
            <a:srgbClr val="F8FAFC"/>
          </a:solidFill>
          <a:ln/>
        </p:spPr>
      </p:sp>
      <p:sp>
        <p:nvSpPr>
          <p:cNvPr id="5" name="agenda-text-4"/>
          <p:cNvSpPr/>
          <p:nvPr/>
        </p:nvSpPr>
        <p:spPr>
          <a:xfrm>
            <a:off x="1143000" y="2476500"/>
            <a:ext cx="12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2563EB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01</a:t>
            </a:r>
            <a:endParaRPr lang="en-US" sz="3400" dirty="0"/>
          </a:p>
        </p:txBody>
      </p:sp>
      <p:sp>
        <p:nvSpPr>
          <p:cNvPr id="6" name="agenda-text-5"/>
          <p:cNvSpPr/>
          <p:nvPr/>
        </p:nvSpPr>
        <p:spPr>
          <a:xfrm>
            <a:off x="1143000" y="3238500"/>
            <a:ext cx="5969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搜尋行為的根本轉變</a:t>
            </a:r>
            <a:endParaRPr lang="en-US" sz="2200" dirty="0"/>
          </a:p>
        </p:txBody>
      </p:sp>
      <p:sp>
        <p:nvSpPr>
          <p:cNvPr id="7" name="agenda-text-6"/>
          <p:cNvSpPr/>
          <p:nvPr/>
        </p:nvSpPr>
        <p:spPr>
          <a:xfrm>
            <a:off x="1143000" y="3810000"/>
            <a:ext cx="5969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從Google單一搜尋轉向多平台AI搜尋工具</a:t>
            </a:r>
            <a:endParaRPr lang="en-US" sz="1600" dirty="0"/>
          </a:p>
        </p:txBody>
      </p:sp>
      <p:sp>
        <p:nvSpPr>
          <p:cNvPr id="8" name="agenda-shape-7"/>
          <p:cNvSpPr/>
          <p:nvPr/>
        </p:nvSpPr>
        <p:spPr>
          <a:xfrm>
            <a:off x="8382000" y="2159000"/>
            <a:ext cx="6858000" cy="2794000"/>
          </a:xfrm>
          <a:prstGeom prst="roundRect">
            <a:avLst>
              <a:gd name="adj" fmla="val 3636"/>
            </a:avLst>
          </a:prstGeom>
          <a:solidFill>
            <a:srgbClr val="F8FAFC"/>
          </a:solidFill>
          <a:ln/>
        </p:spPr>
      </p:sp>
      <p:sp>
        <p:nvSpPr>
          <p:cNvPr id="9" name="agenda-text-8"/>
          <p:cNvSpPr/>
          <p:nvPr/>
        </p:nvSpPr>
        <p:spPr>
          <a:xfrm>
            <a:off x="8763000" y="2476500"/>
            <a:ext cx="12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2563EB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02</a:t>
            </a:r>
            <a:endParaRPr lang="en-US" sz="3400" dirty="0"/>
          </a:p>
        </p:txBody>
      </p:sp>
      <p:sp>
        <p:nvSpPr>
          <p:cNvPr id="10" name="agenda-text-9"/>
          <p:cNvSpPr/>
          <p:nvPr/>
        </p:nvSpPr>
        <p:spPr>
          <a:xfrm>
            <a:off x="8763000" y="3238500"/>
            <a:ext cx="5969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Google演算法更新歷程</a:t>
            </a:r>
            <a:endParaRPr lang="en-US" sz="2200" dirty="0"/>
          </a:p>
        </p:txBody>
      </p:sp>
      <p:sp>
        <p:nvSpPr>
          <p:cNvPr id="11" name="agenda-text-10"/>
          <p:cNvSpPr/>
          <p:nvPr/>
        </p:nvSpPr>
        <p:spPr>
          <a:xfrm>
            <a:off x="8763000" y="3810000"/>
            <a:ext cx="5969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2023至2026核心與垃圾內容更新完整脈絡</a:t>
            </a:r>
            <a:endParaRPr lang="en-US" sz="1600" dirty="0"/>
          </a:p>
        </p:txBody>
      </p:sp>
      <p:sp>
        <p:nvSpPr>
          <p:cNvPr id="12" name="agenda-shape-11"/>
          <p:cNvSpPr/>
          <p:nvPr/>
        </p:nvSpPr>
        <p:spPr>
          <a:xfrm>
            <a:off x="762000" y="5334000"/>
            <a:ext cx="6858000" cy="2794000"/>
          </a:xfrm>
          <a:prstGeom prst="roundRect">
            <a:avLst>
              <a:gd name="adj" fmla="val 3636"/>
            </a:avLst>
          </a:prstGeom>
          <a:solidFill>
            <a:srgbClr val="F8FAFC"/>
          </a:solidFill>
          <a:ln/>
        </p:spPr>
      </p:sp>
      <p:sp>
        <p:nvSpPr>
          <p:cNvPr id="13" name="agenda-text-12"/>
          <p:cNvSpPr/>
          <p:nvPr/>
        </p:nvSpPr>
        <p:spPr>
          <a:xfrm>
            <a:off x="1143000" y="5651500"/>
            <a:ext cx="12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2563EB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03</a:t>
            </a:r>
            <a:endParaRPr lang="en-US" sz="3400" dirty="0"/>
          </a:p>
        </p:txBody>
      </p:sp>
      <p:sp>
        <p:nvSpPr>
          <p:cNvPr id="14" name="agenda-text-13"/>
          <p:cNvSpPr/>
          <p:nvPr/>
        </p:nvSpPr>
        <p:spPr>
          <a:xfrm>
            <a:off x="1143000" y="6413500"/>
            <a:ext cx="5969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AI內容品質與風險案例</a:t>
            </a:r>
            <a:endParaRPr lang="en-US" sz="2200" dirty="0"/>
          </a:p>
        </p:txBody>
      </p:sp>
      <p:sp>
        <p:nvSpPr>
          <p:cNvPr id="15" name="agenda-text-14"/>
          <p:cNvSpPr/>
          <p:nvPr/>
        </p:nvSpPr>
        <p:spPr>
          <a:xfrm>
            <a:off x="1143000" y="6985000"/>
            <a:ext cx="5969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Great SEO Heist案例與Loop Marketing框架</a:t>
            </a:r>
            <a:endParaRPr lang="en-US" sz="1600" dirty="0"/>
          </a:p>
        </p:txBody>
      </p:sp>
      <p:sp>
        <p:nvSpPr>
          <p:cNvPr id="16" name="agenda-shape-15"/>
          <p:cNvSpPr/>
          <p:nvPr/>
        </p:nvSpPr>
        <p:spPr>
          <a:xfrm>
            <a:off x="8382000" y="5334000"/>
            <a:ext cx="6858000" cy="2794000"/>
          </a:xfrm>
          <a:prstGeom prst="roundRect">
            <a:avLst>
              <a:gd name="adj" fmla="val 3636"/>
            </a:avLst>
          </a:prstGeom>
          <a:solidFill>
            <a:srgbClr val="F8FAFC"/>
          </a:solidFill>
          <a:ln/>
        </p:spPr>
      </p:sp>
      <p:sp>
        <p:nvSpPr>
          <p:cNvPr id="17" name="agenda-text-16"/>
          <p:cNvSpPr/>
          <p:nvPr/>
        </p:nvSpPr>
        <p:spPr>
          <a:xfrm>
            <a:off x="8763000" y="5651500"/>
            <a:ext cx="12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2563EB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04</a:t>
            </a:r>
            <a:endParaRPr lang="en-US" sz="3400" dirty="0"/>
          </a:p>
        </p:txBody>
      </p:sp>
      <p:sp>
        <p:nvSpPr>
          <p:cNvPr id="18" name="agenda-text-17"/>
          <p:cNvSpPr/>
          <p:nvPr/>
        </p:nvSpPr>
        <p:spPr>
          <a:xfrm>
            <a:off x="8763000" y="6413500"/>
            <a:ext cx="5969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因應策略與行動建議</a:t>
            </a:r>
            <a:endParaRPr lang="en-US" sz="2200" dirty="0"/>
          </a:p>
        </p:txBody>
      </p:sp>
      <p:sp>
        <p:nvSpPr>
          <p:cNvPr id="19" name="agenda-text-18"/>
          <p:cNvSpPr/>
          <p:nvPr/>
        </p:nvSpPr>
        <p:spPr>
          <a:xfrm>
            <a:off x="8763000" y="6985000"/>
            <a:ext cx="5969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CWV優化、AEO布局與2026行動清單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1_divider-text-1"/>
          <p:cNvSpPr/>
          <p:nvPr/>
        </p:nvSpPr>
        <p:spPr>
          <a:xfrm>
            <a:off x="762000" y="1778000"/>
            <a:ext cx="7620000" cy="355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0" dirty="0">
                <a:solidFill>
                  <a:srgbClr val="2563EB">
                    <a:alpha val="13000"/>
                  </a:srgbClr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01</a:t>
            </a:r>
            <a:endParaRPr lang="en-US" sz="18000" dirty="0"/>
          </a:p>
        </p:txBody>
      </p:sp>
      <p:sp>
        <p:nvSpPr>
          <p:cNvPr id="3" name="ch1_divider-text-2"/>
          <p:cNvSpPr/>
          <p:nvPr/>
        </p:nvSpPr>
        <p:spPr>
          <a:xfrm>
            <a:off x="762000" y="55880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搜尋行為的根本轉變</a:t>
            </a:r>
            <a:endParaRPr lang="en-US" sz="3600" dirty="0"/>
          </a:p>
        </p:txBody>
      </p:sp>
      <p:sp>
        <p:nvSpPr>
          <p:cNvPr id="4" name="ch1_divider-shape-3"/>
          <p:cNvSpPr/>
          <p:nvPr/>
        </p:nvSpPr>
        <p:spPr>
          <a:xfrm>
            <a:off x="762000" y="6477000"/>
            <a:ext cx="1016000" cy="9144"/>
          </a:xfrm>
          <a:prstGeom prst="line">
            <a:avLst/>
          </a:prstGeom>
          <a:ln w="38100">
            <a:solidFill>
              <a:srgbClr val="2563EB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arch_behavior_shift-text-1"/>
          <p:cNvSpPr/>
          <p:nvPr/>
        </p:nvSpPr>
        <p:spPr>
          <a:xfrm>
            <a:off x="13970000" y="762000"/>
            <a:ext cx="152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CH.01</a:t>
            </a:r>
            <a:endParaRPr lang="en-US" sz="1400" dirty="0"/>
          </a:p>
        </p:txBody>
      </p:sp>
      <p:sp>
        <p:nvSpPr>
          <p:cNvPr id="3" name="search_behavior_shift-text-2"/>
          <p:cNvSpPr/>
          <p:nvPr/>
        </p:nvSpPr>
        <p:spPr>
          <a:xfrm>
            <a:off x="762000" y="762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使用者不再只問Google，而是同時問AI</a:t>
            </a:r>
            <a:endParaRPr lang="en-US" sz="2800" dirty="0"/>
          </a:p>
        </p:txBody>
      </p:sp>
      <p:sp>
        <p:nvSpPr>
          <p:cNvPr id="4" name="search_behavior_shift-text-3"/>
          <p:cNvSpPr/>
          <p:nvPr/>
        </p:nvSpPr>
        <p:spPr>
          <a:xfrm>
            <a:off x="762000" y="2032000"/>
            <a:ext cx="7112000" cy="55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610"/>
              </a:lnSpc>
              <a:buNone/>
            </a:pPr>
            <a:r>
              <a:rPr lang="en-US" sz="19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近三分之二的B2B買家已開始使用生成式AI作為搜尋起點，包括AI Overviews、AI Mode、ChatGPT與Claude等工具。搜尋不再是輸入短關鍵字，而是以自然語言描述具體使用情境的長句提問，這使得行銷團隊更難掌握使用者實際在哪裡搜尋、搜尋了什麼</a:t>
            </a:r>
            <a:endParaRPr lang="en-US" sz="1900" dirty="0"/>
          </a:p>
        </p:txBody>
      </p:sp>
      <p:sp>
        <p:nvSpPr>
          <p:cNvPr id="5" name="search_behavior_shift-shape-4"/>
          <p:cNvSpPr/>
          <p:nvPr/>
        </p:nvSpPr>
        <p:spPr>
          <a:xfrm>
            <a:off x="8382000" y="2032000"/>
            <a:ext cx="6858000" cy="4572000"/>
          </a:xfrm>
          <a:prstGeom prst="roundRect">
            <a:avLst>
              <a:gd name="adj" fmla="val 2222"/>
            </a:avLst>
          </a:prstGeom>
          <a:solidFill>
            <a:srgbClr val="F8FAFC"/>
          </a:solidFill>
          <a:ln/>
        </p:spPr>
      </p:sp>
      <p:pic>
        <p:nvPicPr>
          <p:cNvPr id="6" name="search_behavior_shift-image-5" descr="preencoded.png">    </p:cNvPr>
          <p:cNvPicPr>
            <a:picLocks noChangeAspect="1"/>
          </p:cNvPicPr>
          <p:nvPr/>
        </p:nvPicPr>
        <p:blipFill>
          <a:blip r:embed="rId1"/>
          <a:srcRect l="0" r="0" t="-10952" b="-10952"/>
          <a:stretch/>
        </p:blipFill>
        <p:spPr>
          <a:xfrm>
            <a:off x="8636000" y="2286000"/>
            <a:ext cx="6350000" cy="4064000"/>
          </a:xfrm>
          <a:prstGeom prst="rect">
            <a:avLst/>
          </a:prstGeom>
        </p:spPr>
      </p:pic>
      <p:sp>
        <p:nvSpPr>
          <p:cNvPr id="7" name="search_behavior_shift-text-6"/>
          <p:cNvSpPr/>
          <p:nvPr/>
        </p:nvSpPr>
        <p:spPr>
          <a:xfrm>
            <a:off x="762000" y="8128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來源：HubSpot《SEO Trends for 2026》，引用Responsive.io《Inside the B2B Buyer's Mind 2025》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i_overview_growth-text-1"/>
          <p:cNvSpPr/>
          <p:nvPr/>
        </p:nvSpPr>
        <p:spPr>
          <a:xfrm>
            <a:off x="13970000" y="762000"/>
            <a:ext cx="152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CH.01</a:t>
            </a:r>
            <a:endParaRPr lang="en-US" sz="1400" dirty="0"/>
          </a:p>
        </p:txBody>
      </p:sp>
      <p:sp>
        <p:nvSpPr>
          <p:cNvPr id="3" name="ai_overview_growth-text-2"/>
          <p:cNvSpPr/>
          <p:nvPr/>
        </p:nvSpPr>
        <p:spPr>
          <a:xfrm>
            <a:off x="762000" y="7620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Overview曝光率一年內成長超過50%</a:t>
            </a:r>
            <a:endParaRPr lang="en-US" sz="2800" dirty="0"/>
          </a:p>
        </p:txBody>
      </p:sp>
      <p:graphicFrame>
        <p:nvGraphicFramePr>
          <p:cNvPr id="4" name="ai_overview_growth-chart-3" descr=""/>
          <p:cNvGraphicFramePr/>
          <p:nvPr/>
        </p:nvGraphicFramePr>
        <p:xfrm>
          <a:off x="762000" y="2032000"/>
          <a:ext cx="8128000" cy="5080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ai_overview_growth-text-4"/>
          <p:cNvSpPr/>
          <p:nvPr/>
        </p:nvSpPr>
        <p:spPr>
          <a:xfrm>
            <a:off x="9398000" y="2540000"/>
            <a:ext cx="584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48%</a:t>
            </a:r>
            <a:endParaRPr lang="en-US" sz="1900" dirty="0"/>
          </a:p>
        </p:txBody>
      </p:sp>
      <p:sp>
        <p:nvSpPr>
          <p:cNvPr id="6" name="ai_overview_growth-text-5"/>
          <p:cNvSpPr/>
          <p:nvPr/>
        </p:nvSpPr>
        <p:spPr>
          <a:xfrm>
            <a:off x="9398000" y="3048000"/>
            <a:ext cx="5842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截至2026年4月，Google AI Overview已出現在近半數的搜尋查詢結果中</a:t>
            </a:r>
            <a:endParaRPr lang="en-US" sz="1700" dirty="0"/>
          </a:p>
        </p:txBody>
      </p:sp>
      <p:sp>
        <p:nvSpPr>
          <p:cNvPr id="7" name="ai_overview_growth-shape-6"/>
          <p:cNvSpPr/>
          <p:nvPr/>
        </p:nvSpPr>
        <p:spPr>
          <a:xfrm>
            <a:off x="9398000" y="4318000"/>
            <a:ext cx="5842000" cy="9144"/>
          </a:xfrm>
          <a:prstGeom prst="line">
            <a:avLst/>
          </a:prstGeom>
          <a:ln w="12700">
            <a:solidFill>
              <a:srgbClr val="E2E8F0"/>
            </a:solidFill>
            <a:prstDash val="solid"/>
          </a:ln>
        </p:spPr>
      </p:sp>
      <p:sp>
        <p:nvSpPr>
          <p:cNvPr id="8" name="ai_overview_growth-text-7"/>
          <p:cNvSpPr/>
          <p:nvPr/>
        </p:nvSpPr>
        <p:spPr>
          <a:xfrm>
            <a:off x="9398000" y="4699000"/>
            <a:ext cx="5842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7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這意味著品牌內容能否被AI引用摘要，正逐漸取代傳統點擊率成為新的曝光關鍵指標</a:t>
            </a:r>
            <a:endParaRPr lang="en-US" sz="1700" dirty="0"/>
          </a:p>
        </p:txBody>
      </p:sp>
      <p:sp>
        <p:nvSpPr>
          <p:cNvPr id="9" name="ai_overview_growth-text-8"/>
          <p:cNvSpPr/>
          <p:nvPr/>
        </p:nvSpPr>
        <p:spPr>
          <a:xfrm>
            <a:off x="762000" y="8128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來源：Analytify《Most Important Google Ranking Factors 2026》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ero_click_reality-text-1"/>
          <p:cNvSpPr/>
          <p:nvPr/>
        </p:nvSpPr>
        <p:spPr>
          <a:xfrm>
            <a:off x="13970000" y="762000"/>
            <a:ext cx="152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CH.01</a:t>
            </a:r>
            <a:endParaRPr lang="en-US" sz="1400" dirty="0"/>
          </a:p>
        </p:txBody>
      </p:sp>
      <p:sp>
        <p:nvSpPr>
          <p:cNvPr id="3" name="zero_click_reality-text-2"/>
          <p:cNvSpPr/>
          <p:nvPr/>
        </p:nvSpPr>
        <p:spPr>
          <a:xfrm>
            <a:off x="762000" y="7620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不被點擊，不代表沒有價值</a:t>
            </a:r>
            <a:endParaRPr lang="en-US" sz="2800" dirty="0"/>
          </a:p>
        </p:txBody>
      </p:sp>
      <p:sp>
        <p:nvSpPr>
          <p:cNvPr id="4" name="zero_click_reality-shape-3"/>
          <p:cNvSpPr/>
          <p:nvPr/>
        </p:nvSpPr>
        <p:spPr>
          <a:xfrm>
            <a:off x="762000" y="2159000"/>
            <a:ext cx="6604000" cy="4826000"/>
          </a:xfrm>
          <a:prstGeom prst="roundRect">
            <a:avLst>
              <a:gd name="adj" fmla="val 2105"/>
            </a:avLst>
          </a:prstGeom>
          <a:solidFill>
            <a:srgbClr val="F8FAFC"/>
          </a:solidFill>
          <a:ln/>
        </p:spPr>
      </p:sp>
      <p:sp>
        <p:nvSpPr>
          <p:cNvPr id="5" name="zero_click_reality-text-4"/>
          <p:cNvSpPr/>
          <p:nvPr/>
        </p:nvSpPr>
        <p:spPr>
          <a:xfrm>
            <a:off x="1143000" y="25400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傳統搜尋模式</a:t>
            </a:r>
            <a:endParaRPr lang="en-US" sz="1800" dirty="0"/>
          </a:p>
        </p:txBody>
      </p:sp>
      <p:sp>
        <p:nvSpPr>
          <p:cNvPr id="6" name="zero_click_reality-text-5"/>
          <p:cNvSpPr/>
          <p:nvPr/>
        </p:nvSpPr>
        <p:spPr>
          <a:xfrm>
            <a:off x="1143000" y="3048000"/>
            <a:ext cx="5842000" cy="355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使用者輸入關鍵字，瀏覽多個藍色連結，點擊進入網站閱讀完整內容，流量與點擊率是核心指標</a:t>
            </a:r>
            <a:endParaRPr lang="en-US" sz="1700" dirty="0"/>
          </a:p>
        </p:txBody>
      </p:sp>
      <p:sp>
        <p:nvSpPr>
          <p:cNvPr id="7" name="zero_click_reality-shape-6"/>
          <p:cNvSpPr/>
          <p:nvPr/>
        </p:nvSpPr>
        <p:spPr>
          <a:xfrm>
            <a:off x="7874000" y="2159000"/>
            <a:ext cx="7366000" cy="4826000"/>
          </a:xfrm>
          <a:prstGeom prst="roundRect">
            <a:avLst>
              <a:gd name="adj" fmla="val 2105"/>
            </a:avLst>
          </a:prstGeom>
          <a:solidFill>
            <a:srgbClr val="2563EB">
              <a:alpha val="5000"/>
            </a:srgbClr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8" name="zero_click_reality-text-7"/>
          <p:cNvSpPr/>
          <p:nvPr/>
        </p:nvSpPr>
        <p:spPr>
          <a:xfrm>
            <a:off x="8255000" y="2540000"/>
            <a:ext cx="660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AI答案引擎模式</a:t>
            </a:r>
            <a:endParaRPr lang="en-US" sz="1800" dirty="0"/>
          </a:p>
        </p:txBody>
      </p:sp>
      <p:sp>
        <p:nvSpPr>
          <p:cNvPr id="9" name="zero_click_reality-text-8"/>
          <p:cNvSpPr/>
          <p:nvPr/>
        </p:nvSpPr>
        <p:spPr>
          <a:xfrm>
            <a:off x="8255000" y="3048000"/>
            <a:ext cx="6604000" cy="355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AI直接生成答案並附上引用來源，使用者需求可能被滿足而不點擊，但品牌若被引用，仍能建立信任與後續搜尋意圖</a:t>
            </a:r>
            <a:endParaRPr lang="en-US" sz="1700" dirty="0"/>
          </a:p>
        </p:txBody>
      </p:sp>
      <p:sp>
        <p:nvSpPr>
          <p:cNvPr id="10" name="zero_click_reality-text-9"/>
          <p:cNvSpPr/>
          <p:nvPr/>
        </p:nvSpPr>
        <p:spPr>
          <a:xfrm>
            <a:off x="762000" y="7620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來源：HubSpot《SEO Trends for 2026》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o_still_matters-text-1"/>
          <p:cNvSpPr/>
          <p:nvPr/>
        </p:nvSpPr>
        <p:spPr>
          <a:xfrm>
            <a:off x="13970000" y="762000"/>
            <a:ext cx="152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CH.01</a:t>
            </a:r>
            <a:endParaRPr lang="en-US" sz="1400" dirty="0"/>
          </a:p>
        </p:txBody>
      </p:sp>
      <p:sp>
        <p:nvSpPr>
          <p:cNvPr id="3" name="seo_still_matters-text-2"/>
          <p:cNvSpPr/>
          <p:nvPr/>
        </p:nvSpPr>
        <p:spPr>
          <a:xfrm>
            <a:off x="762000" y="7620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傳統搜尋引擎，仍是桌面搜尋的主戰場</a:t>
            </a:r>
            <a:endParaRPr lang="en-US" sz="2800" dirty="0"/>
          </a:p>
        </p:txBody>
      </p:sp>
      <p:sp>
        <p:nvSpPr>
          <p:cNvPr id="4" name="seo_still_matters-text-3"/>
          <p:cNvSpPr/>
          <p:nvPr/>
        </p:nvSpPr>
        <p:spPr>
          <a:xfrm>
            <a:off x="762000" y="2540000"/>
            <a:ext cx="5588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200" dirty="0">
                <a:solidFill>
                  <a:srgbClr val="2563EB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80.76%</a:t>
            </a:r>
            <a:endParaRPr lang="en-US" sz="7200" dirty="0"/>
          </a:p>
        </p:txBody>
      </p:sp>
      <p:sp>
        <p:nvSpPr>
          <p:cNvPr id="5" name="seo_still_matters-text-4"/>
          <p:cNvSpPr/>
          <p:nvPr/>
        </p:nvSpPr>
        <p:spPr>
          <a:xfrm>
            <a:off x="762000" y="4318000"/>
            <a:ext cx="558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8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桌面搜尋仍發生在傳統搜尋引擎，AI工具僅佔3.19%</a:t>
            </a:r>
            <a:endParaRPr lang="en-US" sz="1800" dirty="0"/>
          </a:p>
        </p:txBody>
      </p:sp>
      <p:sp>
        <p:nvSpPr>
          <p:cNvPr id="6" name="seo_still_matters-shape-5"/>
          <p:cNvSpPr/>
          <p:nvPr/>
        </p:nvSpPr>
        <p:spPr>
          <a:xfrm>
            <a:off x="7112000" y="2794000"/>
            <a:ext cx="9144" cy="2540000"/>
          </a:xfrm>
          <a:prstGeom prst="line">
            <a:avLst/>
          </a:prstGeom>
          <a:ln w="12700">
            <a:solidFill>
              <a:srgbClr val="E2E8F0"/>
            </a:solidFill>
            <a:prstDash val="solid"/>
          </a:ln>
        </p:spPr>
      </p:sp>
      <p:sp>
        <p:nvSpPr>
          <p:cNvPr id="7" name="seo_still_matters-text-6"/>
          <p:cNvSpPr/>
          <p:nvPr/>
        </p:nvSpPr>
        <p:spPr>
          <a:xfrm>
            <a:off x="7874000" y="2540000"/>
            <a:ext cx="6350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40"/>
              </a:lnSpc>
              <a:buNone/>
            </a:pPr>
            <a:r>
              <a:rPr lang="en-US" sz="1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SEO團隊正從「追逐點擊」轉向「創造能被真正抵達目標受眾、並帶動實際轉換與營收的內容」，這是產業更成熟的訊號，而非SEO式微的證據</a:t>
            </a:r>
            <a:endParaRPr lang="en-US" sz="1800" dirty="0"/>
          </a:p>
        </p:txBody>
      </p:sp>
      <p:sp>
        <p:nvSpPr>
          <p:cNvPr id="8" name="seo_still_matters-text-7"/>
          <p:cNvSpPr/>
          <p:nvPr/>
        </p:nvSpPr>
        <p:spPr>
          <a:xfrm>
            <a:off x="762000" y="7620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來源：SparkToro《Search Happens Everywhere》研究，引用於HubSpot《SEO Trends for 2026》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2_divider-text-1"/>
          <p:cNvSpPr/>
          <p:nvPr/>
        </p:nvSpPr>
        <p:spPr>
          <a:xfrm>
            <a:off x="762000" y="1778000"/>
            <a:ext cx="7620000" cy="355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0" dirty="0">
                <a:solidFill>
                  <a:srgbClr val="2563EB">
                    <a:alpha val="13000"/>
                  </a:srgbClr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02</a:t>
            </a:r>
            <a:endParaRPr lang="en-US" sz="18000" dirty="0"/>
          </a:p>
        </p:txBody>
      </p:sp>
      <p:sp>
        <p:nvSpPr>
          <p:cNvPr id="3" name="ch2_divider-text-2"/>
          <p:cNvSpPr/>
          <p:nvPr/>
        </p:nvSpPr>
        <p:spPr>
          <a:xfrm>
            <a:off x="762000" y="55880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Google演算法更新歷程</a:t>
            </a:r>
            <a:endParaRPr lang="en-US" sz="3600" dirty="0"/>
          </a:p>
        </p:txBody>
      </p:sp>
      <p:sp>
        <p:nvSpPr>
          <p:cNvPr id="4" name="ch2_divider-shape-3"/>
          <p:cNvSpPr/>
          <p:nvPr/>
        </p:nvSpPr>
        <p:spPr>
          <a:xfrm>
            <a:off x="762000" y="6477000"/>
            <a:ext cx="1016000" cy="9144"/>
          </a:xfrm>
          <a:prstGeom prst="line">
            <a:avLst/>
          </a:prstGeom>
          <a:ln w="38100">
            <a:solidFill>
              <a:srgbClr val="2563EB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pdate_frequency-text-1"/>
          <p:cNvSpPr/>
          <p:nvPr/>
        </p:nvSpPr>
        <p:spPr>
          <a:xfrm>
            <a:off x="13970000" y="762000"/>
            <a:ext cx="152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CH.02</a:t>
            </a:r>
            <a:endParaRPr lang="en-US" sz="1400" dirty="0"/>
          </a:p>
        </p:txBody>
      </p:sp>
      <p:sp>
        <p:nvSpPr>
          <p:cNvPr id="3" name="update_frequency-text-2"/>
          <p:cNvSpPr/>
          <p:nvPr/>
        </p:nvSpPr>
        <p:spPr>
          <a:xfrm>
            <a:off x="762000" y="7620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核心更新頻率加速：從約120天縮短至90天</a:t>
            </a:r>
            <a:endParaRPr lang="en-US" sz="2800" dirty="0"/>
          </a:p>
        </p:txBody>
      </p:sp>
      <p:sp>
        <p:nvSpPr>
          <p:cNvPr id="4" name="update_frequency-shape-3"/>
          <p:cNvSpPr/>
          <p:nvPr/>
        </p:nvSpPr>
        <p:spPr>
          <a:xfrm>
            <a:off x="1270000" y="4064000"/>
            <a:ext cx="13716000" cy="9144"/>
          </a:xfrm>
          <a:prstGeom prst="line">
            <a:avLst/>
          </a:prstGeom>
          <a:ln w="25400">
            <a:solidFill>
              <a:srgbClr val="E2E8F0"/>
            </a:solidFill>
            <a:prstDash val="solid"/>
          </a:ln>
        </p:spPr>
      </p:sp>
      <p:sp>
        <p:nvSpPr>
          <p:cNvPr id="5" name="update_frequency-shape-4"/>
          <p:cNvSpPr/>
          <p:nvPr/>
        </p:nvSpPr>
        <p:spPr>
          <a:xfrm>
            <a:off x="1778000" y="3911600"/>
            <a:ext cx="304800" cy="30480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6" name="update_frequency-text-5"/>
          <p:cNvSpPr/>
          <p:nvPr/>
        </p:nvSpPr>
        <p:spPr>
          <a:xfrm>
            <a:off x="1524000" y="4445000"/>
            <a:ext cx="152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2023</a:t>
            </a:r>
            <a:endParaRPr lang="en-US" sz="1600" dirty="0"/>
          </a:p>
        </p:txBody>
      </p:sp>
      <p:sp>
        <p:nvSpPr>
          <p:cNvPr id="7" name="update_frequency-text-6"/>
          <p:cNvSpPr/>
          <p:nvPr/>
        </p:nvSpPr>
        <p:spPr>
          <a:xfrm>
            <a:off x="1143000" y="3175000"/>
            <a:ext cx="228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間隔約120天</a:t>
            </a:r>
            <a:endParaRPr lang="en-US" sz="1400" dirty="0"/>
          </a:p>
        </p:txBody>
      </p:sp>
      <p:sp>
        <p:nvSpPr>
          <p:cNvPr id="8" name="update_frequency-shape-7"/>
          <p:cNvSpPr/>
          <p:nvPr/>
        </p:nvSpPr>
        <p:spPr>
          <a:xfrm>
            <a:off x="6350000" y="3911600"/>
            <a:ext cx="304800" cy="30480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9" name="update_frequency-text-8"/>
          <p:cNvSpPr/>
          <p:nvPr/>
        </p:nvSpPr>
        <p:spPr>
          <a:xfrm>
            <a:off x="5715000" y="4445000"/>
            <a:ext cx="228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2024-2025</a:t>
            </a:r>
            <a:endParaRPr lang="en-US" sz="1600" dirty="0"/>
          </a:p>
        </p:txBody>
      </p:sp>
      <p:sp>
        <p:nvSpPr>
          <p:cNvPr id="10" name="update_frequency-text-9"/>
          <p:cNvSpPr/>
          <p:nvPr/>
        </p:nvSpPr>
        <p:spPr>
          <a:xfrm>
            <a:off x="5334000" y="3175000"/>
            <a:ext cx="304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Rollout時長縮短至2-3週</a:t>
            </a:r>
            <a:endParaRPr lang="en-US" sz="1400" dirty="0"/>
          </a:p>
        </p:txBody>
      </p:sp>
      <p:sp>
        <p:nvSpPr>
          <p:cNvPr id="11" name="update_frequency-shape-10"/>
          <p:cNvSpPr/>
          <p:nvPr/>
        </p:nvSpPr>
        <p:spPr>
          <a:xfrm>
            <a:off x="13716000" y="3911600"/>
            <a:ext cx="304800" cy="304800"/>
          </a:xfrm>
          <a:prstGeom prst="ellipse">
            <a:avLst/>
          </a:prstGeom>
          <a:solidFill>
            <a:srgbClr val="EA580C"/>
          </a:solidFill>
          <a:ln/>
        </p:spPr>
      </p:sp>
      <p:sp>
        <p:nvSpPr>
          <p:cNvPr id="12" name="update_frequency-text-11"/>
          <p:cNvSpPr/>
          <p:nvPr/>
        </p:nvSpPr>
        <p:spPr>
          <a:xfrm>
            <a:off x="12573000" y="4445000"/>
            <a:ext cx="254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2025-2026</a:t>
            </a:r>
            <a:endParaRPr lang="en-US" sz="1600" dirty="0"/>
          </a:p>
        </p:txBody>
      </p:sp>
      <p:sp>
        <p:nvSpPr>
          <p:cNvPr id="13" name="update_frequency-text-12"/>
          <p:cNvSpPr/>
          <p:nvPr/>
        </p:nvSpPr>
        <p:spPr>
          <a:xfrm>
            <a:off x="12192000" y="3175000"/>
            <a:ext cx="304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EA580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間隔縮短至約90天</a:t>
            </a:r>
            <a:endParaRPr lang="en-US" sz="1400" dirty="0"/>
          </a:p>
        </p:txBody>
      </p:sp>
      <p:sp>
        <p:nvSpPr>
          <p:cNvPr id="14" name="update_frequency-text-13"/>
          <p:cNvSpPr/>
          <p:nvPr/>
        </p:nvSpPr>
        <p:spPr>
          <a:xfrm>
            <a:off x="762000" y="6096000"/>
            <a:ext cx="1397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1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更新間隔縮短意味著網站幾乎沒有喘息時間去「應對」單一更新，唯有持續維持內容品質與技術健康度，才能在每次更新中保持穩定</a:t>
            </a:r>
            <a:endParaRPr lang="en-US" sz="1800" dirty="0"/>
          </a:p>
        </p:txBody>
      </p:sp>
      <p:sp>
        <p:nvSpPr>
          <p:cNvPr id="15" name="update_frequency-text-14"/>
          <p:cNvSpPr/>
          <p:nvPr/>
        </p:nvSpPr>
        <p:spPr>
          <a:xfrm>
            <a:off x="762000" y="8128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來源：Digital Applied《Google Algorithm Update History: Complete 2026 Timeline》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026_march_core-text-1"/>
          <p:cNvSpPr/>
          <p:nvPr/>
        </p:nvSpPr>
        <p:spPr>
          <a:xfrm>
            <a:off x="13970000" y="762000"/>
            <a:ext cx="152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CH.02</a:t>
            </a:r>
            <a:endParaRPr lang="en-US" sz="1400" dirty="0"/>
          </a:p>
        </p:txBody>
      </p:sp>
      <p:sp>
        <p:nvSpPr>
          <p:cNvPr id="3" name="2026_march_core-text-2"/>
          <p:cNvSpPr/>
          <p:nvPr/>
        </p:nvSpPr>
        <p:spPr>
          <a:xfrm>
            <a:off x="762000" y="7620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2026年3月核心更新：CWV首度採用整合式評分</a:t>
            </a:r>
            <a:endParaRPr lang="en-US" sz="2800" dirty="0"/>
          </a:p>
        </p:txBody>
      </p:sp>
      <p:sp>
        <p:nvSpPr>
          <p:cNvPr id="4" name="2026_march_core-text-3"/>
          <p:cNvSpPr/>
          <p:nvPr/>
        </p:nvSpPr>
        <p:spPr>
          <a:xfrm>
            <a:off x="762000" y="1778000"/>
            <a:ext cx="1397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不再單獨評估LCP、INP、CLS，而是整合為單一綜合效能分數，未達標項目將產生疊加懲罰</a:t>
            </a:r>
            <a:endParaRPr lang="en-US" sz="1700" dirty="0"/>
          </a:p>
        </p:txBody>
      </p:sp>
      <p:sp>
        <p:nvSpPr>
          <p:cNvPr id="5" name="2026_march_core-shape-4"/>
          <p:cNvSpPr/>
          <p:nvPr/>
        </p:nvSpPr>
        <p:spPr>
          <a:xfrm>
            <a:off x="762000" y="2794000"/>
            <a:ext cx="4318000" cy="3810000"/>
          </a:xfrm>
          <a:prstGeom prst="roundRect">
            <a:avLst>
              <a:gd name="adj" fmla="val 2667"/>
            </a:avLst>
          </a:prstGeom>
          <a:solidFill>
            <a:srgbClr val="F8FAFC"/>
          </a:solidFill>
          <a:ln/>
        </p:spPr>
      </p:sp>
      <p:sp>
        <p:nvSpPr>
          <p:cNvPr id="6" name="2026_march_core-text-5"/>
          <p:cNvSpPr/>
          <p:nvPr/>
        </p:nvSpPr>
        <p:spPr>
          <a:xfrm>
            <a:off x="1143000" y="3175000"/>
            <a:ext cx="355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2563EB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45%</a:t>
            </a:r>
            <a:endParaRPr lang="en-US" sz="4000" dirty="0"/>
          </a:p>
        </p:txBody>
      </p:sp>
      <p:sp>
        <p:nvSpPr>
          <p:cNvPr id="7" name="2026_march_core-text-6"/>
          <p:cNvSpPr/>
          <p:nvPr/>
        </p:nvSpPr>
        <p:spPr>
          <a:xfrm>
            <a:off x="1143000" y="4191000"/>
            <a:ext cx="3556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16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追蹤網站出現排名變化</a:t>
            </a:r>
            <a:endParaRPr lang="en-US" sz="1600" dirty="0"/>
          </a:p>
        </p:txBody>
      </p:sp>
      <p:sp>
        <p:nvSpPr>
          <p:cNvPr id="8" name="2026_march_core-shape-7"/>
          <p:cNvSpPr/>
          <p:nvPr/>
        </p:nvSpPr>
        <p:spPr>
          <a:xfrm>
            <a:off x="5461000" y="2794000"/>
            <a:ext cx="4318000" cy="3810000"/>
          </a:xfrm>
          <a:prstGeom prst="roundRect">
            <a:avLst>
              <a:gd name="adj" fmla="val 2667"/>
            </a:avLst>
          </a:prstGeom>
          <a:solidFill>
            <a:srgbClr val="F8FAFC"/>
          </a:solidFill>
          <a:ln/>
        </p:spPr>
      </p:sp>
      <p:sp>
        <p:nvSpPr>
          <p:cNvPr id="9" name="2026_march_core-text-8"/>
          <p:cNvSpPr/>
          <p:nvPr/>
        </p:nvSpPr>
        <p:spPr>
          <a:xfrm>
            <a:off x="5842000" y="3175000"/>
            <a:ext cx="355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16A34A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+12~28%</a:t>
            </a:r>
            <a:endParaRPr lang="en-US" sz="4000" dirty="0"/>
          </a:p>
        </p:txBody>
      </p:sp>
      <p:sp>
        <p:nvSpPr>
          <p:cNvPr id="10" name="2026_march_core-text-9"/>
          <p:cNvSpPr/>
          <p:nvPr/>
        </p:nvSpPr>
        <p:spPr>
          <a:xfrm>
            <a:off x="5842000" y="4191000"/>
            <a:ext cx="3556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16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CWV表現優異的內容豐富網站流量成長幅度</a:t>
            </a:r>
            <a:endParaRPr lang="en-US" sz="1600" dirty="0"/>
          </a:p>
        </p:txBody>
      </p:sp>
      <p:sp>
        <p:nvSpPr>
          <p:cNvPr id="11" name="2026_march_core-shape-10"/>
          <p:cNvSpPr/>
          <p:nvPr/>
        </p:nvSpPr>
        <p:spPr>
          <a:xfrm>
            <a:off x="10160000" y="2794000"/>
            <a:ext cx="4318000" cy="3810000"/>
          </a:xfrm>
          <a:prstGeom prst="roundRect">
            <a:avLst>
              <a:gd name="adj" fmla="val 2667"/>
            </a:avLst>
          </a:prstGeom>
          <a:solidFill>
            <a:srgbClr val="F8FAFC"/>
          </a:solidFill>
          <a:ln/>
        </p:spPr>
      </p:sp>
      <p:sp>
        <p:nvSpPr>
          <p:cNvPr id="12" name="2026_march_core-text-11"/>
          <p:cNvSpPr/>
          <p:nvPr/>
        </p:nvSpPr>
        <p:spPr>
          <a:xfrm>
            <a:off x="10541000" y="3175000"/>
            <a:ext cx="355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EA580C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-8~15%</a:t>
            </a:r>
            <a:endParaRPr lang="en-US" sz="4000" dirty="0"/>
          </a:p>
        </p:txBody>
      </p:sp>
      <p:sp>
        <p:nvSpPr>
          <p:cNvPr id="13" name="2026_march_core-text-12"/>
          <p:cNvSpPr/>
          <p:nvPr/>
        </p:nvSpPr>
        <p:spPr>
          <a:xfrm>
            <a:off x="10541000" y="4191000"/>
            <a:ext cx="3556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16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未達標其中一項CWV指標網站的曝光流失幅度</a:t>
            </a:r>
            <a:endParaRPr lang="en-US" sz="1600" dirty="0"/>
          </a:p>
        </p:txBody>
      </p:sp>
      <p:sp>
        <p:nvSpPr>
          <p:cNvPr id="14" name="2026_march_core-text-13"/>
          <p:cNvSpPr/>
          <p:nvPr/>
        </p:nvSpPr>
        <p:spPr>
          <a:xfrm>
            <a:off x="762000" y="8128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來源：Digital Applied《Google Algorithm Update History: Complete 2026 Timeline》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026_march_spam-text-1"/>
          <p:cNvSpPr/>
          <p:nvPr/>
        </p:nvSpPr>
        <p:spPr>
          <a:xfrm>
            <a:off x="13970000" y="762000"/>
            <a:ext cx="152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CH.02</a:t>
            </a:r>
            <a:endParaRPr lang="en-US" sz="1400" dirty="0"/>
          </a:p>
        </p:txBody>
      </p:sp>
      <p:sp>
        <p:nvSpPr>
          <p:cNvPr id="3" name="2026_march_spam-text-2"/>
          <p:cNvSpPr/>
          <p:nvPr/>
        </p:nvSpPr>
        <p:spPr>
          <a:xfrm>
            <a:off x="762000" y="7620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垃圾內容更新緊跟核心更新，僅隔5天發布</a:t>
            </a:r>
            <a:endParaRPr lang="en-US" sz="2800" dirty="0"/>
          </a:p>
        </p:txBody>
      </p:sp>
      <p:sp>
        <p:nvSpPr>
          <p:cNvPr id="4" name="2026_march_spam-shape-3"/>
          <p:cNvSpPr/>
          <p:nvPr/>
        </p:nvSpPr>
        <p:spPr>
          <a:xfrm>
            <a:off x="762000" y="2159000"/>
            <a:ext cx="6604000" cy="4826000"/>
          </a:xfrm>
          <a:prstGeom prst="roundRect">
            <a:avLst>
              <a:gd name="adj" fmla="val 2105"/>
            </a:avLst>
          </a:prstGeom>
          <a:solidFill>
            <a:srgbClr val="EA580C">
              <a:alpha val="5000"/>
            </a:srgbClr>
          </a:solidFill>
          <a:ln w="12700">
            <a:solidFill>
              <a:srgbClr val="EA580C"/>
            </a:solidFill>
            <a:prstDash val="solid"/>
          </a:ln>
        </p:spPr>
      </p:sp>
      <p:sp>
        <p:nvSpPr>
          <p:cNvPr id="5" name="2026_march_spam-text-4"/>
          <p:cNvSpPr/>
          <p:nvPr/>
        </p:nvSpPr>
        <p:spPr>
          <a:xfrm>
            <a:off x="1143000" y="25400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EA580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被打擊的三大濫用類型</a:t>
            </a:r>
            <a:endParaRPr lang="en-US" sz="1800" dirty="0"/>
          </a:p>
        </p:txBody>
      </p:sp>
      <p:sp>
        <p:nvSpPr>
          <p:cNvPr id="6" name="2026_march_spam-text-5"/>
          <p:cNvSpPr/>
          <p:nvPr/>
        </p:nvSpPr>
        <p:spPr>
          <a:xfrm>
            <a:off x="1143000" y="3175000"/>
            <a:ext cx="584200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3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規模化AI內容濫用（缺乏編輯把關與原創觀點）、過期域名操縱（用於連結權重轉移）、網站信譽濫用（在高權威網域寄生發布聯盟內容）</a:t>
            </a:r>
            <a:endParaRPr lang="en-US" sz="1700" dirty="0"/>
          </a:p>
        </p:txBody>
      </p:sp>
      <p:sp>
        <p:nvSpPr>
          <p:cNvPr id="7" name="2026_march_spam-shape-6"/>
          <p:cNvSpPr/>
          <p:nvPr/>
        </p:nvSpPr>
        <p:spPr>
          <a:xfrm>
            <a:off x="7874000" y="2159000"/>
            <a:ext cx="7366000" cy="4826000"/>
          </a:xfrm>
          <a:prstGeom prst="roundRect">
            <a:avLst>
              <a:gd name="adj" fmla="val 2105"/>
            </a:avLst>
          </a:prstGeom>
          <a:solidFill>
            <a:srgbClr val="16A34A">
              <a:alpha val="5000"/>
            </a:srgbClr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8" name="2026_march_spam-text-7"/>
          <p:cNvSpPr/>
          <p:nvPr/>
        </p:nvSpPr>
        <p:spPr>
          <a:xfrm>
            <a:off x="8255000" y="2540000"/>
            <a:ext cx="660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6A34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未受影響的正常網站</a:t>
            </a:r>
            <a:endParaRPr lang="en-US" sz="1800" dirty="0"/>
          </a:p>
        </p:txBody>
      </p:sp>
      <p:sp>
        <p:nvSpPr>
          <p:cNvPr id="9" name="2026_march_spam-text-8"/>
          <p:cNvSpPr/>
          <p:nvPr/>
        </p:nvSpPr>
        <p:spPr>
          <a:xfrm>
            <a:off x="8255000" y="3175000"/>
            <a:ext cx="660400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3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數千個AI內容農場網站遭除名，過期域名網路流失超過90%曝光，但含有部分AI協作內容、具備真實編輯把關的合法網站基本未受影響</a:t>
            </a:r>
            <a:endParaRPr lang="en-US" sz="1700" dirty="0"/>
          </a:p>
        </p:txBody>
      </p:sp>
      <p:sp>
        <p:nvSpPr>
          <p:cNvPr id="10" name="2026_march_spam-text-9"/>
          <p:cNvSpPr/>
          <p:nvPr/>
        </p:nvSpPr>
        <p:spPr>
          <a:xfrm>
            <a:off x="762000" y="7620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來源：Digital Applied《Google Algorithm Update History: Complete 2026 Timeline》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025_updates_table-text-1"/>
          <p:cNvSpPr/>
          <p:nvPr/>
        </p:nvSpPr>
        <p:spPr>
          <a:xfrm>
            <a:off x="13970000" y="762000"/>
            <a:ext cx="152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CH.02</a:t>
            </a:r>
            <a:endParaRPr lang="en-US" sz="1400" dirty="0"/>
          </a:p>
        </p:txBody>
      </p:sp>
      <p:sp>
        <p:nvSpPr>
          <p:cNvPr id="3" name="2025_updates_table-text-2"/>
          <p:cNvSpPr/>
          <p:nvPr/>
        </p:nvSpPr>
        <p:spPr>
          <a:xfrm>
            <a:off x="762000" y="7620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2025年共發布7次確認更新，創歷史新高</a:t>
            </a:r>
            <a:endParaRPr lang="en-US" sz="2800" dirty="0"/>
          </a:p>
        </p:txBody>
      </p:sp>
      <p:graphicFrame>
        <p:nvGraphicFramePr>
          <p:cNvPr id="13" name="2025_updates_table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1905000"/>
          <a:ext cx="14732000" cy="5969000"/>
        </p:xfrm>
        <a:graphic>
          <a:graphicData uri="http://schemas.openxmlformats.org/drawingml/2006/table">
            <a:tbl>
              <a:tblPr/>
              <a:tblGrid>
                <a:gridCol w="3601153"/>
                <a:gridCol w="2455341"/>
                <a:gridCol w="2127951"/>
                <a:gridCol w="6547556"/>
              </a:tblGrid>
              <a:tr h="654497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0F172A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更新名稱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0F172A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日期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0F172A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類型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0F172A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重點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75921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0F172A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2025年12月核心更新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0F172A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12/12-12/28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0F172A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核心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0F172A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E-E-A-T訊號精煉、作者實體訊號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921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0F172A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2025年11月評論更新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0F172A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11/3-11/18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0F172A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評論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0F172A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產品評論品質、聯盟內容標準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921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0F172A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2025年9月核心更新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0F172A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9/8-9/25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0F172A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核心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0F172A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內容深度要求、主題權威性權重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921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0F172A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2025年8月垃圾更新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0F172A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8/18-9/1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0F172A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垃圾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0F172A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AI內容偵測、連結垃圾網路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921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0F172A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2025年6月核心更新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0F172A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6/2-6/20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0F172A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核心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0F172A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用戶互動訊號、段落級排名精煉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921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0F172A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2025年4月垃圾更新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0F172A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4/7-4/22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0F172A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垃圾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0F172A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Parasite SEO執法、優惠券網站濫用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921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0F172A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2025年3月核心更新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0F172A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3/10-3/27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0F172A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核心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0F172A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實用內容訊號擴展、小型網站曝光度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2025_updates_table-text-4"/>
          <p:cNvSpPr/>
          <p:nvPr/>
        </p:nvSpPr>
        <p:spPr>
          <a:xfrm>
            <a:off x="762000" y="8255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來源：Digital Applied《Google Algorithm Update History: Complete 2026 Timeline》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024_watershed-text-1"/>
          <p:cNvSpPr/>
          <p:nvPr/>
        </p:nvSpPr>
        <p:spPr>
          <a:xfrm>
            <a:off x="13970000" y="762000"/>
            <a:ext cx="152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CH.02</a:t>
            </a:r>
            <a:endParaRPr lang="en-US" sz="1400" dirty="0"/>
          </a:p>
        </p:txBody>
      </p:sp>
      <p:sp>
        <p:nvSpPr>
          <p:cNvPr id="3" name="2024_watershed-text-2"/>
          <p:cNvSpPr/>
          <p:nvPr/>
        </p:nvSpPr>
        <p:spPr>
          <a:xfrm>
            <a:off x="762000" y="7620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2024年3月：史上規模最大的一次核心更新</a:t>
            </a:r>
            <a:endParaRPr lang="en-US" sz="2800" dirty="0"/>
          </a:p>
        </p:txBody>
      </p:sp>
      <p:sp>
        <p:nvSpPr>
          <p:cNvPr id="4" name="2024_watershed-text-3"/>
          <p:cNvSpPr/>
          <p:nvPr/>
        </p:nvSpPr>
        <p:spPr>
          <a:xfrm>
            <a:off x="762000" y="1905000"/>
            <a:ext cx="1397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1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Google首次將Helpful Content System直接整合進核心排名演算法，同時推出三項全新垃圾政策</a:t>
            </a:r>
            <a:endParaRPr lang="en-US" sz="1800" dirty="0"/>
          </a:p>
        </p:txBody>
      </p:sp>
      <p:sp>
        <p:nvSpPr>
          <p:cNvPr id="5" name="2024_watershed-shape-4"/>
          <p:cNvSpPr/>
          <p:nvPr/>
        </p:nvSpPr>
        <p:spPr>
          <a:xfrm>
            <a:off x="762000" y="3302000"/>
            <a:ext cx="4318000" cy="3048000"/>
          </a:xfrm>
          <a:prstGeom prst="roundRect">
            <a:avLst>
              <a:gd name="adj" fmla="val 3333"/>
            </a:avLst>
          </a:prstGeom>
          <a:solidFill>
            <a:srgbClr val="F8FAFC"/>
          </a:solidFill>
          <a:ln/>
        </p:spPr>
      </p:sp>
      <p:sp>
        <p:nvSpPr>
          <p:cNvPr id="6" name="2024_watershed-text-5"/>
          <p:cNvSpPr/>
          <p:nvPr/>
        </p:nvSpPr>
        <p:spPr>
          <a:xfrm>
            <a:off x="1143000" y="3683000"/>
            <a:ext cx="355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2563EB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45天</a:t>
            </a:r>
            <a:endParaRPr lang="en-US" sz="4000" dirty="0"/>
          </a:p>
        </p:txBody>
      </p:sp>
      <p:sp>
        <p:nvSpPr>
          <p:cNvPr id="7" name="2024_watershed-text-6"/>
          <p:cNvSpPr/>
          <p:nvPr/>
        </p:nvSpPr>
        <p:spPr>
          <a:xfrm>
            <a:off x="1143000" y="4572000"/>
            <a:ext cx="3556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16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史上最長的單次rollout時長</a:t>
            </a:r>
            <a:endParaRPr lang="en-US" sz="1600" dirty="0"/>
          </a:p>
        </p:txBody>
      </p:sp>
      <p:sp>
        <p:nvSpPr>
          <p:cNvPr id="8" name="2024_watershed-shape-7"/>
          <p:cNvSpPr/>
          <p:nvPr/>
        </p:nvSpPr>
        <p:spPr>
          <a:xfrm>
            <a:off x="5461000" y="3302000"/>
            <a:ext cx="4318000" cy="3048000"/>
          </a:xfrm>
          <a:prstGeom prst="roundRect">
            <a:avLst>
              <a:gd name="adj" fmla="val 3333"/>
            </a:avLst>
          </a:prstGeom>
          <a:solidFill>
            <a:srgbClr val="F8FAFC"/>
          </a:solidFill>
          <a:ln/>
        </p:spPr>
      </p:sp>
      <p:sp>
        <p:nvSpPr>
          <p:cNvPr id="9" name="2024_watershed-text-8"/>
          <p:cNvSpPr/>
          <p:nvPr/>
        </p:nvSpPr>
        <p:spPr>
          <a:xfrm>
            <a:off x="5842000" y="3683000"/>
            <a:ext cx="355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16A34A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40%</a:t>
            </a:r>
            <a:endParaRPr lang="en-US" sz="4000" dirty="0"/>
          </a:p>
        </p:txBody>
      </p:sp>
      <p:sp>
        <p:nvSpPr>
          <p:cNvPr id="10" name="2024_watershed-text-9"/>
          <p:cNvSpPr/>
          <p:nvPr/>
        </p:nvSpPr>
        <p:spPr>
          <a:xfrm>
            <a:off x="5842000" y="4572000"/>
            <a:ext cx="3556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16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搜尋結果中低品質內容的減少幅度</a:t>
            </a:r>
            <a:endParaRPr lang="en-US" sz="1600" dirty="0"/>
          </a:p>
        </p:txBody>
      </p:sp>
      <p:sp>
        <p:nvSpPr>
          <p:cNvPr id="11" name="2024_watershed-shape-10"/>
          <p:cNvSpPr/>
          <p:nvPr/>
        </p:nvSpPr>
        <p:spPr>
          <a:xfrm>
            <a:off x="10160000" y="3302000"/>
            <a:ext cx="4318000" cy="3048000"/>
          </a:xfrm>
          <a:prstGeom prst="roundRect">
            <a:avLst>
              <a:gd name="adj" fmla="val 3333"/>
            </a:avLst>
          </a:prstGeom>
          <a:solidFill>
            <a:srgbClr val="F8FAFC"/>
          </a:solidFill>
          <a:ln/>
        </p:spPr>
      </p:sp>
      <p:sp>
        <p:nvSpPr>
          <p:cNvPr id="12" name="2024_watershed-text-11"/>
          <p:cNvSpPr/>
          <p:nvPr/>
        </p:nvSpPr>
        <p:spPr>
          <a:xfrm>
            <a:off x="10541000" y="3683000"/>
            <a:ext cx="355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EA580C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數百個</a:t>
            </a:r>
            <a:endParaRPr lang="en-US" sz="4000" dirty="0"/>
          </a:p>
        </p:txBody>
      </p:sp>
      <p:sp>
        <p:nvSpPr>
          <p:cNvPr id="13" name="2024_watershed-text-12"/>
          <p:cNvSpPr/>
          <p:nvPr/>
        </p:nvSpPr>
        <p:spPr>
          <a:xfrm>
            <a:off x="10541000" y="4572000"/>
            <a:ext cx="3556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16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網站因垃圾違規被完全除名</a:t>
            </a:r>
            <a:endParaRPr lang="en-US" sz="1600" dirty="0"/>
          </a:p>
        </p:txBody>
      </p:sp>
      <p:sp>
        <p:nvSpPr>
          <p:cNvPr id="14" name="2024_watershed-text-13"/>
          <p:cNvSpPr/>
          <p:nvPr/>
        </p:nvSpPr>
        <p:spPr>
          <a:xfrm>
            <a:off x="762000" y="8128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來源：Digital Applied《Google Algorithm Update History: Complete 2026 Timeline》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3_divider-text-1"/>
          <p:cNvSpPr/>
          <p:nvPr/>
        </p:nvSpPr>
        <p:spPr>
          <a:xfrm>
            <a:off x="762000" y="1778000"/>
            <a:ext cx="7620000" cy="355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0" dirty="0">
                <a:solidFill>
                  <a:srgbClr val="2563EB">
                    <a:alpha val="13000"/>
                  </a:srgbClr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03</a:t>
            </a:r>
            <a:endParaRPr lang="en-US" sz="18000" dirty="0"/>
          </a:p>
        </p:txBody>
      </p:sp>
      <p:sp>
        <p:nvSpPr>
          <p:cNvPr id="3" name="ch3_divider-text-2"/>
          <p:cNvSpPr/>
          <p:nvPr/>
        </p:nvSpPr>
        <p:spPr>
          <a:xfrm>
            <a:off x="762000" y="5588000"/>
            <a:ext cx="1270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AI內容品質與風險案例</a:t>
            </a:r>
            <a:endParaRPr lang="en-US" sz="3600" dirty="0"/>
          </a:p>
        </p:txBody>
      </p:sp>
      <p:sp>
        <p:nvSpPr>
          <p:cNvPr id="4" name="ch3_divider-shape-3"/>
          <p:cNvSpPr/>
          <p:nvPr/>
        </p:nvSpPr>
        <p:spPr>
          <a:xfrm>
            <a:off x="762000" y="6477000"/>
            <a:ext cx="1016000" cy="9144"/>
          </a:xfrm>
          <a:prstGeom prst="line">
            <a:avLst/>
          </a:prstGeom>
          <a:ln w="38100">
            <a:solidFill>
              <a:srgbClr val="2563EB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i_content_quality-text-1"/>
          <p:cNvSpPr/>
          <p:nvPr/>
        </p:nvSpPr>
        <p:spPr>
          <a:xfrm>
            <a:off x="13970000" y="762000"/>
            <a:ext cx="152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CH.03</a:t>
            </a:r>
            <a:endParaRPr lang="en-US" sz="1400" dirty="0"/>
          </a:p>
        </p:txBody>
      </p:sp>
      <p:sp>
        <p:nvSpPr>
          <p:cNvPr id="3" name="ai_content_quality-text-2"/>
          <p:cNvSpPr/>
          <p:nvPr/>
        </p:nvSpPr>
        <p:spPr>
          <a:xfrm>
            <a:off x="762000" y="7620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AI能規模化產出內容，但品質才是Google獎勵的核心</a:t>
            </a:r>
            <a:endParaRPr lang="en-US" sz="2800" dirty="0"/>
          </a:p>
        </p:txBody>
      </p:sp>
      <p:sp>
        <p:nvSpPr>
          <p:cNvPr id="4" name="ai_content_quality-text-3"/>
          <p:cNvSpPr/>
          <p:nvPr/>
        </p:nvSpPr>
        <p:spPr>
          <a:xfrm>
            <a:off x="762000" y="2286000"/>
            <a:ext cx="7112000" cy="48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610"/>
              </a:lnSpc>
              <a:buNone/>
            </a:pPr>
            <a:r>
              <a:rPr lang="en-US" sz="19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Google在官方部落格中明確表示，無論內容是否由AI生成，只要有助於使用者、具備高品質，都會被獎勵。這代表寫作者不需畏懼AI，而是要學會善用AI提升效率，同時保留原創觀點、專業判斷與真實使用者價值</a:t>
            </a:r>
            <a:endParaRPr lang="en-US" sz="1900" dirty="0"/>
          </a:p>
        </p:txBody>
      </p:sp>
      <p:sp>
        <p:nvSpPr>
          <p:cNvPr id="5" name="ai_content_quality-shape-4"/>
          <p:cNvSpPr/>
          <p:nvPr/>
        </p:nvSpPr>
        <p:spPr>
          <a:xfrm>
            <a:off x="8636000" y="2286000"/>
            <a:ext cx="6604000" cy="4826000"/>
          </a:xfrm>
          <a:prstGeom prst="roundRect">
            <a:avLst>
              <a:gd name="adj" fmla="val 2105"/>
            </a:avLst>
          </a:prstGeom>
          <a:solidFill>
            <a:srgbClr val="F8FAFC"/>
          </a:solidFill>
          <a:ln/>
        </p:spPr>
      </p:sp>
      <p:sp>
        <p:nvSpPr>
          <p:cNvPr id="6" name="ai_content_quality-text-5"/>
          <p:cNvSpPr/>
          <p:nvPr/>
        </p:nvSpPr>
        <p:spPr>
          <a:xfrm>
            <a:off x="9017000" y="26670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品質判斷的三個核心</a:t>
            </a:r>
            <a:endParaRPr lang="en-US" sz="1800" dirty="0"/>
          </a:p>
        </p:txBody>
      </p:sp>
      <p:sp>
        <p:nvSpPr>
          <p:cNvPr id="7" name="ai_content_quality-text-6"/>
          <p:cNvSpPr/>
          <p:nvPr/>
        </p:nvSpPr>
        <p:spPr>
          <a:xfrm>
            <a:off x="9017000" y="3302000"/>
            <a:ext cx="584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是否具備原創觀點與第一手經驗</a:t>
            </a:r>
            <a:endParaRPr lang="en-US" sz="1700" dirty="0"/>
          </a:p>
        </p:txBody>
      </p:sp>
      <p:sp>
        <p:nvSpPr>
          <p:cNvPr id="8" name="ai_content_quality-text-7"/>
          <p:cNvSpPr/>
          <p:nvPr/>
        </p:nvSpPr>
        <p:spPr>
          <a:xfrm>
            <a:off x="9017000" y="4191000"/>
            <a:ext cx="584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是否真正解決使用者的搜尋意圖</a:t>
            </a:r>
            <a:endParaRPr lang="en-US" sz="1700" dirty="0"/>
          </a:p>
        </p:txBody>
      </p:sp>
      <p:sp>
        <p:nvSpPr>
          <p:cNvPr id="9" name="ai_content_quality-text-8"/>
          <p:cNvSpPr/>
          <p:nvPr/>
        </p:nvSpPr>
        <p:spPr>
          <a:xfrm>
            <a:off x="9017000" y="5080000"/>
            <a:ext cx="584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是否具備可驗證的專業與可信度</a:t>
            </a:r>
            <a:endParaRPr lang="en-US" sz="1700" dirty="0"/>
          </a:p>
        </p:txBody>
      </p:sp>
      <p:sp>
        <p:nvSpPr>
          <p:cNvPr id="10" name="ai_content_quality-text-9"/>
          <p:cNvSpPr/>
          <p:nvPr/>
        </p:nvSpPr>
        <p:spPr>
          <a:xfrm>
            <a:off x="762000" y="8128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來源：Google Search Central Blog《Google Search and AI Content》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o_heist_case-text-1"/>
          <p:cNvSpPr/>
          <p:nvPr/>
        </p:nvSpPr>
        <p:spPr>
          <a:xfrm>
            <a:off x="13970000" y="762000"/>
            <a:ext cx="152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CH.03</a:t>
            </a:r>
            <a:endParaRPr lang="en-US" sz="1400" dirty="0"/>
          </a:p>
        </p:txBody>
      </p:sp>
      <p:sp>
        <p:nvSpPr>
          <p:cNvPr id="3" name="seo_heist_case-text-2"/>
          <p:cNvSpPr/>
          <p:nvPr/>
        </p:nvSpPr>
        <p:spPr>
          <a:xfrm>
            <a:off x="762000" y="7620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案例警示：「The Great SEO Heist」的流量從暴增到歸零</a:t>
            </a:r>
            <a:endParaRPr lang="en-US" sz="2800" dirty="0"/>
          </a:p>
        </p:txBody>
      </p:sp>
      <p:sp>
        <p:nvSpPr>
          <p:cNvPr id="4" name="seo_heist_case-shape-3"/>
          <p:cNvSpPr/>
          <p:nvPr/>
        </p:nvSpPr>
        <p:spPr>
          <a:xfrm>
            <a:off x="762000" y="2159000"/>
            <a:ext cx="76200" cy="4826000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5" name="seo_heist_case-text-4"/>
          <p:cNvSpPr/>
          <p:nvPr/>
        </p:nvSpPr>
        <p:spPr>
          <a:xfrm>
            <a:off x="1270000" y="2159000"/>
            <a:ext cx="1270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EA580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事件經過</a:t>
            </a:r>
            <a:endParaRPr lang="en-US" sz="1900" dirty="0"/>
          </a:p>
        </p:txBody>
      </p:sp>
      <p:sp>
        <p:nvSpPr>
          <p:cNvPr id="6" name="seo_heist_case-text-5"/>
          <p:cNvSpPr/>
          <p:nvPr/>
        </p:nvSpPr>
        <p:spPr>
          <a:xfrm>
            <a:off x="1270000" y="2794000"/>
            <a:ext cx="12700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40"/>
              </a:lnSpc>
              <a:buNone/>
            </a:pPr>
            <a:r>
              <a:rPr lang="en-US" sz="1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某SEO人員取得競爭對手的網站地圖，利用AI大量複製並改寫成數千個相似頁面，短期內流量迅速攀升</a:t>
            </a:r>
            <a:endParaRPr lang="en-US" sz="1800" dirty="0"/>
          </a:p>
        </p:txBody>
      </p:sp>
      <p:sp>
        <p:nvSpPr>
          <p:cNvPr id="7" name="seo_heist_case-text-6"/>
          <p:cNvSpPr/>
          <p:nvPr/>
        </p:nvSpPr>
        <p:spPr>
          <a:xfrm>
            <a:off x="1270000" y="4826000"/>
            <a:ext cx="1270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16A34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最終結果</a:t>
            </a:r>
            <a:endParaRPr lang="en-US" sz="1900" dirty="0"/>
          </a:p>
        </p:txBody>
      </p:sp>
      <p:sp>
        <p:nvSpPr>
          <p:cNvPr id="8" name="seo_heist_case-text-7"/>
          <p:cNvSpPr/>
          <p:nvPr/>
        </p:nvSpPr>
        <p:spPr>
          <a:xfrm>
            <a:off x="1270000" y="5461000"/>
            <a:ext cx="12700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40"/>
              </a:lnSpc>
              <a:buNone/>
            </a:pPr>
            <a:r>
              <a:rPr lang="en-US" sz="1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Google識別出缺乏原創性與真實商業目的的規模化內容後，流量急速下滑至歸零，此案例成為業界警示的典型教材</a:t>
            </a:r>
            <a:endParaRPr lang="en-US" sz="1800" dirty="0"/>
          </a:p>
        </p:txBody>
      </p:sp>
      <p:sp>
        <p:nvSpPr>
          <p:cNvPr id="9" name="seo_heist_case-text-8"/>
          <p:cNvSpPr/>
          <p:nvPr/>
        </p:nvSpPr>
        <p:spPr>
          <a:xfrm>
            <a:off x="762000" y="7620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來源：Search Engine Land《The Great SEO Heist: The Untold Story》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op_marketing-text-1"/>
          <p:cNvSpPr/>
          <p:nvPr/>
        </p:nvSpPr>
        <p:spPr>
          <a:xfrm>
            <a:off x="13970000" y="762000"/>
            <a:ext cx="152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CH.03</a:t>
            </a:r>
            <a:endParaRPr lang="en-US" sz="1400" dirty="0"/>
          </a:p>
        </p:txBody>
      </p:sp>
      <p:sp>
        <p:nvSpPr>
          <p:cNvPr id="3" name="loop_marketing-text-2"/>
          <p:cNvSpPr/>
          <p:nvPr/>
        </p:nvSpPr>
        <p:spPr>
          <a:xfrm>
            <a:off x="762000" y="7620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Loop Marketing：讓AI與人類協作而非取代</a:t>
            </a:r>
            <a:endParaRPr lang="en-US" sz="2800" dirty="0"/>
          </a:p>
        </p:txBody>
      </p:sp>
      <p:sp>
        <p:nvSpPr>
          <p:cNvPr id="4" name="loop_marketing-text-3"/>
          <p:cNvSpPr/>
          <p:nvPr/>
        </p:nvSpPr>
        <p:spPr>
          <a:xfrm>
            <a:off x="762000" y="1778000"/>
            <a:ext cx="1397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HubSpot提出的四階段框架，適用於內容、SEO與品牌策略的協作流程</a:t>
            </a:r>
            <a:endParaRPr lang="en-US" sz="1700" dirty="0"/>
          </a:p>
        </p:txBody>
      </p:sp>
      <p:sp>
        <p:nvSpPr>
          <p:cNvPr id="5" name="loop_marketing-shape-4"/>
          <p:cNvSpPr/>
          <p:nvPr/>
        </p:nvSpPr>
        <p:spPr>
          <a:xfrm>
            <a:off x="762000" y="2794000"/>
            <a:ext cx="3175000" cy="3556000"/>
          </a:xfrm>
          <a:prstGeom prst="roundRect">
            <a:avLst>
              <a:gd name="adj" fmla="val 3200"/>
            </a:avLst>
          </a:prstGeom>
          <a:solidFill>
            <a:srgbClr val="F8FAFC"/>
          </a:solidFill>
          <a:ln/>
        </p:spPr>
      </p:sp>
      <p:pic>
        <p:nvPicPr>
          <p:cNvPr id="6" name="loop_marketing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3175000"/>
            <a:ext cx="457200" cy="457200"/>
          </a:xfrm>
          <a:prstGeom prst="rect">
            <a:avLst/>
          </a:prstGeom>
        </p:spPr>
      </p:pic>
      <p:sp>
        <p:nvSpPr>
          <p:cNvPr id="7" name="loop_marketing-text-6"/>
          <p:cNvSpPr/>
          <p:nvPr/>
        </p:nvSpPr>
        <p:spPr>
          <a:xfrm>
            <a:off x="1143000" y="3810000"/>
            <a:ext cx="254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表達定位</a:t>
            </a:r>
            <a:endParaRPr lang="en-US" sz="1800" dirty="0"/>
          </a:p>
        </p:txBody>
      </p:sp>
      <p:sp>
        <p:nvSpPr>
          <p:cNvPr id="8" name="loop_marketing-text-7"/>
          <p:cNvSpPr/>
          <p:nvPr/>
        </p:nvSpPr>
        <p:spPr>
          <a:xfrm>
            <a:off x="1143000" y="4318000"/>
            <a:ext cx="2540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清楚定義品牌訊息與核心觀點</a:t>
            </a:r>
            <a:endParaRPr lang="en-US" sz="1500" dirty="0"/>
          </a:p>
        </p:txBody>
      </p:sp>
      <p:sp>
        <p:nvSpPr>
          <p:cNvPr id="9" name="loop_marketing-shape-8"/>
          <p:cNvSpPr/>
          <p:nvPr/>
        </p:nvSpPr>
        <p:spPr>
          <a:xfrm>
            <a:off x="4191000" y="2794000"/>
            <a:ext cx="3175000" cy="3556000"/>
          </a:xfrm>
          <a:prstGeom prst="roundRect">
            <a:avLst>
              <a:gd name="adj" fmla="val 3200"/>
            </a:avLst>
          </a:prstGeom>
          <a:solidFill>
            <a:srgbClr val="F8FAFC"/>
          </a:solidFill>
          <a:ln/>
        </p:spPr>
      </p:sp>
      <p:pic>
        <p:nvPicPr>
          <p:cNvPr id="10" name="loop_marketing-icon-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3175000"/>
            <a:ext cx="457200" cy="457200"/>
          </a:xfrm>
          <a:prstGeom prst="rect">
            <a:avLst/>
          </a:prstGeom>
        </p:spPr>
      </p:pic>
      <p:sp>
        <p:nvSpPr>
          <p:cNvPr id="11" name="loop_marketing-text-10"/>
          <p:cNvSpPr/>
          <p:nvPr/>
        </p:nvSpPr>
        <p:spPr>
          <a:xfrm>
            <a:off x="4572000" y="3810000"/>
            <a:ext cx="254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客製方法</a:t>
            </a:r>
            <a:endParaRPr lang="en-US" sz="1800" dirty="0"/>
          </a:p>
        </p:txBody>
      </p:sp>
      <p:sp>
        <p:nvSpPr>
          <p:cNvPr id="12" name="loop_marketing-text-11"/>
          <p:cNvSpPr/>
          <p:nvPr/>
        </p:nvSpPr>
        <p:spPr>
          <a:xfrm>
            <a:off x="4572000" y="4318000"/>
            <a:ext cx="2540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依受眾與情境調整內容呈現方式</a:t>
            </a:r>
            <a:endParaRPr lang="en-US" sz="1500" dirty="0"/>
          </a:p>
        </p:txBody>
      </p:sp>
      <p:sp>
        <p:nvSpPr>
          <p:cNvPr id="13" name="loop_marketing-shape-12"/>
          <p:cNvSpPr/>
          <p:nvPr/>
        </p:nvSpPr>
        <p:spPr>
          <a:xfrm>
            <a:off x="7620000" y="2794000"/>
            <a:ext cx="3175000" cy="3556000"/>
          </a:xfrm>
          <a:prstGeom prst="roundRect">
            <a:avLst>
              <a:gd name="adj" fmla="val 3200"/>
            </a:avLst>
          </a:prstGeom>
          <a:solidFill>
            <a:srgbClr val="F8FAFC"/>
          </a:solidFill>
          <a:ln/>
        </p:spPr>
      </p:sp>
      <p:pic>
        <p:nvPicPr>
          <p:cNvPr id="14" name="loop_marketing-icon-1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3175000"/>
            <a:ext cx="457200" cy="457200"/>
          </a:xfrm>
          <a:prstGeom prst="rect">
            <a:avLst/>
          </a:prstGeom>
        </p:spPr>
      </p:pic>
      <p:sp>
        <p:nvSpPr>
          <p:cNvPr id="15" name="loop_marketing-text-14"/>
          <p:cNvSpPr/>
          <p:nvPr/>
        </p:nvSpPr>
        <p:spPr>
          <a:xfrm>
            <a:off x="8001000" y="3810000"/>
            <a:ext cx="254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擴大觸及</a:t>
            </a:r>
            <a:endParaRPr lang="en-US" sz="1800" dirty="0"/>
          </a:p>
        </p:txBody>
      </p:sp>
      <p:sp>
        <p:nvSpPr>
          <p:cNvPr id="16" name="loop_marketing-text-15"/>
          <p:cNvSpPr/>
          <p:nvPr/>
        </p:nvSpPr>
        <p:spPr>
          <a:xfrm>
            <a:off x="8001000" y="4318000"/>
            <a:ext cx="2540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運用AI加速內容規模化與多渠道分發</a:t>
            </a:r>
            <a:endParaRPr lang="en-US" sz="1500" dirty="0"/>
          </a:p>
        </p:txBody>
      </p:sp>
      <p:sp>
        <p:nvSpPr>
          <p:cNvPr id="17" name="loop_marketing-shape-16"/>
          <p:cNvSpPr/>
          <p:nvPr/>
        </p:nvSpPr>
        <p:spPr>
          <a:xfrm>
            <a:off x="11049000" y="2794000"/>
            <a:ext cx="3175000" cy="3556000"/>
          </a:xfrm>
          <a:prstGeom prst="roundRect">
            <a:avLst>
              <a:gd name="adj" fmla="val 3200"/>
            </a:avLst>
          </a:prstGeom>
          <a:solidFill>
            <a:srgbClr val="F8FAFC"/>
          </a:solidFill>
          <a:ln/>
        </p:spPr>
      </p:sp>
      <p:pic>
        <p:nvPicPr>
          <p:cNvPr id="18" name="loop_marketing-icon-17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0" y="3175000"/>
            <a:ext cx="457200" cy="457200"/>
          </a:xfrm>
          <a:prstGeom prst="rect">
            <a:avLst/>
          </a:prstGeom>
        </p:spPr>
      </p:pic>
      <p:sp>
        <p:nvSpPr>
          <p:cNvPr id="19" name="loop_marketing-text-18"/>
          <p:cNvSpPr/>
          <p:nvPr/>
        </p:nvSpPr>
        <p:spPr>
          <a:xfrm>
            <a:off x="11430000" y="3810000"/>
            <a:ext cx="254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即時演化</a:t>
            </a:r>
            <a:endParaRPr lang="en-US" sz="1800" dirty="0"/>
          </a:p>
        </p:txBody>
      </p:sp>
      <p:sp>
        <p:nvSpPr>
          <p:cNvPr id="20" name="loop_marketing-text-19"/>
          <p:cNvSpPr/>
          <p:nvPr/>
        </p:nvSpPr>
        <p:spPr>
          <a:xfrm>
            <a:off x="11430000" y="4318000"/>
            <a:ext cx="2540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依成效數據持續調整策略與內容方向</a:t>
            </a:r>
            <a:endParaRPr lang="en-US" sz="1500" dirty="0"/>
          </a:p>
        </p:txBody>
      </p:sp>
      <p:sp>
        <p:nvSpPr>
          <p:cNvPr id="21" name="loop_marketing-text-20"/>
          <p:cNvSpPr/>
          <p:nvPr/>
        </p:nvSpPr>
        <p:spPr>
          <a:xfrm>
            <a:off x="762000" y="8128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來源：HubSpot《Loop Marketing》官方定義，引用於《SEO Trends for 2026》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eat_authorship-text-1"/>
          <p:cNvSpPr/>
          <p:nvPr/>
        </p:nvSpPr>
        <p:spPr>
          <a:xfrm>
            <a:off x="13970000" y="762000"/>
            <a:ext cx="152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CH.03</a:t>
            </a:r>
            <a:endParaRPr lang="en-US" sz="1400" dirty="0"/>
          </a:p>
        </p:txBody>
      </p:sp>
      <p:sp>
        <p:nvSpPr>
          <p:cNvPr id="3" name="eeat_authorship-text-2"/>
          <p:cNvSpPr/>
          <p:nvPr/>
        </p:nvSpPr>
        <p:spPr>
          <a:xfrm>
            <a:off x="762000" y="7620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作者身分驗證，成為2025-2026排名關鍵訊號</a:t>
            </a:r>
            <a:endParaRPr lang="en-US" sz="2800" dirty="0"/>
          </a:p>
        </p:txBody>
      </p:sp>
      <p:sp>
        <p:nvSpPr>
          <p:cNvPr id="4" name="eeat_authorship-shape-3"/>
          <p:cNvSpPr/>
          <p:nvPr/>
        </p:nvSpPr>
        <p:spPr>
          <a:xfrm>
            <a:off x="762000" y="2159000"/>
            <a:ext cx="3302000" cy="4572000"/>
          </a:xfrm>
          <a:prstGeom prst="roundRect">
            <a:avLst>
              <a:gd name="adj" fmla="val 3077"/>
            </a:avLst>
          </a:prstGeom>
          <a:solidFill>
            <a:srgbClr val="F8FAFC"/>
          </a:solidFill>
          <a:ln/>
        </p:spPr>
      </p:sp>
      <p:sp>
        <p:nvSpPr>
          <p:cNvPr id="5" name="eeat_authorship-text-4"/>
          <p:cNvSpPr/>
          <p:nvPr/>
        </p:nvSpPr>
        <p:spPr>
          <a:xfrm>
            <a:off x="1143000" y="2540000"/>
            <a:ext cx="254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2563EB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E</a:t>
            </a:r>
            <a:endParaRPr lang="en-US" sz="2200" dirty="0"/>
          </a:p>
        </p:txBody>
      </p:sp>
      <p:sp>
        <p:nvSpPr>
          <p:cNvPr id="6" name="eeat_authorship-text-5"/>
          <p:cNvSpPr/>
          <p:nvPr/>
        </p:nvSpPr>
        <p:spPr>
          <a:xfrm>
            <a:off x="1143000" y="3175000"/>
            <a:ext cx="254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Experience</a:t>
            </a:r>
            <a:endParaRPr lang="en-US" sz="1700" dirty="0"/>
          </a:p>
        </p:txBody>
      </p:sp>
      <p:sp>
        <p:nvSpPr>
          <p:cNvPr id="7" name="eeat_authorship-text-6"/>
          <p:cNvSpPr/>
          <p:nvPr/>
        </p:nvSpPr>
        <p:spPr>
          <a:xfrm>
            <a:off x="1143000" y="3683000"/>
            <a:ext cx="2540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實際使用過產品或親身經歷該主題的第一手經驗</a:t>
            </a:r>
            <a:endParaRPr lang="en-US" sz="1400" dirty="0"/>
          </a:p>
        </p:txBody>
      </p:sp>
      <p:sp>
        <p:nvSpPr>
          <p:cNvPr id="8" name="eeat_authorship-shape-7"/>
          <p:cNvSpPr/>
          <p:nvPr/>
        </p:nvSpPr>
        <p:spPr>
          <a:xfrm>
            <a:off x="4254500" y="2159000"/>
            <a:ext cx="3302000" cy="4572000"/>
          </a:xfrm>
          <a:prstGeom prst="roundRect">
            <a:avLst>
              <a:gd name="adj" fmla="val 3077"/>
            </a:avLst>
          </a:prstGeom>
          <a:solidFill>
            <a:srgbClr val="F8FAFC"/>
          </a:solidFill>
          <a:ln/>
        </p:spPr>
      </p:sp>
      <p:sp>
        <p:nvSpPr>
          <p:cNvPr id="9" name="eeat_authorship-text-8"/>
          <p:cNvSpPr/>
          <p:nvPr/>
        </p:nvSpPr>
        <p:spPr>
          <a:xfrm>
            <a:off x="4635500" y="2540000"/>
            <a:ext cx="254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2563EB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E</a:t>
            </a:r>
            <a:endParaRPr lang="en-US" sz="2200" dirty="0"/>
          </a:p>
        </p:txBody>
      </p:sp>
      <p:sp>
        <p:nvSpPr>
          <p:cNvPr id="10" name="eeat_authorship-text-9"/>
          <p:cNvSpPr/>
          <p:nvPr/>
        </p:nvSpPr>
        <p:spPr>
          <a:xfrm>
            <a:off x="4635500" y="3175000"/>
            <a:ext cx="254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Expertise</a:t>
            </a:r>
            <a:endParaRPr lang="en-US" sz="1700" dirty="0"/>
          </a:p>
        </p:txBody>
      </p:sp>
      <p:sp>
        <p:nvSpPr>
          <p:cNvPr id="11" name="eeat_authorship-text-10"/>
          <p:cNvSpPr/>
          <p:nvPr/>
        </p:nvSpPr>
        <p:spPr>
          <a:xfrm>
            <a:off x="4635500" y="3683000"/>
            <a:ext cx="2540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具備該領域專業知識與正確判斷能力</a:t>
            </a:r>
            <a:endParaRPr lang="en-US" sz="1400" dirty="0"/>
          </a:p>
        </p:txBody>
      </p:sp>
      <p:sp>
        <p:nvSpPr>
          <p:cNvPr id="12" name="eeat_authorship-shape-11"/>
          <p:cNvSpPr/>
          <p:nvPr/>
        </p:nvSpPr>
        <p:spPr>
          <a:xfrm>
            <a:off x="7747000" y="2159000"/>
            <a:ext cx="3302000" cy="4572000"/>
          </a:xfrm>
          <a:prstGeom prst="roundRect">
            <a:avLst>
              <a:gd name="adj" fmla="val 3077"/>
            </a:avLst>
          </a:prstGeom>
          <a:solidFill>
            <a:srgbClr val="F8FAFC"/>
          </a:solidFill>
          <a:ln/>
        </p:spPr>
      </p:sp>
      <p:sp>
        <p:nvSpPr>
          <p:cNvPr id="13" name="eeat_authorship-text-12"/>
          <p:cNvSpPr/>
          <p:nvPr/>
        </p:nvSpPr>
        <p:spPr>
          <a:xfrm>
            <a:off x="8128000" y="2540000"/>
            <a:ext cx="254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2563EB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A</a:t>
            </a:r>
            <a:endParaRPr lang="en-US" sz="2200" dirty="0"/>
          </a:p>
        </p:txBody>
      </p:sp>
      <p:sp>
        <p:nvSpPr>
          <p:cNvPr id="14" name="eeat_authorship-text-13"/>
          <p:cNvSpPr/>
          <p:nvPr/>
        </p:nvSpPr>
        <p:spPr>
          <a:xfrm>
            <a:off x="8128000" y="3175000"/>
            <a:ext cx="254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Authoritativeness</a:t>
            </a:r>
            <a:endParaRPr lang="en-US" sz="1700" dirty="0"/>
          </a:p>
        </p:txBody>
      </p:sp>
      <p:sp>
        <p:nvSpPr>
          <p:cNvPr id="15" name="eeat_authorship-text-14"/>
          <p:cNvSpPr/>
          <p:nvPr/>
        </p:nvSpPr>
        <p:spPr>
          <a:xfrm>
            <a:off x="8128000" y="3683000"/>
            <a:ext cx="2540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在該領域被同業與使用者認可為權威</a:t>
            </a:r>
            <a:endParaRPr lang="en-US" sz="1400" dirty="0"/>
          </a:p>
        </p:txBody>
      </p:sp>
      <p:sp>
        <p:nvSpPr>
          <p:cNvPr id="16" name="eeat_authorship-shape-15"/>
          <p:cNvSpPr/>
          <p:nvPr/>
        </p:nvSpPr>
        <p:spPr>
          <a:xfrm>
            <a:off x="11239500" y="2159000"/>
            <a:ext cx="3302000" cy="4572000"/>
          </a:xfrm>
          <a:prstGeom prst="roundRect">
            <a:avLst>
              <a:gd name="adj" fmla="val 3077"/>
            </a:avLst>
          </a:prstGeom>
          <a:solidFill>
            <a:srgbClr val="F8FAFC"/>
          </a:solidFill>
          <a:ln/>
        </p:spPr>
      </p:sp>
      <p:sp>
        <p:nvSpPr>
          <p:cNvPr id="17" name="eeat_authorship-text-16"/>
          <p:cNvSpPr/>
          <p:nvPr/>
        </p:nvSpPr>
        <p:spPr>
          <a:xfrm>
            <a:off x="11620500" y="2540000"/>
            <a:ext cx="254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2563EB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T</a:t>
            </a:r>
            <a:endParaRPr lang="en-US" sz="2200" dirty="0"/>
          </a:p>
        </p:txBody>
      </p:sp>
      <p:sp>
        <p:nvSpPr>
          <p:cNvPr id="18" name="eeat_authorship-text-17"/>
          <p:cNvSpPr/>
          <p:nvPr/>
        </p:nvSpPr>
        <p:spPr>
          <a:xfrm>
            <a:off x="11620500" y="3175000"/>
            <a:ext cx="254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Trustworthiness</a:t>
            </a:r>
            <a:endParaRPr lang="en-US" sz="1700" dirty="0"/>
          </a:p>
        </p:txBody>
      </p:sp>
      <p:sp>
        <p:nvSpPr>
          <p:cNvPr id="19" name="eeat_authorship-text-18"/>
          <p:cNvSpPr/>
          <p:nvPr/>
        </p:nvSpPr>
        <p:spPr>
          <a:xfrm>
            <a:off x="11620500" y="3683000"/>
            <a:ext cx="2540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內容準確、透明且來源可被驗證</a:t>
            </a:r>
            <a:endParaRPr lang="en-US" sz="1400" dirty="0"/>
          </a:p>
        </p:txBody>
      </p:sp>
      <p:sp>
        <p:nvSpPr>
          <p:cNvPr id="20" name="eeat_authorship-text-19"/>
          <p:cNvSpPr/>
          <p:nvPr/>
        </p:nvSpPr>
        <p:spPr>
          <a:xfrm>
            <a:off x="762000" y="8128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來源：Digital Applied《Google Algorithm Update History》、Google Search Central E-E-A-T指南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4_divider-text-1"/>
          <p:cNvSpPr/>
          <p:nvPr/>
        </p:nvSpPr>
        <p:spPr>
          <a:xfrm>
            <a:off x="762000" y="1778000"/>
            <a:ext cx="7620000" cy="355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0" dirty="0">
                <a:solidFill>
                  <a:srgbClr val="2563EB">
                    <a:alpha val="13000"/>
                  </a:srgbClr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04</a:t>
            </a:r>
            <a:endParaRPr lang="en-US" sz="18000" dirty="0"/>
          </a:p>
        </p:txBody>
      </p:sp>
      <p:sp>
        <p:nvSpPr>
          <p:cNvPr id="3" name="ch4_divider-text-2"/>
          <p:cNvSpPr/>
          <p:nvPr/>
        </p:nvSpPr>
        <p:spPr>
          <a:xfrm>
            <a:off x="762000" y="5588000"/>
            <a:ext cx="1270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因應策略與行動建議</a:t>
            </a:r>
            <a:endParaRPr lang="en-US" sz="3600" dirty="0"/>
          </a:p>
        </p:txBody>
      </p:sp>
      <p:sp>
        <p:nvSpPr>
          <p:cNvPr id="4" name="ch4_divider-shape-3"/>
          <p:cNvSpPr/>
          <p:nvPr/>
        </p:nvSpPr>
        <p:spPr>
          <a:xfrm>
            <a:off x="762000" y="6477000"/>
            <a:ext cx="1016000" cy="9144"/>
          </a:xfrm>
          <a:prstGeom prst="line">
            <a:avLst/>
          </a:prstGeom>
          <a:ln w="38100">
            <a:solidFill>
              <a:srgbClr val="2563EB"/>
            </a:solidFill>
            <a:prstDash val="solid"/>
          </a:ln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wv_composite-text-1"/>
          <p:cNvSpPr/>
          <p:nvPr/>
        </p:nvSpPr>
        <p:spPr>
          <a:xfrm>
            <a:off x="13970000" y="762000"/>
            <a:ext cx="152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CH.04</a:t>
            </a:r>
            <a:endParaRPr lang="en-US" sz="1400" dirty="0"/>
          </a:p>
        </p:txBody>
      </p:sp>
      <p:sp>
        <p:nvSpPr>
          <p:cNvPr id="3" name="cwv_composite-text-2"/>
          <p:cNvSpPr/>
          <p:nvPr/>
        </p:nvSpPr>
        <p:spPr>
          <a:xfrm>
            <a:off x="762000" y="7620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三項指標必須同時達標，缺一不可</a:t>
            </a:r>
            <a:endParaRPr lang="en-US" sz="2800" dirty="0"/>
          </a:p>
        </p:txBody>
      </p:sp>
      <p:sp>
        <p:nvSpPr>
          <p:cNvPr id="4" name="cwv_composite-shape-3"/>
          <p:cNvSpPr/>
          <p:nvPr/>
        </p:nvSpPr>
        <p:spPr>
          <a:xfrm>
            <a:off x="762000" y="2159000"/>
            <a:ext cx="4318000" cy="4826000"/>
          </a:xfrm>
          <a:prstGeom prst="roundRect">
            <a:avLst>
              <a:gd name="adj" fmla="val 2353"/>
            </a:avLst>
          </a:prstGeom>
          <a:solidFill>
            <a:srgbClr val="F8FAFC"/>
          </a:solidFill>
          <a:ln/>
        </p:spPr>
      </p:sp>
      <p:sp>
        <p:nvSpPr>
          <p:cNvPr id="5" name="cwv_composite-text-4"/>
          <p:cNvSpPr/>
          <p:nvPr/>
        </p:nvSpPr>
        <p:spPr>
          <a:xfrm>
            <a:off x="1143000" y="2540000"/>
            <a:ext cx="355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2563E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LCP</a:t>
            </a:r>
            <a:endParaRPr lang="en-US" sz="1800" dirty="0"/>
          </a:p>
        </p:txBody>
      </p:sp>
      <p:sp>
        <p:nvSpPr>
          <p:cNvPr id="6" name="cwv_composite-text-5"/>
          <p:cNvSpPr/>
          <p:nvPr/>
        </p:nvSpPr>
        <p:spPr>
          <a:xfrm>
            <a:off x="1143000" y="3048000"/>
            <a:ext cx="355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最大內容繪製時間</a:t>
            </a:r>
            <a:endParaRPr lang="en-US" sz="1400" dirty="0"/>
          </a:p>
        </p:txBody>
      </p:sp>
      <p:sp>
        <p:nvSpPr>
          <p:cNvPr id="7" name="cwv_composite-text-6"/>
          <p:cNvSpPr/>
          <p:nvPr/>
        </p:nvSpPr>
        <p:spPr>
          <a:xfrm>
            <a:off x="1143000" y="3683000"/>
            <a:ext cx="3556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16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壓縮圖片、啟用CDN、延遲載入非首屏資源，目標2.5秒內完成</a:t>
            </a:r>
            <a:endParaRPr lang="en-US" sz="1600" dirty="0"/>
          </a:p>
        </p:txBody>
      </p:sp>
      <p:sp>
        <p:nvSpPr>
          <p:cNvPr id="8" name="cwv_composite-shape-7"/>
          <p:cNvSpPr/>
          <p:nvPr/>
        </p:nvSpPr>
        <p:spPr>
          <a:xfrm>
            <a:off x="5461000" y="2159000"/>
            <a:ext cx="4318000" cy="4826000"/>
          </a:xfrm>
          <a:prstGeom prst="roundRect">
            <a:avLst>
              <a:gd name="adj" fmla="val 2353"/>
            </a:avLst>
          </a:prstGeom>
          <a:solidFill>
            <a:srgbClr val="F8FAFC"/>
          </a:solidFill>
          <a:ln/>
        </p:spPr>
      </p:sp>
      <p:sp>
        <p:nvSpPr>
          <p:cNvPr id="9" name="cwv_composite-text-8"/>
          <p:cNvSpPr/>
          <p:nvPr/>
        </p:nvSpPr>
        <p:spPr>
          <a:xfrm>
            <a:off x="5842000" y="2540000"/>
            <a:ext cx="355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2563E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INP</a:t>
            </a:r>
            <a:endParaRPr lang="en-US" sz="1800" dirty="0"/>
          </a:p>
        </p:txBody>
      </p:sp>
      <p:sp>
        <p:nvSpPr>
          <p:cNvPr id="10" name="cwv_composite-text-9"/>
          <p:cNvSpPr/>
          <p:nvPr/>
        </p:nvSpPr>
        <p:spPr>
          <a:xfrm>
            <a:off x="5842000" y="3048000"/>
            <a:ext cx="355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互動反應時間</a:t>
            </a:r>
            <a:endParaRPr lang="en-US" sz="1400" dirty="0"/>
          </a:p>
        </p:txBody>
      </p:sp>
      <p:sp>
        <p:nvSpPr>
          <p:cNvPr id="11" name="cwv_composite-text-10"/>
          <p:cNvSpPr/>
          <p:nvPr/>
        </p:nvSpPr>
        <p:spPr>
          <a:xfrm>
            <a:off x="5842000" y="3683000"/>
            <a:ext cx="3556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16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減少主執行緒阻塞的JavaScript，目標200毫秒內回應</a:t>
            </a:r>
            <a:endParaRPr lang="en-US" sz="1600" dirty="0"/>
          </a:p>
        </p:txBody>
      </p:sp>
      <p:sp>
        <p:nvSpPr>
          <p:cNvPr id="12" name="cwv_composite-shape-11"/>
          <p:cNvSpPr/>
          <p:nvPr/>
        </p:nvSpPr>
        <p:spPr>
          <a:xfrm>
            <a:off x="10160000" y="2159000"/>
            <a:ext cx="4318000" cy="4826000"/>
          </a:xfrm>
          <a:prstGeom prst="roundRect">
            <a:avLst>
              <a:gd name="adj" fmla="val 2353"/>
            </a:avLst>
          </a:prstGeom>
          <a:solidFill>
            <a:srgbClr val="F8FAFC"/>
          </a:solidFill>
          <a:ln/>
        </p:spPr>
      </p:sp>
      <p:sp>
        <p:nvSpPr>
          <p:cNvPr id="13" name="cwv_composite-text-12"/>
          <p:cNvSpPr/>
          <p:nvPr/>
        </p:nvSpPr>
        <p:spPr>
          <a:xfrm>
            <a:off x="10541000" y="2540000"/>
            <a:ext cx="355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2563E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CLS</a:t>
            </a:r>
            <a:endParaRPr lang="en-US" sz="1800" dirty="0"/>
          </a:p>
        </p:txBody>
      </p:sp>
      <p:sp>
        <p:nvSpPr>
          <p:cNvPr id="14" name="cwv_composite-text-13"/>
          <p:cNvSpPr/>
          <p:nvPr/>
        </p:nvSpPr>
        <p:spPr>
          <a:xfrm>
            <a:off x="10541000" y="3048000"/>
            <a:ext cx="355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版面穩定性</a:t>
            </a:r>
            <a:endParaRPr lang="en-US" sz="1400" dirty="0"/>
          </a:p>
        </p:txBody>
      </p:sp>
      <p:sp>
        <p:nvSpPr>
          <p:cNvPr id="15" name="cwv_composite-text-14"/>
          <p:cNvSpPr/>
          <p:nvPr/>
        </p:nvSpPr>
        <p:spPr>
          <a:xfrm>
            <a:off x="10541000" y="3683000"/>
            <a:ext cx="3556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16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為圖片與廣告預留固定尺寸空間，目標低於0.1</a:t>
            </a:r>
            <a:endParaRPr lang="en-US" sz="1600" dirty="0"/>
          </a:p>
        </p:txBody>
      </p:sp>
      <p:sp>
        <p:nvSpPr>
          <p:cNvPr id="16" name="cwv_composite-text-15"/>
          <p:cNvSpPr/>
          <p:nvPr/>
        </p:nvSpPr>
        <p:spPr>
          <a:xfrm>
            <a:off x="762000" y="8128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來源：Google Web.dev Core Web Vitals官方文件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eo_strategy-text-1"/>
          <p:cNvSpPr/>
          <p:nvPr/>
        </p:nvSpPr>
        <p:spPr>
          <a:xfrm>
            <a:off x="13970000" y="762000"/>
            <a:ext cx="152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CH.04</a:t>
            </a:r>
            <a:endParaRPr lang="en-US" sz="1400" dirty="0"/>
          </a:p>
        </p:txBody>
      </p:sp>
      <p:sp>
        <p:nvSpPr>
          <p:cNvPr id="3" name="aeo_strategy-text-2"/>
          <p:cNvSpPr/>
          <p:nvPr/>
        </p:nvSpPr>
        <p:spPr>
          <a:xfrm>
            <a:off x="762000" y="7620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監測品牌在AI答案引擎中的曝光，是新的必修課</a:t>
            </a:r>
            <a:endParaRPr lang="en-US" sz="2800" dirty="0"/>
          </a:p>
        </p:txBody>
      </p:sp>
      <p:sp>
        <p:nvSpPr>
          <p:cNvPr id="4" name="aeo_strategy-shape-3"/>
          <p:cNvSpPr/>
          <p:nvPr/>
        </p:nvSpPr>
        <p:spPr>
          <a:xfrm>
            <a:off x="762000" y="2032000"/>
            <a:ext cx="6350000" cy="4572000"/>
          </a:xfrm>
          <a:prstGeom prst="roundRect">
            <a:avLst>
              <a:gd name="adj" fmla="val 2222"/>
            </a:avLst>
          </a:prstGeom>
          <a:solidFill>
            <a:srgbClr val="F8FAFC"/>
          </a:solidFill>
          <a:ln/>
        </p:spPr>
      </p:sp>
      <p:pic>
        <p:nvPicPr>
          <p:cNvPr id="5" name="aeo_strategy-image-4" descr="preencoded.png">    </p:cNvPr>
          <p:cNvPicPr>
            <a:picLocks noChangeAspect="1"/>
          </p:cNvPicPr>
          <p:nvPr/>
        </p:nvPicPr>
        <p:blipFill>
          <a:blip r:embed="rId1"/>
          <a:srcRect l="0" r="0" t="3623" b="3623"/>
          <a:stretch/>
        </p:blipFill>
        <p:spPr>
          <a:xfrm>
            <a:off x="1016000" y="2286000"/>
            <a:ext cx="5842000" cy="4064000"/>
          </a:xfrm>
          <a:prstGeom prst="roundRect">
            <a:avLst>
              <a:gd name="adj" fmla="val 2500"/>
            </a:avLst>
          </a:prstGeom>
        </p:spPr>
      </p:pic>
      <p:sp>
        <p:nvSpPr>
          <p:cNvPr id="6" name="aeo_strategy-text-5"/>
          <p:cNvSpPr/>
          <p:nvPr/>
        </p:nvSpPr>
        <p:spPr>
          <a:xfrm>
            <a:off x="7874000" y="2159000"/>
            <a:ext cx="7366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AEO布局三步驟</a:t>
            </a:r>
            <a:endParaRPr lang="en-US" sz="1900" dirty="0"/>
          </a:p>
        </p:txBody>
      </p:sp>
      <p:sp>
        <p:nvSpPr>
          <p:cNvPr id="7" name="aeo_strategy-text-6"/>
          <p:cNvSpPr/>
          <p:nvPr/>
        </p:nvSpPr>
        <p:spPr>
          <a:xfrm>
            <a:off x="7874000" y="2921000"/>
            <a:ext cx="7366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定期在ChatGPT、AI Overview等工具中搜尋自家品牌相關問題，記錄是否被引用</a:t>
            </a:r>
            <a:endParaRPr lang="en-US" sz="1700" dirty="0"/>
          </a:p>
        </p:txBody>
      </p:sp>
      <p:sp>
        <p:nvSpPr>
          <p:cNvPr id="8" name="aeo_strategy-text-7"/>
          <p:cNvSpPr/>
          <p:nvPr/>
        </p:nvSpPr>
        <p:spPr>
          <a:xfrm>
            <a:off x="7874000" y="4064000"/>
            <a:ext cx="7366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將內容結構化為清晰的問答格式，方便AI提取與摘要</a:t>
            </a:r>
            <a:endParaRPr lang="en-US" sz="1700" dirty="0"/>
          </a:p>
        </p:txBody>
      </p:sp>
      <p:sp>
        <p:nvSpPr>
          <p:cNvPr id="9" name="aeo_strategy-text-8"/>
          <p:cNvSpPr/>
          <p:nvPr/>
        </p:nvSpPr>
        <p:spPr>
          <a:xfrm>
            <a:off x="7874000" y="5207000"/>
            <a:ext cx="7366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強化第一手資料與獨家觀點，提升被引用為來源的機率</a:t>
            </a:r>
            <a:endParaRPr lang="en-US" sz="1700" dirty="0"/>
          </a:p>
        </p:txBody>
      </p:sp>
      <p:sp>
        <p:nvSpPr>
          <p:cNvPr id="10" name="aeo_strategy-text-9"/>
          <p:cNvSpPr/>
          <p:nvPr/>
        </p:nvSpPr>
        <p:spPr>
          <a:xfrm>
            <a:off x="762000" y="7620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來源：HubSpot AEO Tool產品說明、《SEO Trends for 2026》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_quality_checklist-text-1"/>
          <p:cNvSpPr/>
          <p:nvPr/>
        </p:nvSpPr>
        <p:spPr>
          <a:xfrm>
            <a:off x="13970000" y="762000"/>
            <a:ext cx="152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CH.04</a:t>
            </a:r>
            <a:endParaRPr lang="en-US" sz="1400" dirty="0"/>
          </a:p>
        </p:txBody>
      </p:sp>
      <p:sp>
        <p:nvSpPr>
          <p:cNvPr id="3" name="content_quality_checklist-text-2"/>
          <p:cNvSpPr/>
          <p:nvPr/>
        </p:nvSpPr>
        <p:spPr>
          <a:xfrm>
            <a:off x="762000" y="7620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發布前，用六個問題檢核內容品質</a:t>
            </a:r>
            <a:endParaRPr lang="en-US" sz="2800" dirty="0"/>
          </a:p>
        </p:txBody>
      </p:sp>
      <p:pic>
        <p:nvPicPr>
          <p:cNvPr id="4" name="content_quality_checklist-icon-3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000" y="2286000"/>
            <a:ext cx="355600" cy="355600"/>
          </a:xfrm>
          <a:prstGeom prst="rect">
            <a:avLst/>
          </a:prstGeom>
        </p:spPr>
      </p:pic>
      <p:sp>
        <p:nvSpPr>
          <p:cNvPr id="5" name="content_quality_checklist-text-4"/>
          <p:cNvSpPr/>
          <p:nvPr/>
        </p:nvSpPr>
        <p:spPr>
          <a:xfrm>
            <a:off x="1397000" y="2286000"/>
            <a:ext cx="609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這是否包含我親身經歷或第一手驗證的資訊？</a:t>
            </a:r>
            <a:endParaRPr lang="en-US" sz="1700" dirty="0"/>
          </a:p>
        </p:txBody>
      </p:sp>
      <p:pic>
        <p:nvPicPr>
          <p:cNvPr id="6" name="content_quality_checklist-icon-5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3429000"/>
            <a:ext cx="355600" cy="355600"/>
          </a:xfrm>
          <a:prstGeom prst="rect">
            <a:avLst/>
          </a:prstGeom>
        </p:spPr>
      </p:pic>
      <p:sp>
        <p:nvSpPr>
          <p:cNvPr id="7" name="content_quality_checklist-text-6"/>
          <p:cNvSpPr/>
          <p:nvPr/>
        </p:nvSpPr>
        <p:spPr>
          <a:xfrm>
            <a:off x="1397000" y="3429000"/>
            <a:ext cx="609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是否真正回答了使用者最核心的搜尋意圖？</a:t>
            </a:r>
            <a:endParaRPr lang="en-US" sz="1700" dirty="0"/>
          </a:p>
        </p:txBody>
      </p:sp>
      <p:pic>
        <p:nvPicPr>
          <p:cNvPr id="8" name="content_quality_checklist-icon-7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4572000"/>
            <a:ext cx="355600" cy="355600"/>
          </a:xfrm>
          <a:prstGeom prst="rect">
            <a:avLst/>
          </a:prstGeom>
        </p:spPr>
      </p:pic>
      <p:sp>
        <p:nvSpPr>
          <p:cNvPr id="9" name="content_quality_checklist-text-8"/>
          <p:cNvSpPr/>
          <p:nvPr/>
        </p:nvSpPr>
        <p:spPr>
          <a:xfrm>
            <a:off x="1397000" y="4572000"/>
            <a:ext cx="609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是否清楚標示作者身分與專業背景？</a:t>
            </a:r>
            <a:endParaRPr lang="en-US" sz="1700" dirty="0"/>
          </a:p>
        </p:txBody>
      </p:sp>
      <p:pic>
        <p:nvPicPr>
          <p:cNvPr id="10" name="content_quality_checklist-icon-9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0" y="2286000"/>
            <a:ext cx="355600" cy="355600"/>
          </a:xfrm>
          <a:prstGeom prst="rect">
            <a:avLst/>
          </a:prstGeom>
        </p:spPr>
      </p:pic>
      <p:sp>
        <p:nvSpPr>
          <p:cNvPr id="11" name="content_quality_checklist-text-10"/>
          <p:cNvSpPr/>
          <p:nvPr/>
        </p:nvSpPr>
        <p:spPr>
          <a:xfrm>
            <a:off x="9017000" y="2286000"/>
            <a:ext cx="609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若由AI協助撰寫，是否經過人工事實核查？</a:t>
            </a:r>
            <a:endParaRPr lang="en-US" sz="1700" dirty="0"/>
          </a:p>
        </p:txBody>
      </p:sp>
      <p:pic>
        <p:nvPicPr>
          <p:cNvPr id="12" name="content_quality_checklist-icon-11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0" y="3429000"/>
            <a:ext cx="355600" cy="355600"/>
          </a:xfrm>
          <a:prstGeom prst="rect">
            <a:avLst/>
          </a:prstGeom>
        </p:spPr>
      </p:pic>
      <p:sp>
        <p:nvSpPr>
          <p:cNvPr id="13" name="content_quality_checklist-text-12"/>
          <p:cNvSpPr/>
          <p:nvPr/>
        </p:nvSpPr>
        <p:spPr>
          <a:xfrm>
            <a:off x="9017000" y="3429000"/>
            <a:ext cx="609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內容是否提供競品未提供的獨特觀點？</a:t>
            </a:r>
            <a:endParaRPr lang="en-US" sz="1700" dirty="0"/>
          </a:p>
        </p:txBody>
      </p:sp>
      <p:pic>
        <p:nvPicPr>
          <p:cNvPr id="14" name="content_quality_checklist-icon-13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0" y="4572000"/>
            <a:ext cx="355600" cy="355600"/>
          </a:xfrm>
          <a:prstGeom prst="rect">
            <a:avLst/>
          </a:prstGeom>
        </p:spPr>
      </p:pic>
      <p:sp>
        <p:nvSpPr>
          <p:cNvPr id="15" name="content_quality_checklist-text-14"/>
          <p:cNvSpPr/>
          <p:nvPr/>
        </p:nvSpPr>
        <p:spPr>
          <a:xfrm>
            <a:off x="9017000" y="4572000"/>
            <a:ext cx="609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頁面技術指標（CWV）是否已達標？</a:t>
            </a:r>
            <a:endParaRPr lang="en-US" sz="1700" dirty="0"/>
          </a:p>
        </p:txBody>
      </p:sp>
      <p:sp>
        <p:nvSpPr>
          <p:cNvPr id="16" name="content_quality_checklist-text-15"/>
          <p:cNvSpPr/>
          <p:nvPr/>
        </p:nvSpPr>
        <p:spPr>
          <a:xfrm>
            <a:off x="762000" y="8128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來源：綜合Google Helpful Content官方指南與HubSpot《SEO Trends for 2026》整理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_checklist-text-1"/>
          <p:cNvSpPr/>
          <p:nvPr/>
        </p:nvSpPr>
        <p:spPr>
          <a:xfrm>
            <a:off x="13970000" y="762000"/>
            <a:ext cx="152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CH.04</a:t>
            </a:r>
            <a:endParaRPr lang="en-US" sz="1400" dirty="0"/>
          </a:p>
        </p:txBody>
      </p:sp>
      <p:sp>
        <p:nvSpPr>
          <p:cNvPr id="3" name="action_checklist-text-2"/>
          <p:cNvSpPr/>
          <p:nvPr/>
        </p:nvSpPr>
        <p:spPr>
          <a:xfrm>
            <a:off x="762000" y="7620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2026年SEO行動清單</a:t>
            </a:r>
            <a:endParaRPr lang="en-US" sz="2800" dirty="0"/>
          </a:p>
        </p:txBody>
      </p:sp>
      <p:sp>
        <p:nvSpPr>
          <p:cNvPr id="4" name="action_checklist-text-3"/>
          <p:cNvSpPr/>
          <p:nvPr/>
        </p:nvSpPr>
        <p:spPr>
          <a:xfrm>
            <a:off x="762000" y="2159000"/>
            <a:ext cx="635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563EB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action_checklist-text-4"/>
          <p:cNvSpPr/>
          <p:nvPr/>
        </p:nvSpPr>
        <p:spPr>
          <a:xfrm>
            <a:off x="1651000" y="2235200"/>
            <a:ext cx="1270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全站補齊作者頁面與專業資歷說明，強化E-E-A-T訊號</a:t>
            </a:r>
            <a:endParaRPr lang="en-US" sz="1900" dirty="0"/>
          </a:p>
        </p:txBody>
      </p:sp>
      <p:sp>
        <p:nvSpPr>
          <p:cNvPr id="6" name="action_checklist-text-5"/>
          <p:cNvSpPr/>
          <p:nvPr/>
        </p:nvSpPr>
        <p:spPr>
          <a:xfrm>
            <a:off x="762000" y="3175000"/>
            <a:ext cx="635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563EB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2</a:t>
            </a:r>
            <a:endParaRPr lang="en-US" sz="3000" dirty="0"/>
          </a:p>
        </p:txBody>
      </p:sp>
      <p:sp>
        <p:nvSpPr>
          <p:cNvPr id="7" name="action_checklist-text-6"/>
          <p:cNvSpPr/>
          <p:nvPr/>
        </p:nvSpPr>
        <p:spPr>
          <a:xfrm>
            <a:off x="1651000" y="3251200"/>
            <a:ext cx="1270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優化LCP、INP、CLS三項指標，通過整合式CWV評分</a:t>
            </a:r>
            <a:endParaRPr lang="en-US" sz="1900" dirty="0"/>
          </a:p>
        </p:txBody>
      </p:sp>
      <p:sp>
        <p:nvSpPr>
          <p:cNvPr id="8" name="action_checklist-text-7"/>
          <p:cNvSpPr/>
          <p:nvPr/>
        </p:nvSpPr>
        <p:spPr>
          <a:xfrm>
            <a:off x="762000" y="4191000"/>
            <a:ext cx="635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563EB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3</a:t>
            </a:r>
            <a:endParaRPr lang="en-US" sz="3000" dirty="0"/>
          </a:p>
        </p:txBody>
      </p:sp>
      <p:sp>
        <p:nvSpPr>
          <p:cNvPr id="9" name="action_checklist-text-8"/>
          <p:cNvSpPr/>
          <p:nvPr/>
        </p:nvSpPr>
        <p:spPr>
          <a:xfrm>
            <a:off x="1651000" y="4267200"/>
            <a:ext cx="1270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停用低品質規模化AI內容產線，改採人機協作審核流程</a:t>
            </a:r>
            <a:endParaRPr lang="en-US" sz="1900" dirty="0"/>
          </a:p>
        </p:txBody>
      </p:sp>
      <p:sp>
        <p:nvSpPr>
          <p:cNvPr id="10" name="action_checklist-text-9"/>
          <p:cNvSpPr/>
          <p:nvPr/>
        </p:nvSpPr>
        <p:spPr>
          <a:xfrm>
            <a:off x="762000" y="5207000"/>
            <a:ext cx="635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563EB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4</a:t>
            </a:r>
            <a:endParaRPr lang="en-US" sz="3000" dirty="0"/>
          </a:p>
        </p:txBody>
      </p:sp>
      <p:sp>
        <p:nvSpPr>
          <p:cNvPr id="11" name="action_checklist-text-10"/>
          <p:cNvSpPr/>
          <p:nvPr/>
        </p:nvSpPr>
        <p:spPr>
          <a:xfrm>
            <a:off x="1651000" y="5283200"/>
            <a:ext cx="1270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每月監測品牌在ChatGPT、AI Overview中的引用情況</a:t>
            </a:r>
            <a:endParaRPr lang="en-US" sz="1900" dirty="0"/>
          </a:p>
        </p:txBody>
      </p:sp>
      <p:sp>
        <p:nvSpPr>
          <p:cNvPr id="12" name="action_checklist-text-11"/>
          <p:cNvSpPr/>
          <p:nvPr/>
        </p:nvSpPr>
        <p:spPr>
          <a:xfrm>
            <a:off x="762000" y="6223000"/>
            <a:ext cx="635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563EB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5</a:t>
            </a:r>
            <a:endParaRPr lang="en-US" sz="3000" dirty="0"/>
          </a:p>
        </p:txBody>
      </p:sp>
      <p:sp>
        <p:nvSpPr>
          <p:cNvPr id="13" name="action_checklist-text-12"/>
          <p:cNvSpPr/>
          <p:nvPr/>
        </p:nvSpPr>
        <p:spPr>
          <a:xfrm>
            <a:off x="1651000" y="6299200"/>
            <a:ext cx="1270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建立每季更新應對機制，縮短診斷與修復的反應時間</a:t>
            </a:r>
            <a:endParaRPr lang="en-US" sz="1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mmary-text-1"/>
          <p:cNvSpPr/>
          <p:nvPr/>
        </p:nvSpPr>
        <p:spPr>
          <a:xfrm>
            <a:off x="762000" y="7620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總結：SEO沒有消失，只是變得更嚴謹</a:t>
            </a:r>
            <a:endParaRPr lang="en-US" sz="2800" dirty="0"/>
          </a:p>
        </p:txBody>
      </p:sp>
      <p:sp>
        <p:nvSpPr>
          <p:cNvPr id="3" name="summary-shape-2"/>
          <p:cNvSpPr/>
          <p:nvPr/>
        </p:nvSpPr>
        <p:spPr>
          <a:xfrm>
            <a:off x="762000" y="2286000"/>
            <a:ext cx="4318000" cy="4064000"/>
          </a:xfrm>
          <a:prstGeom prst="roundRect">
            <a:avLst>
              <a:gd name="adj" fmla="val 2500"/>
            </a:avLst>
          </a:prstGeom>
          <a:solidFill>
            <a:srgbClr val="F8FAFC"/>
          </a:solidFill>
          <a:ln/>
        </p:spPr>
      </p:sp>
      <p:pic>
        <p:nvPicPr>
          <p:cNvPr id="4" name="summary-icon-3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2667000"/>
            <a:ext cx="406400" cy="406400"/>
          </a:xfrm>
          <a:prstGeom prst="rect">
            <a:avLst/>
          </a:prstGeom>
        </p:spPr>
      </p:pic>
      <p:sp>
        <p:nvSpPr>
          <p:cNvPr id="5" name="summary-text-4"/>
          <p:cNvSpPr/>
          <p:nvPr/>
        </p:nvSpPr>
        <p:spPr>
          <a:xfrm>
            <a:off x="1143000" y="3302000"/>
            <a:ext cx="355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搜尋已多平台化</a:t>
            </a:r>
            <a:endParaRPr lang="en-US" sz="1800" dirty="0"/>
          </a:p>
        </p:txBody>
      </p:sp>
      <p:sp>
        <p:nvSpPr>
          <p:cNvPr id="6" name="summary-text-5"/>
          <p:cNvSpPr/>
          <p:nvPr/>
        </p:nvSpPr>
        <p:spPr>
          <a:xfrm>
            <a:off x="1143000" y="3810000"/>
            <a:ext cx="3556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但傳統搜尋引擎仍是主戰場，SEO與AEO需並行布局</a:t>
            </a:r>
            <a:endParaRPr lang="en-US" sz="1500" dirty="0"/>
          </a:p>
        </p:txBody>
      </p:sp>
      <p:sp>
        <p:nvSpPr>
          <p:cNvPr id="7" name="summary-shape-6"/>
          <p:cNvSpPr/>
          <p:nvPr/>
        </p:nvSpPr>
        <p:spPr>
          <a:xfrm>
            <a:off x="5461000" y="2286000"/>
            <a:ext cx="4318000" cy="4064000"/>
          </a:xfrm>
          <a:prstGeom prst="roundRect">
            <a:avLst>
              <a:gd name="adj" fmla="val 2500"/>
            </a:avLst>
          </a:prstGeom>
          <a:solidFill>
            <a:srgbClr val="F8FAFC"/>
          </a:solidFill>
          <a:ln/>
        </p:spPr>
      </p:sp>
      <p:pic>
        <p:nvPicPr>
          <p:cNvPr id="8" name="summary-icon-7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0" y="2667000"/>
            <a:ext cx="406400" cy="406400"/>
          </a:xfrm>
          <a:prstGeom prst="rect">
            <a:avLst/>
          </a:prstGeom>
        </p:spPr>
      </p:pic>
      <p:sp>
        <p:nvSpPr>
          <p:cNvPr id="9" name="summary-text-8"/>
          <p:cNvSpPr/>
          <p:nvPr/>
        </p:nvSpPr>
        <p:spPr>
          <a:xfrm>
            <a:off x="5842000" y="3302000"/>
            <a:ext cx="355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更新節奏加速</a:t>
            </a:r>
            <a:endParaRPr lang="en-US" sz="1800" dirty="0"/>
          </a:p>
        </p:txBody>
      </p:sp>
      <p:sp>
        <p:nvSpPr>
          <p:cNvPr id="10" name="summary-text-9"/>
          <p:cNvSpPr/>
          <p:nvPr/>
        </p:nvSpPr>
        <p:spPr>
          <a:xfrm>
            <a:off x="5842000" y="3810000"/>
            <a:ext cx="3556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核心更新約每90天一次，唯有持續優化才能穩定排名</a:t>
            </a:r>
            <a:endParaRPr lang="en-US" sz="1500" dirty="0"/>
          </a:p>
        </p:txBody>
      </p:sp>
      <p:sp>
        <p:nvSpPr>
          <p:cNvPr id="11" name="summary-shape-10"/>
          <p:cNvSpPr/>
          <p:nvPr/>
        </p:nvSpPr>
        <p:spPr>
          <a:xfrm>
            <a:off x="10160000" y="2286000"/>
            <a:ext cx="4318000" cy="4064000"/>
          </a:xfrm>
          <a:prstGeom prst="roundRect">
            <a:avLst>
              <a:gd name="adj" fmla="val 2500"/>
            </a:avLst>
          </a:prstGeom>
          <a:solidFill>
            <a:srgbClr val="F8FAFC"/>
          </a:solidFill>
          <a:ln/>
        </p:spPr>
      </p:sp>
      <p:pic>
        <p:nvPicPr>
          <p:cNvPr id="12" name="summary-icon-1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1000" y="2667000"/>
            <a:ext cx="406400" cy="406400"/>
          </a:xfrm>
          <a:prstGeom prst="rect">
            <a:avLst/>
          </a:prstGeom>
        </p:spPr>
      </p:pic>
      <p:sp>
        <p:nvSpPr>
          <p:cNvPr id="13" name="summary-text-12"/>
          <p:cNvSpPr/>
          <p:nvPr/>
        </p:nvSpPr>
        <p:spPr>
          <a:xfrm>
            <a:off x="10541000" y="3302000"/>
            <a:ext cx="355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品質永遠優先</a:t>
            </a:r>
            <a:endParaRPr lang="en-US" sz="1800" dirty="0"/>
          </a:p>
        </p:txBody>
      </p:sp>
      <p:sp>
        <p:nvSpPr>
          <p:cNvPr id="14" name="summary-text-13"/>
          <p:cNvSpPr/>
          <p:nvPr/>
        </p:nvSpPr>
        <p:spPr>
          <a:xfrm>
            <a:off x="10541000" y="3810000"/>
            <a:ext cx="3556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無論人類或AI創作，原創性與真實價值才是排名根本</a:t>
            </a:r>
            <a:endParaRPr lang="en-US" sz="15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ferences-text-1"/>
          <p:cNvSpPr/>
          <p:nvPr/>
        </p:nvSpPr>
        <p:spPr>
          <a:xfrm>
            <a:off x="762000" y="7620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參考資源</a:t>
            </a:r>
            <a:endParaRPr lang="en-US" sz="2800" dirty="0"/>
          </a:p>
        </p:txBody>
      </p:sp>
      <p:sp>
        <p:nvSpPr>
          <p:cNvPr id="3" name="references-text-2"/>
          <p:cNvSpPr/>
          <p:nvPr/>
        </p:nvSpPr>
        <p:spPr>
          <a:xfrm>
            <a:off x="762000" y="2286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HubSpot Blog</a:t>
            </a:r>
            <a:endParaRPr lang="en-US" sz="1700" dirty="0"/>
          </a:p>
        </p:txBody>
      </p:sp>
      <p:sp>
        <p:nvSpPr>
          <p:cNvPr id="4" name="references-text-3"/>
          <p:cNvSpPr/>
          <p:nvPr/>
        </p:nvSpPr>
        <p:spPr>
          <a:xfrm>
            <a:off x="762000" y="2692400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Trends for 2026: How Search and AI Are Changing</a:t>
            </a:r>
            <a:endParaRPr lang="en-US" sz="1400" dirty="0"/>
          </a:p>
        </p:txBody>
      </p:sp>
      <p:sp>
        <p:nvSpPr>
          <p:cNvPr id="5" name="references-text-4"/>
          <p:cNvSpPr/>
          <p:nvPr/>
        </p:nvSpPr>
        <p:spPr>
          <a:xfrm>
            <a:off x="762000" y="3429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Digital Applied</a:t>
            </a:r>
            <a:endParaRPr lang="en-US" sz="1700" dirty="0"/>
          </a:p>
        </p:txBody>
      </p:sp>
      <p:sp>
        <p:nvSpPr>
          <p:cNvPr id="6" name="references-text-5"/>
          <p:cNvSpPr/>
          <p:nvPr/>
        </p:nvSpPr>
        <p:spPr>
          <a:xfrm>
            <a:off x="762000" y="3835400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Algorithm Update History: Complete 2026 Timeline</a:t>
            </a:r>
            <a:endParaRPr lang="en-US" sz="1400" dirty="0"/>
          </a:p>
        </p:txBody>
      </p:sp>
      <p:sp>
        <p:nvSpPr>
          <p:cNvPr id="7" name="references-text-6"/>
          <p:cNvSpPr/>
          <p:nvPr/>
        </p:nvSpPr>
        <p:spPr>
          <a:xfrm>
            <a:off x="762000" y="4572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Search Central</a:t>
            </a:r>
            <a:endParaRPr lang="en-US" sz="1700" dirty="0"/>
          </a:p>
        </p:txBody>
      </p:sp>
      <p:sp>
        <p:nvSpPr>
          <p:cNvPr id="8" name="references-text-7"/>
          <p:cNvSpPr/>
          <p:nvPr/>
        </p:nvSpPr>
        <p:spPr>
          <a:xfrm>
            <a:off x="762000" y="4978400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Core Updates官方文件、Web Vitals官方文件</a:t>
            </a:r>
            <a:endParaRPr lang="en-US" sz="1400" dirty="0"/>
          </a:p>
        </p:txBody>
      </p:sp>
      <p:sp>
        <p:nvSpPr>
          <p:cNvPr id="9" name="references-text-8"/>
          <p:cNvSpPr/>
          <p:nvPr/>
        </p:nvSpPr>
        <p:spPr>
          <a:xfrm>
            <a:off x="8636000" y="2286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Search Engine Land</a:t>
            </a:r>
            <a:endParaRPr lang="en-US" sz="1700" dirty="0"/>
          </a:p>
        </p:txBody>
      </p:sp>
      <p:sp>
        <p:nvSpPr>
          <p:cNvPr id="10" name="references-text-9"/>
          <p:cNvSpPr/>
          <p:nvPr/>
        </p:nvSpPr>
        <p:spPr>
          <a:xfrm>
            <a:off x="8636000" y="2692400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The Great SEO Heist: The Untold Story</a:t>
            </a:r>
            <a:endParaRPr lang="en-US" sz="1400" dirty="0"/>
          </a:p>
        </p:txBody>
      </p:sp>
      <p:sp>
        <p:nvSpPr>
          <p:cNvPr id="11" name="references-text-10"/>
          <p:cNvSpPr/>
          <p:nvPr/>
        </p:nvSpPr>
        <p:spPr>
          <a:xfrm>
            <a:off x="8636000" y="3429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Analytify</a:t>
            </a:r>
            <a:endParaRPr lang="en-US" sz="1700" dirty="0"/>
          </a:p>
        </p:txBody>
      </p:sp>
      <p:sp>
        <p:nvSpPr>
          <p:cNvPr id="12" name="references-text-11"/>
          <p:cNvSpPr/>
          <p:nvPr/>
        </p:nvSpPr>
        <p:spPr>
          <a:xfrm>
            <a:off x="8636000" y="3835400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Most Important Google Ranking Factors 2026</a:t>
            </a:r>
            <a:endParaRPr lang="en-US" sz="1400" dirty="0"/>
          </a:p>
        </p:txBody>
      </p:sp>
      <p:sp>
        <p:nvSpPr>
          <p:cNvPr id="13" name="references-text-12"/>
          <p:cNvSpPr/>
          <p:nvPr/>
        </p:nvSpPr>
        <p:spPr>
          <a:xfrm>
            <a:off x="8636000" y="4572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SparkToro</a:t>
            </a:r>
            <a:endParaRPr lang="en-US" sz="1700" dirty="0"/>
          </a:p>
        </p:txBody>
      </p:sp>
      <p:sp>
        <p:nvSpPr>
          <p:cNvPr id="14" name="references-text-13"/>
          <p:cNvSpPr/>
          <p:nvPr/>
        </p:nvSpPr>
        <p:spPr>
          <a:xfrm>
            <a:off x="8636000" y="4978400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Search Happens Everywhere研究報告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-image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background-mask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gradFill rotWithShape="1" flip="none">
            <a:gsLst>
              <a:gs pos="0">
                <a:srgbClr val="0F172A">
                  <a:alpha val="91000"/>
                </a:srgbClr>
              </a:gs>
              <a:gs pos="100000">
                <a:srgbClr val="2563EB">
                  <a:alpha val="88000"/>
                </a:srgbClr>
              </a:gs>
            </a:gsLst>
            <a:lin ang="6000000" scaled="1"/>
          </a:gra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thankyou-text-1"/>
          <p:cNvSpPr/>
          <p:nvPr/>
        </p:nvSpPr>
        <p:spPr>
          <a:xfrm>
            <a:off x="762000" y="3810000"/>
            <a:ext cx="1270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000" dirty="0">
                <a:solidFill>
                  <a:srgbClr val="FFFFFF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感謝聆聽</a:t>
            </a:r>
            <a:endParaRPr lang="en-US" sz="5000" dirty="0"/>
          </a:p>
        </p:txBody>
      </p:sp>
      <p:sp>
        <p:nvSpPr>
          <p:cNvPr id="5" name="thankyou-text-2"/>
          <p:cNvSpPr/>
          <p:nvPr/>
        </p:nvSpPr>
        <p:spPr>
          <a:xfrm>
            <a:off x="762000" y="5207000"/>
            <a:ext cx="889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DCE7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SEO 講師・AI 講師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2025/2026 SEO趨勢與Google演算法更新解析</dc:title>
  <dc:subject>2025/2026 SEO趨勢與Google演算法更新解析</dc:subject>
  <dc:creator>Manus</dc:creator>
  <cp:lastModifiedBy>Manus</cp:lastModifiedBy>
  <cp:revision>1</cp:revision>
  <dcterms:created xsi:type="dcterms:W3CDTF">2026-07-31T00:40:27Z</dcterms:created>
  <dcterms:modified xsi:type="dcterms:W3CDTF">2026-07-31T00:40:27Z</dcterms:modified>
</cp:coreProperties>
</file>