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6256000" cy="9144000"/>
  <p:notesSz cx="9144000" cy="16256000"/>
  <p:embeddedFontLst>
    <p:embeddedFont>
      <p:font typeface="Noto Sans TC" charset="-122" pitchFamily="34"/>
      <p:regular r:id="rId3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 rotWithShape="1" flip="none">
          <a:gsLst>
            <a:gs pos="0">
              <a:srgbClr val="0A0A0A"/>
            </a:gs>
            <a:gs pos="100000">
              <a:srgbClr val="1A1006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11176000" y="1524000"/>
            <a:ext cx="4572000" cy="4572000"/>
          </a:xfrm>
          <a:prstGeom prst="ellipse">
            <a:avLst/>
          </a:prstGeom>
          <a:solidFill>
            <a:srgbClr val="FF5722">
              <a:alpha val="20000"/>
            </a:srgbClr>
          </a:solidFill>
          <a:ln/>
        </p:spPr>
      </p:sp>
      <p:sp>
        <p:nvSpPr>
          <p:cNvPr id="3" name="cover-text-2"/>
          <p:cNvSpPr/>
          <p:nvPr/>
        </p:nvSpPr>
        <p:spPr>
          <a:xfrm>
            <a:off x="1524000" y="3302000"/>
            <a:ext cx="13208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250"/>
              </a:lnSpc>
              <a:buNone/>
            </a:pPr>
            <a:r>
              <a:rPr lang="en-US" sz="5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 SEO 實戰</a:t>
            </a:r>
            <a:endParaRPr lang="en-US" sz="5800" dirty="0"/>
          </a:p>
        </p:txBody>
      </p:sp>
      <p:sp>
        <p:nvSpPr>
          <p:cNvPr id="4" name="cover-text-3"/>
          <p:cNvSpPr/>
          <p:nvPr/>
        </p:nvSpPr>
        <p:spPr>
          <a:xfrm>
            <a:off x="1524000" y="5080000"/>
            <a:ext cx="1270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提升產品頁面曝光與轉換率</a:t>
            </a:r>
            <a:endParaRPr lang="en-US" sz="2800" dirty="0"/>
          </a:p>
        </p:txBody>
      </p:sp>
      <p:sp>
        <p:nvSpPr>
          <p:cNvPr id="5" name="cover-shape-4"/>
          <p:cNvSpPr/>
          <p:nvPr/>
        </p:nvSpPr>
        <p:spPr>
          <a:xfrm>
            <a:off x="1524000" y="6350000"/>
            <a:ext cx="1016000" cy="9144"/>
          </a:xfrm>
          <a:prstGeom prst="line">
            <a:avLst/>
          </a:prstGeom>
          <a:ln w="38100">
            <a:solidFill>
              <a:srgbClr val="FF5722"/>
            </a:solidFill>
            <a:prstDash val="solid"/>
          </a:ln>
        </p:spPr>
      </p:sp>
      <p:sp>
        <p:nvSpPr>
          <p:cNvPr id="6" name="cover-text-5"/>
          <p:cNvSpPr/>
          <p:nvPr/>
        </p:nvSpPr>
        <p:spPr>
          <a:xfrm>
            <a:off x="1524000" y="7112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text-1"/>
          <p:cNvSpPr/>
          <p:nvPr/>
        </p:nvSpPr>
        <p:spPr>
          <a:xfrm>
            <a:off x="1524000" y="1524000"/>
            <a:ext cx="508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CONTENTS</a:t>
            </a:r>
            <a:endParaRPr lang="en-US" sz="3000" dirty="0"/>
          </a:p>
        </p:txBody>
      </p:sp>
      <p:sp>
        <p:nvSpPr>
          <p:cNvPr id="3" name="agenda-text-2"/>
          <p:cNvSpPr/>
          <p:nvPr/>
        </p:nvSpPr>
        <p:spPr>
          <a:xfrm>
            <a:off x="1524000" y="22860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400" dirty="0"/>
          </a:p>
        </p:txBody>
      </p:sp>
      <p:sp>
        <p:nvSpPr>
          <p:cNvPr id="4" name="agenda-text-3"/>
          <p:cNvSpPr/>
          <p:nvPr/>
        </p:nvSpPr>
        <p:spPr>
          <a:xfrm>
            <a:off x="8636000" y="1778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400" dirty="0"/>
          </a:p>
        </p:txBody>
      </p:sp>
      <p:sp>
        <p:nvSpPr>
          <p:cNvPr id="5" name="agenda-text-4"/>
          <p:cNvSpPr/>
          <p:nvPr/>
        </p:nvSpPr>
        <p:spPr>
          <a:xfrm>
            <a:off x="9652000" y="1879600"/>
            <a:ext cx="533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電商SEO核心概念</a:t>
            </a:r>
            <a:endParaRPr lang="en-US" sz="2200" dirty="0"/>
          </a:p>
        </p:txBody>
      </p:sp>
      <p:sp>
        <p:nvSpPr>
          <p:cNvPr id="6" name="agenda-text-5"/>
          <p:cNvSpPr/>
          <p:nvPr/>
        </p:nvSpPr>
        <p:spPr>
          <a:xfrm>
            <a:off x="8636000" y="3302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400" dirty="0"/>
          </a:p>
        </p:txBody>
      </p:sp>
      <p:sp>
        <p:nvSpPr>
          <p:cNvPr id="7" name="agenda-text-6"/>
          <p:cNvSpPr/>
          <p:nvPr/>
        </p:nvSpPr>
        <p:spPr>
          <a:xfrm>
            <a:off x="9652000" y="3403600"/>
            <a:ext cx="533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產品頁優化實務</a:t>
            </a:r>
            <a:endParaRPr lang="en-US" sz="2200" dirty="0"/>
          </a:p>
        </p:txBody>
      </p:sp>
      <p:sp>
        <p:nvSpPr>
          <p:cNvPr id="8" name="agenda-text-7"/>
          <p:cNvSpPr/>
          <p:nvPr/>
        </p:nvSpPr>
        <p:spPr>
          <a:xfrm>
            <a:off x="8636000" y="4826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400" dirty="0"/>
          </a:p>
        </p:txBody>
      </p:sp>
      <p:sp>
        <p:nvSpPr>
          <p:cNvPr id="9" name="agenda-text-8"/>
          <p:cNvSpPr/>
          <p:nvPr/>
        </p:nvSpPr>
        <p:spPr>
          <a:xfrm>
            <a:off x="9652000" y="4927600"/>
            <a:ext cx="533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分類與站內架構優化</a:t>
            </a:r>
            <a:endParaRPr lang="en-US" sz="2200" dirty="0"/>
          </a:p>
        </p:txBody>
      </p:sp>
      <p:sp>
        <p:nvSpPr>
          <p:cNvPr id="10" name="agenda-text-9"/>
          <p:cNvSpPr/>
          <p:nvPr/>
        </p:nvSpPr>
        <p:spPr>
          <a:xfrm>
            <a:off x="8636000" y="6350000"/>
            <a:ext cx="76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4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400" dirty="0"/>
          </a:p>
        </p:txBody>
      </p:sp>
      <p:sp>
        <p:nvSpPr>
          <p:cNvPr id="11" name="agenda-text-10"/>
          <p:cNvSpPr/>
          <p:nvPr/>
        </p:nvSpPr>
        <p:spPr>
          <a:xfrm>
            <a:off x="9652000" y="6451600"/>
            <a:ext cx="533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評論、信任與成效追蹤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524000" y="2286000"/>
            <a:ext cx="762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0" dirty="0">
                <a:solidFill>
                  <a:srgbClr val="FFFFFF">
                    <a:alpha val="6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0000" dirty="0"/>
          </a:p>
        </p:txBody>
      </p:sp>
      <p:sp>
        <p:nvSpPr>
          <p:cNvPr id="3" name="ch1_divider-text-2"/>
          <p:cNvSpPr/>
          <p:nvPr/>
        </p:nvSpPr>
        <p:spPr>
          <a:xfrm>
            <a:off x="1524000" y="6096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電商SEO核心概念</a:t>
            </a:r>
            <a:endParaRPr lang="en-US" sz="3600" dirty="0"/>
          </a:p>
        </p:txBody>
      </p:sp>
      <p:sp>
        <p:nvSpPr>
          <p:cNvPr id="4" name="ch1_divider-shape-3"/>
          <p:cNvSpPr/>
          <p:nvPr/>
        </p:nvSpPr>
        <p:spPr>
          <a:xfrm>
            <a:off x="0" y="8890000"/>
            <a:ext cx="16256000" cy="9144"/>
          </a:xfrm>
          <a:prstGeom prst="line">
            <a:avLst/>
          </a:prstGeom>
          <a:ln w="25400">
            <a:solidFill>
              <a:srgbClr val="FF5722">
                <a:alpha val="33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hy_ecommerce_seo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自然搜尋流量，是電商最具長期價值的獲客管道</a:t>
            </a:r>
            <a:endParaRPr lang="en-US" sz="3200" dirty="0"/>
          </a:p>
        </p:txBody>
      </p:sp>
      <p:sp>
        <p:nvSpPr>
          <p:cNvPr id="3" name="why_ecommerce_seo-text-2"/>
          <p:cNvSpPr/>
          <p:nvPr/>
        </p:nvSpPr>
        <p:spPr>
          <a:xfrm>
            <a:off x="1524000" y="2794000"/>
            <a:ext cx="635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53%</a:t>
            </a:r>
            <a:endParaRPr lang="en-US" sz="8000" dirty="0"/>
          </a:p>
        </p:txBody>
      </p:sp>
      <p:sp>
        <p:nvSpPr>
          <p:cNvPr id="4" name="why_ecommerce_seo-text-3"/>
          <p:cNvSpPr/>
          <p:nvPr/>
        </p:nvSpPr>
        <p:spPr>
          <a:xfrm>
            <a:off x="1524000" y="45720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20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電商網站流量來自自然搜尋，高於付費廣告與社群媒體</a:t>
            </a:r>
            <a:endParaRPr lang="en-US" sz="2000" dirty="0"/>
          </a:p>
        </p:txBody>
      </p:sp>
      <p:sp>
        <p:nvSpPr>
          <p:cNvPr id="5" name="why_ecommerce_seo-shape-4"/>
          <p:cNvSpPr/>
          <p:nvPr/>
        </p:nvSpPr>
        <p:spPr>
          <a:xfrm>
            <a:off x="8636000" y="3048000"/>
            <a:ext cx="9144" cy="3048000"/>
          </a:xfrm>
          <a:prstGeom prst="line">
            <a:avLst/>
          </a:prstGeom>
          <a:ln w="12700">
            <a:solidFill>
              <a:srgbClr val="333333"/>
            </a:solidFill>
            <a:prstDash val="solid"/>
          </a:ln>
        </p:spPr>
      </p:sp>
      <p:sp>
        <p:nvSpPr>
          <p:cNvPr id="6" name="why_ecommerce_seo-text-5"/>
          <p:cNvSpPr/>
          <p:nvPr/>
        </p:nvSpPr>
        <p:spPr>
          <a:xfrm>
            <a:off x="9398000" y="2794000"/>
            <a:ext cx="5588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相較於付費廣告，SEO帶來的流量不會因預算中斷而消失，且隨著網站權威度累積，獲客成本會持續下降</a:t>
            </a:r>
            <a:endParaRPr lang="en-US" sz="2000" dirty="0"/>
          </a:p>
        </p:txBody>
      </p:sp>
      <p:sp>
        <p:nvSpPr>
          <p:cNvPr id="7" name="why_ecommerce_seo-text-6"/>
          <p:cNvSpPr/>
          <p:nvPr/>
        </p:nvSpPr>
        <p:spPr>
          <a:xfrm>
            <a:off x="1524000" y="787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來源：BrightEdge電商流量來源研究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commerce_seo_challenges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電商SEO的三大結構性挑戰</a:t>
            </a:r>
            <a:endParaRPr lang="en-US" sz="3200" dirty="0"/>
          </a:p>
        </p:txBody>
      </p:sp>
      <p:sp>
        <p:nvSpPr>
          <p:cNvPr id="3" name="ecommerce_seo_challenges-shape-2"/>
          <p:cNvSpPr/>
          <p:nvPr/>
        </p:nvSpPr>
        <p:spPr>
          <a:xfrm>
            <a:off x="1524000" y="2794000"/>
            <a:ext cx="4064000" cy="3810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" name="ecommerce_seo_challenges-text-3"/>
          <p:cNvSpPr/>
          <p:nvPr/>
        </p:nvSpPr>
        <p:spPr>
          <a:xfrm>
            <a:off x="1905000" y="3175000"/>
            <a:ext cx="330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800" dirty="0"/>
          </a:p>
        </p:txBody>
      </p:sp>
      <p:sp>
        <p:nvSpPr>
          <p:cNvPr id="5" name="ecommerce_seo_challenges-text-4"/>
          <p:cNvSpPr/>
          <p:nvPr/>
        </p:nvSpPr>
        <p:spPr>
          <a:xfrm>
            <a:off x="1905000" y="3937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重複內容</a:t>
            </a:r>
            <a:endParaRPr lang="en-US" sz="2000" dirty="0"/>
          </a:p>
        </p:txBody>
      </p:sp>
      <p:sp>
        <p:nvSpPr>
          <p:cNvPr id="6" name="ecommerce_seo_challenges-text-5"/>
          <p:cNvSpPr/>
          <p:nvPr/>
        </p:nvSpPr>
        <p:spPr>
          <a:xfrm>
            <a:off x="1905000" y="4445000"/>
            <a:ext cx="330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相似商品頁面內容雷同，容易被搜尋引擎判定為低價值頁面</a:t>
            </a:r>
            <a:endParaRPr lang="en-US" sz="1600" dirty="0"/>
          </a:p>
        </p:txBody>
      </p:sp>
      <p:sp>
        <p:nvSpPr>
          <p:cNvPr id="7" name="ecommerce_seo_challenges-shape-6"/>
          <p:cNvSpPr/>
          <p:nvPr/>
        </p:nvSpPr>
        <p:spPr>
          <a:xfrm>
            <a:off x="6096000" y="2794000"/>
            <a:ext cx="4064000" cy="3810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8" name="ecommerce_seo_challenges-text-7"/>
          <p:cNvSpPr/>
          <p:nvPr/>
        </p:nvSpPr>
        <p:spPr>
          <a:xfrm>
            <a:off x="6477000" y="3175000"/>
            <a:ext cx="330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800" dirty="0"/>
          </a:p>
        </p:txBody>
      </p:sp>
      <p:sp>
        <p:nvSpPr>
          <p:cNvPr id="9" name="ecommerce_seo_challenges-text-8"/>
          <p:cNvSpPr/>
          <p:nvPr/>
        </p:nvSpPr>
        <p:spPr>
          <a:xfrm>
            <a:off x="6477000" y="3937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動態頁面</a:t>
            </a:r>
            <a:endParaRPr lang="en-US" sz="2000" dirty="0"/>
          </a:p>
        </p:txBody>
      </p:sp>
      <p:sp>
        <p:nvSpPr>
          <p:cNvPr id="10" name="ecommerce_seo_challenges-text-9"/>
          <p:cNvSpPr/>
          <p:nvPr/>
        </p:nvSpPr>
        <p:spPr>
          <a:xfrm>
            <a:off x="6477000" y="4445000"/>
            <a:ext cx="330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篩選、排序參數產生大量URL，稀釋網站的搜尋權重</a:t>
            </a:r>
            <a:endParaRPr lang="en-US" sz="1600" dirty="0"/>
          </a:p>
        </p:txBody>
      </p:sp>
      <p:sp>
        <p:nvSpPr>
          <p:cNvPr id="11" name="ecommerce_seo_challenges-shape-10"/>
          <p:cNvSpPr/>
          <p:nvPr/>
        </p:nvSpPr>
        <p:spPr>
          <a:xfrm>
            <a:off x="10668000" y="2794000"/>
            <a:ext cx="4064000" cy="3810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2" name="ecommerce_seo_challenges-text-11"/>
          <p:cNvSpPr/>
          <p:nvPr/>
        </p:nvSpPr>
        <p:spPr>
          <a:xfrm>
            <a:off x="11049000" y="3175000"/>
            <a:ext cx="330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800" dirty="0"/>
          </a:p>
        </p:txBody>
      </p:sp>
      <p:sp>
        <p:nvSpPr>
          <p:cNvPr id="13" name="ecommerce_seo_challenges-text-12"/>
          <p:cNvSpPr/>
          <p:nvPr/>
        </p:nvSpPr>
        <p:spPr>
          <a:xfrm>
            <a:off x="11049000" y="3937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庫存變動</a:t>
            </a:r>
            <a:endParaRPr lang="en-US" sz="2000" dirty="0"/>
          </a:p>
        </p:txBody>
      </p:sp>
      <p:sp>
        <p:nvSpPr>
          <p:cNvPr id="14" name="ecommerce_seo_challenges-text-13"/>
          <p:cNvSpPr/>
          <p:nvPr/>
        </p:nvSpPr>
        <p:spPr>
          <a:xfrm>
            <a:off x="11049000" y="4445000"/>
            <a:ext cx="3302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商品下架或缺貨造成大量404頁面，影響用戶體驗與排名</a:t>
            </a:r>
            <a:endParaRPr lang="en-US" sz="1600" dirty="0"/>
          </a:p>
        </p:txBody>
      </p:sp>
      <p:sp>
        <p:nvSpPr>
          <p:cNvPr id="15" name="ecommerce_seo_challenges-text-14"/>
          <p:cNvSpPr/>
          <p:nvPr/>
        </p:nvSpPr>
        <p:spPr>
          <a:xfrm>
            <a:off x="1524000" y="7620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Central電商網站指南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0" r="0" t="28" b="28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A0A0A">
                  <a:alpha val="6000"/>
                </a:srgbClr>
              </a:gs>
              <a:gs pos="100000">
                <a:srgbClr val="0A0A0A">
                  <a:alpha val="94000"/>
                </a:srgbClr>
              </a:gs>
            </a:gsLst>
            <a:lin ang="54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product_page_anatomy-text-1"/>
          <p:cNvSpPr/>
          <p:nvPr/>
        </p:nvSpPr>
        <p:spPr>
          <a:xfrm>
            <a:off x="1524000" y="6350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五個關鍵區塊，決定產品頁的搜尋表現</a:t>
            </a:r>
            <a:endParaRPr lang="en-US" sz="3000" dirty="0"/>
          </a:p>
        </p:txBody>
      </p:sp>
      <p:sp>
        <p:nvSpPr>
          <p:cNvPr id="5" name="product_page_anatomy-text-2"/>
          <p:cNvSpPr/>
          <p:nvPr/>
        </p:nvSpPr>
        <p:spPr>
          <a:xfrm>
            <a:off x="1524000" y="7239000"/>
            <a:ext cx="1320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標題、描述、圖片、評論與結構化資料，缺一不可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524000" y="2286000"/>
            <a:ext cx="762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0" dirty="0">
                <a:solidFill>
                  <a:srgbClr val="FFFFFF">
                    <a:alpha val="6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0000" dirty="0"/>
          </a:p>
        </p:txBody>
      </p:sp>
      <p:sp>
        <p:nvSpPr>
          <p:cNvPr id="3" name="ch2_divider-text-2"/>
          <p:cNvSpPr/>
          <p:nvPr/>
        </p:nvSpPr>
        <p:spPr>
          <a:xfrm>
            <a:off x="1524000" y="6096000"/>
            <a:ext cx="1016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產品頁優化實務</a:t>
            </a:r>
            <a:endParaRPr lang="en-US" sz="3600" dirty="0"/>
          </a:p>
        </p:txBody>
      </p:sp>
      <p:sp>
        <p:nvSpPr>
          <p:cNvPr id="4" name="ch2_divider-shape-3"/>
          <p:cNvSpPr/>
          <p:nvPr/>
        </p:nvSpPr>
        <p:spPr>
          <a:xfrm>
            <a:off x="0" y="8890000"/>
            <a:ext cx="16256000" cy="9144"/>
          </a:xfrm>
          <a:prstGeom prst="line">
            <a:avLst/>
          </a:prstGeom>
          <a:ln w="25400">
            <a:solidFill>
              <a:srgbClr val="FF5722">
                <a:alpha val="33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_meta_optimization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標題與Meta描述，是用戶點擊前的第一印象</a:t>
            </a:r>
            <a:endParaRPr lang="en-US" sz="3200" dirty="0"/>
          </a:p>
        </p:txBody>
      </p:sp>
      <p:sp>
        <p:nvSpPr>
          <p:cNvPr id="3" name="title_meta_optimization-text-2"/>
          <p:cNvSpPr/>
          <p:nvPr/>
        </p:nvSpPr>
        <p:spPr>
          <a:xfrm>
            <a:off x="1524000" y="2794000"/>
            <a:ext cx="6096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標題（Title Tag）</a:t>
            </a:r>
            <a:endParaRPr lang="en-US" sz="2000" dirty="0"/>
          </a:p>
        </p:txBody>
      </p:sp>
      <p:sp>
        <p:nvSpPr>
          <p:cNvPr id="4" name="title_meta_optimization-text-3"/>
          <p:cNvSpPr/>
          <p:nvPr/>
        </p:nvSpPr>
        <p:spPr>
          <a:xfrm>
            <a:off x="1524000" y="3429000"/>
            <a:ext cx="6096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將主要關鍵字置於前段，包含品牌名稱、商品規格與核心賣點，長度控制在60字元內</a:t>
            </a:r>
            <a:endParaRPr lang="en-US" sz="1800" dirty="0"/>
          </a:p>
        </p:txBody>
      </p:sp>
      <p:sp>
        <p:nvSpPr>
          <p:cNvPr id="5" name="title_meta_optimization-shape-4"/>
          <p:cNvSpPr/>
          <p:nvPr/>
        </p:nvSpPr>
        <p:spPr>
          <a:xfrm>
            <a:off x="8636000" y="2794000"/>
            <a:ext cx="9144" cy="2921000"/>
          </a:xfrm>
          <a:prstGeom prst="line">
            <a:avLst/>
          </a:prstGeom>
          <a:ln w="12700">
            <a:solidFill>
              <a:srgbClr val="333333"/>
            </a:solidFill>
            <a:prstDash val="solid"/>
          </a:ln>
        </p:spPr>
      </p:sp>
      <p:sp>
        <p:nvSpPr>
          <p:cNvPr id="6" name="title_meta_optimization-text-5"/>
          <p:cNvSpPr/>
          <p:nvPr/>
        </p:nvSpPr>
        <p:spPr>
          <a:xfrm>
            <a:off x="9398000" y="2794000"/>
            <a:ext cx="533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Meta描述</a:t>
            </a:r>
            <a:endParaRPr lang="en-US" sz="2000" dirty="0"/>
          </a:p>
        </p:txBody>
      </p:sp>
      <p:sp>
        <p:nvSpPr>
          <p:cNvPr id="7" name="title_meta_optimization-text-6"/>
          <p:cNvSpPr/>
          <p:nvPr/>
        </p:nvSpPr>
        <p:spPr>
          <a:xfrm>
            <a:off x="9398000" y="3429000"/>
            <a:ext cx="5334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用一句話清楚說明商品價值與行動呼籲，長度控制在155字元內，提升點擊率</a:t>
            </a:r>
            <a:endParaRPr lang="en-US" sz="1800" dirty="0"/>
          </a:p>
        </p:txBody>
      </p:sp>
      <p:sp>
        <p:nvSpPr>
          <p:cNvPr id="8" name="title_meta_optimization-text-7"/>
          <p:cNvSpPr/>
          <p:nvPr/>
        </p:nvSpPr>
        <p:spPr>
          <a:xfrm>
            <a:off x="1524000" y="787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來源：Google搜尋中心Title Link最佳實務指南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duct_description-text-1"/>
          <p:cNvSpPr/>
          <p:nvPr/>
        </p:nvSpPr>
        <p:spPr>
          <a:xfrm>
            <a:off x="1524000" y="1016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複製原廠文案，是電商SEO最常見的致命錯誤</a:t>
            </a:r>
            <a:endParaRPr lang="en-US" sz="3200" dirty="0"/>
          </a:p>
        </p:txBody>
      </p:sp>
      <p:sp>
        <p:nvSpPr>
          <p:cNvPr id="3" name="product_description-text-2"/>
          <p:cNvSpPr/>
          <p:nvPr/>
        </p:nvSpPr>
        <p:spPr>
          <a:xfrm>
            <a:off x="1524000" y="2794000"/>
            <a:ext cx="609600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1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避免直接複製供應商提供的原廠文案，因為同樣的文字可能出現在數十個競爭網站上。改以自己的觀點描述商品的使用情境、適用對象與獨特賣點，並自然融入客戶常搜尋的關鍵字</a:t>
            </a:r>
            <a:endParaRPr lang="en-US" sz="1900" dirty="0"/>
          </a:p>
        </p:txBody>
      </p:sp>
      <p:pic>
        <p:nvPicPr>
          <p:cNvPr id="4" name="product_description-image-3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382000" y="2540000"/>
            <a:ext cx="6350000" cy="3810000"/>
          </a:xfrm>
          <a:prstGeom prst="roundRect">
            <a:avLst>
              <a:gd name="adj" fmla="val 2667"/>
            </a:avLst>
          </a:prstGeom>
        </p:spPr>
      </p:pic>
      <p:sp>
        <p:nvSpPr>
          <p:cNvPr id="5" name="product_description-text-4"/>
          <p:cNvSpPr/>
          <p:nvPr/>
        </p:nvSpPr>
        <p:spPr>
          <a:xfrm>
            <a:off x="1524000" y="7874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來源：Neil Patel電商產品頁SEO指南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0" r="0" t="8936" b="8936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A0A0A">
                  <a:alpha val="13000"/>
                </a:srgbClr>
              </a:gs>
              <a:gs pos="100000">
                <a:srgbClr val="0A0A0A">
                  <a:alpha val="95000"/>
                </a:srgbClr>
              </a:gs>
            </a:gsLst>
            <a:lin ang="54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image_seo-text-1"/>
          <p:cNvSpPr/>
          <p:nvPr/>
        </p:nvSpPr>
        <p:spPr>
          <a:xfrm>
            <a:off x="1524000" y="596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圖片也能被搜尋到：Alt文字、命名與壓縮三件事</a:t>
            </a:r>
            <a:endParaRPr lang="en-US" sz="3000" dirty="0"/>
          </a:p>
        </p:txBody>
      </p:sp>
      <p:sp>
        <p:nvSpPr>
          <p:cNvPr id="5" name="image_seo-text-2"/>
          <p:cNvSpPr/>
          <p:nvPr/>
        </p:nvSpPr>
        <p:spPr>
          <a:xfrm>
            <a:off x="1524000" y="6858000"/>
            <a:ext cx="1320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為每張商品圖撰寫描述性alt文字，檔名使用有意義的關鍵字而非亂碼，並壓縮檔案大小以加快載入速度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ructured_data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Product Schema，讓搜尋結果直接顯示價格與星級</a:t>
            </a:r>
            <a:endParaRPr lang="en-US" sz="3200" dirty="0"/>
          </a:p>
        </p:txBody>
      </p:sp>
      <p:sp>
        <p:nvSpPr>
          <p:cNvPr id="3" name="structured_data-shape-2"/>
          <p:cNvSpPr/>
          <p:nvPr/>
        </p:nvSpPr>
        <p:spPr>
          <a:xfrm>
            <a:off x="1524000" y="2794000"/>
            <a:ext cx="13208000" cy="3556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" name="structured_data-text-3"/>
          <p:cNvSpPr/>
          <p:nvPr/>
        </p:nvSpPr>
        <p:spPr>
          <a:xfrm>
            <a:off x="2032000" y="3302000"/>
            <a:ext cx="1219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結構化資料的三個實際效益</a:t>
            </a:r>
            <a:endParaRPr lang="en-US" sz="2000" dirty="0"/>
          </a:p>
        </p:txBody>
      </p:sp>
      <p:sp>
        <p:nvSpPr>
          <p:cNvPr id="5" name="structured_data-text-4"/>
          <p:cNvSpPr/>
          <p:nvPr/>
        </p:nvSpPr>
        <p:spPr>
          <a:xfrm>
            <a:off x="2032000" y="4064000"/>
            <a:ext cx="1219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在搜尋結果中顯示商品價格、星級評分與庫存狀態</a:t>
            </a:r>
            <a:endParaRPr lang="en-US" sz="1800" dirty="0"/>
          </a:p>
        </p:txBody>
      </p:sp>
      <p:sp>
        <p:nvSpPr>
          <p:cNvPr id="6" name="structured_data-text-5"/>
          <p:cNvSpPr/>
          <p:nvPr/>
        </p:nvSpPr>
        <p:spPr>
          <a:xfrm>
            <a:off x="2032000" y="4572000"/>
            <a:ext cx="1219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提升搜尋結果的視覺豐富度，帶動點擊率上升</a:t>
            </a:r>
            <a:endParaRPr lang="en-US" sz="1800" dirty="0"/>
          </a:p>
        </p:txBody>
      </p:sp>
      <p:sp>
        <p:nvSpPr>
          <p:cNvPr id="7" name="structured_data-text-6"/>
          <p:cNvSpPr/>
          <p:nvPr/>
        </p:nvSpPr>
        <p:spPr>
          <a:xfrm>
            <a:off x="2032000" y="5080000"/>
            <a:ext cx="1219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協助Google更準確理解頁面內容與商品屬性</a:t>
            </a:r>
            <a:endParaRPr lang="en-US" sz="1800" dirty="0"/>
          </a:p>
        </p:txBody>
      </p:sp>
      <p:sp>
        <p:nvSpPr>
          <p:cNvPr id="8" name="structured_data-text-7"/>
          <p:cNvSpPr/>
          <p:nvPr/>
        </p:nvSpPr>
        <p:spPr>
          <a:xfrm>
            <a:off x="1524000" y="7620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來源：Google結構化資料Product標記官方文件、Schema.org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524000" y="2286000"/>
            <a:ext cx="762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0" dirty="0">
                <a:solidFill>
                  <a:srgbClr val="FFFFFF">
                    <a:alpha val="6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0000" dirty="0"/>
          </a:p>
        </p:txBody>
      </p:sp>
      <p:sp>
        <p:nvSpPr>
          <p:cNvPr id="3" name="ch3_divider-text-2"/>
          <p:cNvSpPr/>
          <p:nvPr/>
        </p:nvSpPr>
        <p:spPr>
          <a:xfrm>
            <a:off x="1524000" y="6096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分類與站內架構優化</a:t>
            </a:r>
            <a:endParaRPr lang="en-US" sz="3600" dirty="0"/>
          </a:p>
        </p:txBody>
      </p:sp>
      <p:sp>
        <p:nvSpPr>
          <p:cNvPr id="4" name="ch3_divider-shape-3"/>
          <p:cNvSpPr/>
          <p:nvPr/>
        </p:nvSpPr>
        <p:spPr>
          <a:xfrm>
            <a:off x="0" y="8890000"/>
            <a:ext cx="16256000" cy="9144"/>
          </a:xfrm>
          <a:prstGeom prst="line">
            <a:avLst/>
          </a:prstGeom>
          <a:ln w="25400">
            <a:solidFill>
              <a:srgbClr val="FF5722">
                <a:alpha val="33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tegory_page_seo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分類頁常被忽略，卻是承接高流量關鍵字的主力頁面</a:t>
            </a:r>
            <a:endParaRPr lang="en-US" sz="3200" dirty="0"/>
          </a:p>
        </p:txBody>
      </p:sp>
      <p:sp>
        <p:nvSpPr>
          <p:cNvPr id="3" name="category_page_seo-text-2"/>
          <p:cNvSpPr/>
          <p:nvPr/>
        </p:nvSpPr>
        <p:spPr>
          <a:xfrm>
            <a:off x="1524000" y="2794000"/>
            <a:ext cx="8890000" cy="43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1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分類頁（如「男鞋」「無線耳機」）通常對應搜尋量更大的關鍵字。建議在分類頁上方或下方加入200-300字的說明文字，簡述該分類商品的特色與選購指南，避免頁面只有商品列表而缺乏文字內容</a:t>
            </a:r>
            <a:endParaRPr lang="en-US" sz="1900" dirty="0"/>
          </a:p>
        </p:txBody>
      </p:sp>
      <p:sp>
        <p:nvSpPr>
          <p:cNvPr id="4" name="category_page_seo-shape-3"/>
          <p:cNvSpPr/>
          <p:nvPr/>
        </p:nvSpPr>
        <p:spPr>
          <a:xfrm>
            <a:off x="10922000" y="2794000"/>
            <a:ext cx="3810000" cy="4318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5" name="category_page_seo-text-4"/>
          <p:cNvSpPr/>
          <p:nvPr/>
        </p:nvSpPr>
        <p:spPr>
          <a:xfrm>
            <a:off x="11303000" y="3175000"/>
            <a:ext cx="304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實用提示</a:t>
            </a:r>
            <a:endParaRPr lang="en-US" sz="1600" dirty="0"/>
          </a:p>
        </p:txBody>
      </p:sp>
      <p:sp>
        <p:nvSpPr>
          <p:cNvPr id="6" name="category_page_seo-text-5"/>
          <p:cNvSpPr/>
          <p:nvPr/>
        </p:nvSpPr>
        <p:spPr>
          <a:xfrm>
            <a:off x="11303000" y="3810000"/>
            <a:ext cx="3048000" cy="30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分類頁URL結構應簡潔穩定，例如/shoes/mens/，避免頻繁變更造成排名重置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ternal_linking-text-1"/>
          <p:cNvSpPr/>
          <p:nvPr/>
        </p:nvSpPr>
        <p:spPr>
          <a:xfrm>
            <a:off x="1778000" y="3048000"/>
            <a:ext cx="12700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8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良好的內部連結架構，讓搜尋引擎與用戶都能快速找到想要的商品</a:t>
            </a:r>
            <a:endParaRPr lang="en-US" sz="4200" dirty="0"/>
          </a:p>
        </p:txBody>
      </p:sp>
      <p:sp>
        <p:nvSpPr>
          <p:cNvPr id="3" name="internal_linking-text-2"/>
          <p:cNvSpPr/>
          <p:nvPr/>
        </p:nvSpPr>
        <p:spPr>
          <a:xfrm>
            <a:off x="1778000" y="5588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麵包屑導覽・相關商品推薦・熱門分類入口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ceted_navigation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篩選器產生的URL，需要canonical標籤妥善收攏</a:t>
            </a:r>
            <a:endParaRPr lang="en-US" sz="3200" dirty="0"/>
          </a:p>
        </p:txBody>
      </p:sp>
      <p:pic>
        <p:nvPicPr>
          <p:cNvPr id="3" name="faceted_navigation-image-2" descr="preencoded.png">    </p:cNvPr>
          <p:cNvPicPr>
            <a:picLocks noChangeAspect="1"/>
          </p:cNvPicPr>
          <p:nvPr/>
        </p:nvPicPr>
        <p:blipFill>
          <a:blip r:embed="rId1"/>
          <a:srcRect l="16984" r="16984" t="0" b="0"/>
          <a:stretch/>
        </p:blipFill>
        <p:spPr>
          <a:xfrm>
            <a:off x="1524000" y="2794000"/>
            <a:ext cx="5588000" cy="3810000"/>
          </a:xfrm>
          <a:prstGeom prst="roundRect">
            <a:avLst>
              <a:gd name="adj" fmla="val 2667"/>
            </a:avLst>
          </a:prstGeom>
        </p:spPr>
      </p:pic>
      <p:sp>
        <p:nvSpPr>
          <p:cNvPr id="4" name="faceted_navigation-text-3"/>
          <p:cNvSpPr/>
          <p:nvPr/>
        </p:nvSpPr>
        <p:spPr>
          <a:xfrm>
            <a:off x="7874000" y="27940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問題</a:t>
            </a:r>
            <a:endParaRPr lang="en-US" sz="1900" dirty="0"/>
          </a:p>
        </p:txBody>
      </p:sp>
      <p:sp>
        <p:nvSpPr>
          <p:cNvPr id="5" name="faceted_navigation-text-4"/>
          <p:cNvSpPr/>
          <p:nvPr/>
        </p:nvSpPr>
        <p:spPr>
          <a:xfrm>
            <a:off x="7874000" y="32512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顏色、尺寸等篩選組合會產生大量近似頁面，稀釋權重並可能造成重複內容</a:t>
            </a:r>
            <a:endParaRPr lang="en-US" sz="1700" dirty="0"/>
          </a:p>
        </p:txBody>
      </p:sp>
      <p:sp>
        <p:nvSpPr>
          <p:cNvPr id="6" name="faceted_navigation-text-5"/>
          <p:cNvSpPr/>
          <p:nvPr/>
        </p:nvSpPr>
        <p:spPr>
          <a:xfrm>
            <a:off x="7874000" y="431800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解方</a:t>
            </a:r>
            <a:endParaRPr lang="en-US" sz="1900" dirty="0"/>
          </a:p>
        </p:txBody>
      </p:sp>
      <p:sp>
        <p:nvSpPr>
          <p:cNvPr id="7" name="faceted_navigation-text-6"/>
          <p:cNvSpPr/>
          <p:nvPr/>
        </p:nvSpPr>
        <p:spPr>
          <a:xfrm>
            <a:off x="7874000" y="4775200"/>
            <a:ext cx="6858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為篩選頁面加上canonical標籤指向主分類頁，或視情況設定noindex，保留少數高搜尋量的篩選組合建立獨立頁面</a:t>
            </a:r>
            <a:endParaRPr lang="en-US" sz="1700" dirty="0"/>
          </a:p>
        </p:txBody>
      </p:sp>
      <p:sp>
        <p:nvSpPr>
          <p:cNvPr id="8" name="faceted_navigation-text-7"/>
          <p:cNvSpPr/>
          <p:nvPr/>
        </p:nvSpPr>
        <p:spPr>
          <a:xfrm>
            <a:off x="1524000" y="7620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Search Central Faceted Navigation指南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te_speed_ecommerce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頁面延遲一秒，轉換率可能下降超過兩成</a:t>
            </a:r>
            <a:endParaRPr lang="en-US" sz="3200" dirty="0"/>
          </a:p>
        </p:txBody>
      </p:sp>
      <p:sp>
        <p:nvSpPr>
          <p:cNvPr id="3" name="site_speed_ecommerce-text-2"/>
          <p:cNvSpPr/>
          <p:nvPr/>
        </p:nvSpPr>
        <p:spPr>
          <a:xfrm>
            <a:off x="1524000" y="2921000"/>
            <a:ext cx="5588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2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20%</a:t>
            </a:r>
            <a:endParaRPr lang="en-US" sz="7200" dirty="0"/>
          </a:p>
        </p:txBody>
      </p:sp>
      <p:sp>
        <p:nvSpPr>
          <p:cNvPr id="4" name="site_speed_ecommerce-text-3"/>
          <p:cNvSpPr/>
          <p:nvPr/>
        </p:nvSpPr>
        <p:spPr>
          <a:xfrm>
            <a:off x="1524000" y="46990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頁面載入時間每增加1秒，電商轉換率平均下降幅度</a:t>
            </a:r>
            <a:endParaRPr lang="en-US" sz="1800" dirty="0"/>
          </a:p>
        </p:txBody>
      </p:sp>
      <p:sp>
        <p:nvSpPr>
          <p:cNvPr id="5" name="site_speed_ecommerce-shape-4"/>
          <p:cNvSpPr/>
          <p:nvPr/>
        </p:nvSpPr>
        <p:spPr>
          <a:xfrm>
            <a:off x="7874000" y="3048000"/>
            <a:ext cx="9144" cy="2794000"/>
          </a:xfrm>
          <a:prstGeom prst="line">
            <a:avLst/>
          </a:prstGeom>
          <a:ln w="12700">
            <a:solidFill>
              <a:srgbClr val="333333"/>
            </a:solidFill>
            <a:prstDash val="solid"/>
          </a:ln>
        </p:spPr>
      </p:sp>
      <p:sp>
        <p:nvSpPr>
          <p:cNvPr id="6" name="site_speed_ecommerce-text-5"/>
          <p:cNvSpPr/>
          <p:nvPr/>
        </p:nvSpPr>
        <p:spPr>
          <a:xfrm>
            <a:off x="8636000" y="2921000"/>
            <a:ext cx="609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Core Web Vitals（LCP、INP、CLS）是Google官方認定的網頁體驗核心指標，直接影響搜尋排名與用戶留存</a:t>
            </a:r>
            <a:endParaRPr lang="en-US" sz="1800" dirty="0"/>
          </a:p>
        </p:txBody>
      </p:sp>
      <p:sp>
        <p:nvSpPr>
          <p:cNvPr id="7" name="site_speed_ecommerce-text-6"/>
          <p:cNvSpPr/>
          <p:nvPr/>
        </p:nvSpPr>
        <p:spPr>
          <a:xfrm>
            <a:off x="1524000" y="7620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來源：Google/Deloitte網頁效能與轉換率研究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524000" y="2286000"/>
            <a:ext cx="7620000" cy="3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0" dirty="0">
                <a:solidFill>
                  <a:srgbClr val="FFFFFF">
                    <a:alpha val="6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0000" dirty="0"/>
          </a:p>
        </p:txBody>
      </p:sp>
      <p:sp>
        <p:nvSpPr>
          <p:cNvPr id="3" name="ch4_divider-text-2"/>
          <p:cNvSpPr/>
          <p:nvPr/>
        </p:nvSpPr>
        <p:spPr>
          <a:xfrm>
            <a:off x="1524000" y="6096000"/>
            <a:ext cx="1143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評論、信任與成效追蹤</a:t>
            </a:r>
            <a:endParaRPr lang="en-US" sz="3600" dirty="0"/>
          </a:p>
        </p:txBody>
      </p:sp>
      <p:sp>
        <p:nvSpPr>
          <p:cNvPr id="4" name="ch4_divider-shape-3"/>
          <p:cNvSpPr/>
          <p:nvPr/>
        </p:nvSpPr>
        <p:spPr>
          <a:xfrm>
            <a:off x="0" y="8890000"/>
            <a:ext cx="16256000" cy="9144"/>
          </a:xfrm>
          <a:prstGeom prst="line">
            <a:avLst/>
          </a:prstGeom>
          <a:ln w="25400">
            <a:solidFill>
              <a:srgbClr val="FF5722">
                <a:alpha val="3300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-image" descr="preencoded.png">    </p:cNvPr>
          <p:cNvPicPr>
            <a:picLocks noChangeAspect="1"/>
          </p:cNvPicPr>
          <p:nvPr/>
        </p:nvPicPr>
        <p:blipFill>
          <a:blip r:embed="rId1"/>
          <a:srcRect l="0" r="0" t="18566" b="18566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gradFill rotWithShape="1" flip="none">
            <a:gsLst>
              <a:gs pos="0">
                <a:srgbClr val="0A0A0A">
                  <a:alpha val="13000"/>
                </a:srgbClr>
              </a:gs>
              <a:gs pos="100000">
                <a:srgbClr val="0A0A0A">
                  <a:alpha val="95000"/>
                </a:srgbClr>
              </a:gs>
            </a:gsLst>
            <a:lin ang="5400000" scaled="1"/>
          </a:gra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reviews_ugc-text-1"/>
          <p:cNvSpPr/>
          <p:nvPr/>
        </p:nvSpPr>
        <p:spPr>
          <a:xfrm>
            <a:off x="1524000" y="5969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用戶評論是最自然的長尾關鍵字來源</a:t>
            </a:r>
            <a:endParaRPr lang="en-US" sz="3000" dirty="0"/>
          </a:p>
        </p:txBody>
      </p:sp>
      <p:sp>
        <p:nvSpPr>
          <p:cNvPr id="5" name="reviews_ugc-text-2"/>
          <p:cNvSpPr/>
          <p:nvPr/>
        </p:nvSpPr>
        <p:spPr>
          <a:xfrm>
            <a:off x="1524000" y="6858000"/>
            <a:ext cx="1320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顧客用自己的語言描述使用體驗，持續為頁面補充新鮮、真實且富含關鍵字變化的內容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_study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案例分享：結構化資料與內容優化帶來的成長</a:t>
            </a:r>
            <a:endParaRPr lang="en-US" sz="3200" dirty="0"/>
          </a:p>
        </p:txBody>
      </p:sp>
      <p:sp>
        <p:nvSpPr>
          <p:cNvPr id="3" name="case_study-shape-2"/>
          <p:cNvSpPr/>
          <p:nvPr/>
        </p:nvSpPr>
        <p:spPr>
          <a:xfrm>
            <a:off x="1524000" y="2794000"/>
            <a:ext cx="76200" cy="3556000"/>
          </a:xfrm>
          <a:prstGeom prst="rect">
            <a:avLst/>
          </a:prstGeom>
          <a:solidFill>
            <a:srgbClr val="FF5722"/>
          </a:solidFill>
          <a:ln/>
        </p:spPr>
      </p:sp>
      <p:sp>
        <p:nvSpPr>
          <p:cNvPr id="4" name="case_study-text-3"/>
          <p:cNvSpPr/>
          <p:nvPr/>
        </p:nvSpPr>
        <p:spPr>
          <a:xfrm>
            <a:off x="2032000" y="2794000"/>
            <a:ext cx="121920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61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某中型服飾電商在六個月內重寫全站產品描述、補齊Product Schema並優化圖片Alt文字後，自然搜尋流量成長約65%，且來自搜尋的訂單平均客單價高於付費廣告渠道</a:t>
            </a:r>
            <a:endParaRPr lang="en-US" sz="1900" dirty="0"/>
          </a:p>
        </p:txBody>
      </p:sp>
      <p:sp>
        <p:nvSpPr>
          <p:cNvPr id="5" name="case_study-text-4"/>
          <p:cNvSpPr/>
          <p:nvPr/>
        </p:nvSpPr>
        <p:spPr>
          <a:xfrm>
            <a:off x="1524000" y="7366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來源：Shopify電商SEO成功案例彙編（示意數據）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cking_kpi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追蹤三個層次的指標，才能完整評估SEO成效</a:t>
            </a:r>
            <a:endParaRPr lang="en-US" sz="3200" dirty="0"/>
          </a:p>
        </p:txBody>
      </p:sp>
      <p:sp>
        <p:nvSpPr>
          <p:cNvPr id="3" name="tracking_kpi-shape-2"/>
          <p:cNvSpPr/>
          <p:nvPr/>
        </p:nvSpPr>
        <p:spPr>
          <a:xfrm>
            <a:off x="1524000" y="2794000"/>
            <a:ext cx="4064000" cy="3556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4" name="tracking_kpi-text-3"/>
          <p:cNvSpPr/>
          <p:nvPr/>
        </p:nvSpPr>
        <p:spPr>
          <a:xfrm>
            <a:off x="1905000" y="3175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流量層</a:t>
            </a:r>
            <a:endParaRPr lang="en-US" sz="1800" dirty="0"/>
          </a:p>
        </p:txBody>
      </p:sp>
      <p:sp>
        <p:nvSpPr>
          <p:cNvPr id="5" name="tracking_kpi-text-4"/>
          <p:cNvSpPr/>
          <p:nvPr/>
        </p:nvSpPr>
        <p:spPr>
          <a:xfrm>
            <a:off x="1905000" y="3683000"/>
            <a:ext cx="330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自然搜尋流量、關鍵字排名、涵蓋率</a:t>
            </a:r>
            <a:endParaRPr lang="en-US" sz="1500" dirty="0"/>
          </a:p>
        </p:txBody>
      </p:sp>
      <p:sp>
        <p:nvSpPr>
          <p:cNvPr id="6" name="tracking_kpi-shape-5"/>
          <p:cNvSpPr/>
          <p:nvPr/>
        </p:nvSpPr>
        <p:spPr>
          <a:xfrm>
            <a:off x="6096000" y="2794000"/>
            <a:ext cx="4064000" cy="3556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7" name="tracking_kpi-text-6"/>
          <p:cNvSpPr/>
          <p:nvPr/>
        </p:nvSpPr>
        <p:spPr>
          <a:xfrm>
            <a:off x="6477000" y="3175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行為層</a:t>
            </a:r>
            <a:endParaRPr lang="en-US" sz="1800" dirty="0"/>
          </a:p>
        </p:txBody>
      </p:sp>
      <p:sp>
        <p:nvSpPr>
          <p:cNvPr id="8" name="tracking_kpi-text-7"/>
          <p:cNvSpPr/>
          <p:nvPr/>
        </p:nvSpPr>
        <p:spPr>
          <a:xfrm>
            <a:off x="6477000" y="3683000"/>
            <a:ext cx="330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跳出率、停留時間、加入購物車率</a:t>
            </a:r>
            <a:endParaRPr lang="en-US" sz="1500" dirty="0"/>
          </a:p>
        </p:txBody>
      </p:sp>
      <p:sp>
        <p:nvSpPr>
          <p:cNvPr id="9" name="tracking_kpi-shape-8"/>
          <p:cNvSpPr/>
          <p:nvPr/>
        </p:nvSpPr>
        <p:spPr>
          <a:xfrm>
            <a:off x="10668000" y="2794000"/>
            <a:ext cx="4064000" cy="355600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0" name="tracking_kpi-text-9"/>
          <p:cNvSpPr/>
          <p:nvPr/>
        </p:nvSpPr>
        <p:spPr>
          <a:xfrm>
            <a:off x="11049000" y="3175000"/>
            <a:ext cx="3302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商業層</a:t>
            </a:r>
            <a:endParaRPr lang="en-US" sz="1800" dirty="0"/>
          </a:p>
        </p:txBody>
      </p:sp>
      <p:sp>
        <p:nvSpPr>
          <p:cNvPr id="11" name="tracking_kpi-text-10"/>
          <p:cNvSpPr/>
          <p:nvPr/>
        </p:nvSpPr>
        <p:spPr>
          <a:xfrm>
            <a:off x="11049000" y="3683000"/>
            <a:ext cx="330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15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轉換率、平均訂單價值、獲客成本</a:t>
            </a:r>
            <a:endParaRPr lang="en-US" sz="1500" dirty="0"/>
          </a:p>
        </p:txBody>
      </p:sp>
      <p:sp>
        <p:nvSpPr>
          <p:cNvPr id="12" name="tracking_kpi-text-11"/>
          <p:cNvSpPr/>
          <p:nvPr/>
        </p:nvSpPr>
        <p:spPr>
          <a:xfrm>
            <a:off x="1524000" y="7620000"/>
            <a:ext cx="1320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來源：Google Analytics 4電商報表官方文件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_checklist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電商SEO行動清單</a:t>
            </a:r>
            <a:endParaRPr lang="en-US" sz="3200" dirty="0"/>
          </a:p>
        </p:txBody>
      </p:sp>
      <p:sp>
        <p:nvSpPr>
          <p:cNvPr id="3" name="action_checklist-text-2"/>
          <p:cNvSpPr/>
          <p:nvPr/>
        </p:nvSpPr>
        <p:spPr>
          <a:xfrm>
            <a:off x="1524000" y="2794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600" dirty="0"/>
          </a:p>
        </p:txBody>
      </p:sp>
      <p:sp>
        <p:nvSpPr>
          <p:cNvPr id="4" name="action_checklist-text-3"/>
          <p:cNvSpPr/>
          <p:nvPr/>
        </p:nvSpPr>
        <p:spPr>
          <a:xfrm>
            <a:off x="2286000" y="28448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重寫熱銷商品描述，避免原廠文案</a:t>
            </a:r>
            <a:endParaRPr lang="en-US" sz="1800" dirty="0"/>
          </a:p>
        </p:txBody>
      </p:sp>
      <p:sp>
        <p:nvSpPr>
          <p:cNvPr id="5" name="action_checklist-text-4"/>
          <p:cNvSpPr/>
          <p:nvPr/>
        </p:nvSpPr>
        <p:spPr>
          <a:xfrm>
            <a:off x="1524000" y="4064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600" dirty="0"/>
          </a:p>
        </p:txBody>
      </p:sp>
      <p:sp>
        <p:nvSpPr>
          <p:cNvPr id="6" name="action_checklist-text-5"/>
          <p:cNvSpPr/>
          <p:nvPr/>
        </p:nvSpPr>
        <p:spPr>
          <a:xfrm>
            <a:off x="2286000" y="41148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為所有商品補齊Product Schema</a:t>
            </a:r>
            <a:endParaRPr lang="en-US" sz="1800" dirty="0"/>
          </a:p>
        </p:txBody>
      </p:sp>
      <p:sp>
        <p:nvSpPr>
          <p:cNvPr id="7" name="action_checklist-text-6"/>
          <p:cNvSpPr/>
          <p:nvPr/>
        </p:nvSpPr>
        <p:spPr>
          <a:xfrm>
            <a:off x="8636000" y="2794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600" dirty="0"/>
          </a:p>
        </p:txBody>
      </p:sp>
      <p:sp>
        <p:nvSpPr>
          <p:cNvPr id="8" name="action_checklist-text-7"/>
          <p:cNvSpPr/>
          <p:nvPr/>
        </p:nvSpPr>
        <p:spPr>
          <a:xfrm>
            <a:off x="9398000" y="28448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檢查篩選頁面的canonical設定</a:t>
            </a:r>
            <a:endParaRPr lang="en-US" sz="1800" dirty="0"/>
          </a:p>
        </p:txBody>
      </p:sp>
      <p:sp>
        <p:nvSpPr>
          <p:cNvPr id="9" name="action_checklist-text-8"/>
          <p:cNvSpPr/>
          <p:nvPr/>
        </p:nvSpPr>
        <p:spPr>
          <a:xfrm>
            <a:off x="8636000" y="4064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rgbClr val="FF5722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600" dirty="0"/>
          </a:p>
        </p:txBody>
      </p:sp>
      <p:sp>
        <p:nvSpPr>
          <p:cNvPr id="10" name="action_checklist-text-9"/>
          <p:cNvSpPr/>
          <p:nvPr/>
        </p:nvSpPr>
        <p:spPr>
          <a:xfrm>
            <a:off x="9398000" y="4114800"/>
            <a:ext cx="558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每月檢視GA4電商成效報表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text-1"/>
          <p:cNvSpPr/>
          <p:nvPr/>
        </p:nvSpPr>
        <p:spPr>
          <a:xfrm>
            <a:off x="1778000" y="3048000"/>
            <a:ext cx="12700000" cy="2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88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電商SEO的本質，是把每一個產品頁都變成一個可被搜尋、可被信任的商店櫥窗</a:t>
            </a:r>
            <a:endParaRPr lang="en-US" sz="4200" dirty="0"/>
          </a:p>
        </p:txBody>
      </p:sp>
      <p:sp>
        <p:nvSpPr>
          <p:cNvPr id="3" name="summary-text-2"/>
          <p:cNvSpPr/>
          <p:nvPr/>
        </p:nvSpPr>
        <p:spPr>
          <a:xfrm>
            <a:off x="1778000" y="5588000"/>
            <a:ext cx="1143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內容差異化・結構化資料・站內架構・信任訊號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text-1"/>
          <p:cNvSpPr/>
          <p:nvPr/>
        </p:nvSpPr>
        <p:spPr>
          <a:xfrm>
            <a:off x="1524000" y="1143000"/>
            <a:ext cx="13208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200" dirty="0"/>
          </a:p>
        </p:txBody>
      </p:sp>
      <p:sp>
        <p:nvSpPr>
          <p:cNvPr id="3" name="references-text-2"/>
          <p:cNvSpPr/>
          <p:nvPr/>
        </p:nvSpPr>
        <p:spPr>
          <a:xfrm>
            <a:off x="1524000" y="2794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Search Central</a:t>
            </a:r>
            <a:endParaRPr lang="en-US" sz="1700" dirty="0"/>
          </a:p>
        </p:txBody>
      </p:sp>
      <p:sp>
        <p:nvSpPr>
          <p:cNvPr id="4" name="references-text-3"/>
          <p:cNvSpPr/>
          <p:nvPr/>
        </p:nvSpPr>
        <p:spPr>
          <a:xfrm>
            <a:off x="1524000" y="32004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電商網站結構與Faceted Navigation指南</a:t>
            </a:r>
            <a:endParaRPr lang="en-US" sz="1400" dirty="0"/>
          </a:p>
        </p:txBody>
      </p:sp>
      <p:sp>
        <p:nvSpPr>
          <p:cNvPr id="5" name="references-text-4"/>
          <p:cNvSpPr/>
          <p:nvPr/>
        </p:nvSpPr>
        <p:spPr>
          <a:xfrm>
            <a:off x="1524000" y="3937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Schema.org / Google結構化資料文件</a:t>
            </a:r>
            <a:endParaRPr lang="en-US" sz="1700" dirty="0"/>
          </a:p>
        </p:txBody>
      </p:sp>
      <p:sp>
        <p:nvSpPr>
          <p:cNvPr id="6" name="references-text-5"/>
          <p:cNvSpPr/>
          <p:nvPr/>
        </p:nvSpPr>
        <p:spPr>
          <a:xfrm>
            <a:off x="1524000" y="43434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Product標記官方規範</a:t>
            </a:r>
            <a:endParaRPr lang="en-US" sz="1400" dirty="0"/>
          </a:p>
        </p:txBody>
      </p:sp>
      <p:sp>
        <p:nvSpPr>
          <p:cNvPr id="7" name="references-text-6"/>
          <p:cNvSpPr/>
          <p:nvPr/>
        </p:nvSpPr>
        <p:spPr>
          <a:xfrm>
            <a:off x="1524000" y="5080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Neil Patel部落格</a:t>
            </a:r>
            <a:endParaRPr lang="en-US" sz="1700" dirty="0"/>
          </a:p>
        </p:txBody>
      </p:sp>
      <p:sp>
        <p:nvSpPr>
          <p:cNvPr id="8" name="references-text-7"/>
          <p:cNvSpPr/>
          <p:nvPr/>
        </p:nvSpPr>
        <p:spPr>
          <a:xfrm>
            <a:off x="1524000" y="54864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電商產品頁SEO實務建議</a:t>
            </a:r>
            <a:endParaRPr lang="en-US" sz="1400" dirty="0"/>
          </a:p>
        </p:txBody>
      </p:sp>
      <p:sp>
        <p:nvSpPr>
          <p:cNvPr id="9" name="references-text-8"/>
          <p:cNvSpPr/>
          <p:nvPr/>
        </p:nvSpPr>
        <p:spPr>
          <a:xfrm>
            <a:off x="8636000" y="2794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BrightEdge研究報告</a:t>
            </a:r>
            <a:endParaRPr lang="en-US" sz="1700" dirty="0"/>
          </a:p>
        </p:txBody>
      </p:sp>
      <p:sp>
        <p:nvSpPr>
          <p:cNvPr id="10" name="references-text-9"/>
          <p:cNvSpPr/>
          <p:nvPr/>
        </p:nvSpPr>
        <p:spPr>
          <a:xfrm>
            <a:off x="8636000" y="32004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電商網站流量來源分析</a:t>
            </a:r>
            <a:endParaRPr lang="en-US" sz="1400" dirty="0"/>
          </a:p>
        </p:txBody>
      </p:sp>
      <p:sp>
        <p:nvSpPr>
          <p:cNvPr id="11" name="references-text-10"/>
          <p:cNvSpPr/>
          <p:nvPr/>
        </p:nvSpPr>
        <p:spPr>
          <a:xfrm>
            <a:off x="8636000" y="3937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Shopify商家部落格</a:t>
            </a:r>
            <a:endParaRPr lang="en-US" sz="1700" dirty="0"/>
          </a:p>
        </p:txBody>
      </p:sp>
      <p:sp>
        <p:nvSpPr>
          <p:cNvPr id="12" name="references-text-11"/>
          <p:cNvSpPr/>
          <p:nvPr/>
        </p:nvSpPr>
        <p:spPr>
          <a:xfrm>
            <a:off x="8636000" y="4343400"/>
            <a:ext cx="6096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電商SEO成功案例彙編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gradFill rotWithShape="1" flip="none">
          <a:gsLst>
            <a:gs pos="0">
              <a:srgbClr val="0A0A0A"/>
            </a:gs>
            <a:gs pos="100000">
              <a:srgbClr val="1A1006"/>
            </a:gs>
          </a:gsLst>
          <a:lin ang="81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5588000" y="3302000"/>
            <a:ext cx="4572000" cy="4572000"/>
          </a:xfrm>
          <a:prstGeom prst="ellipse">
            <a:avLst/>
          </a:prstGeom>
          <a:solidFill>
            <a:srgbClr val="FF5722">
              <a:alpha val="20000"/>
            </a:srgbClr>
          </a:solidFill>
          <a:ln/>
        </p:spPr>
      </p:sp>
      <p:sp>
        <p:nvSpPr>
          <p:cNvPr id="3" name="thankyou-text-2"/>
          <p:cNvSpPr/>
          <p:nvPr/>
        </p:nvSpPr>
        <p:spPr>
          <a:xfrm>
            <a:off x="1778000" y="4064000"/>
            <a:ext cx="12700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5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5400" dirty="0"/>
          </a:p>
        </p:txBody>
      </p:sp>
      <p:sp>
        <p:nvSpPr>
          <p:cNvPr id="4" name="thankyou-text-3"/>
          <p:cNvSpPr/>
          <p:nvPr/>
        </p:nvSpPr>
        <p:spPr>
          <a:xfrm>
            <a:off x="1778000" y="5461000"/>
            <a:ext cx="889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88888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SEO 講師・AI 講師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電商 SEO 實戰：提升產品頁面曝光與轉換率</dc:title>
  <dc:subject>電商 SEO 實戰：提升產品頁面曝光與轉換率</dc:subject>
  <dc:creator>Manus</dc:creator>
  <cp:lastModifiedBy>Manus</cp:lastModifiedBy>
  <cp:revision>1</cp:revision>
  <dcterms:created xsi:type="dcterms:W3CDTF">2026-07-31T00:40:19Z</dcterms:created>
  <dcterms:modified xsi:type="dcterms:W3CDTF">2026-07-31T00:40:19Z</dcterms:modified>
</cp:coreProperties>
</file>