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2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2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2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128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6256000" cy="9144000"/>
  <p:notesSz cx="9144000" cy="16256000"/>
  <p:embeddedFontLst>
    <p:embeddedFont>
      <p:font typeface="Noto Serif TC" charset="-122" pitchFamily="34"/>
      <p:regular r:id="rId30"/>
    </p:embeddedFont>
    <p:embeddedFont>
      <p:font typeface="Noto Sans TC" charset="-122" pitchFamily="34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openxmlformats.org/officeDocument/2006/relationships/font" Target="fonts/font1.fntdata"/><Relationship Id="rId31" Type="http://schemas.openxmlformats.org/officeDocument/2006/relationships/font" Target="fonts/font2.fntdata"/></Relationships>
</file>

<file path=ppt/charts/_rels/chart1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5.xlsx"/></Relationships>
</file>

<file path=ppt/charts/_rels/chart1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6.xlsx"/></Relationships>
</file>

<file path=ppt/charts/_rels/chart1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7.xlsx"/></Relationships>
</file>

<file path=ppt/charts/_rels/chart1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8.xlsx"/></Relationships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轉換率</c:v>
                </c:pt>
              </c:strCache>
            </c:strRef>
          </c:tx>
          <c:spPr>
            <a:solidFill>
              <a:srgbClr val="1A365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自然搜尋</c:v>
                  </c:pt>
                  <c:pt idx="1">
                    <c:v>社群媒體</c:v>
                  </c:pt>
                  <c:pt idx="2">
                    <c:v>付費廣告</c:v>
                  </c:pt>
                  <c:pt idx="3">
                    <c:v>電子郵件</c:v>
                  </c:pt>
                  <c:pt idx="4">
                    <c:v>直接流量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0.048</c:v>
                </c:pt>
                <c:pt idx="1">
                  <c:v>0.021</c:v>
                </c:pt>
                <c:pt idx="2">
                  <c:v>0.035</c:v>
                </c:pt>
                <c:pt idx="3">
                  <c:v>0.062</c:v>
                </c:pt>
                <c:pt idx="4">
                  <c:v>0.028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2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E7079"/>
                    </a:solidFill>
                    <a:latin typeface="Noto Sans TC"/>
                  </a:defRPr>
                </a:pPr>
                <a:r>
                  <a:rPr b="0" i="0" u="none" strike="noStrike">
                    <a:solidFill>
                      <a:srgbClr val="6E7079"/>
                    </a:solidFill>
                    <a:latin typeface="Noto Sans TC"/>
                  </a:rPr>
                  <a:t>轉換率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365D"/>
              </a:solidFill>
              <a:effectLst/>
            </c:spPr>
          </c:dPt>
          <c:dPt>
            <c:idx val="1"/>
            <c:bubble3D val="0"/>
            <c:spPr>
              <a:solidFill>
                <a:srgbClr val="0D9488"/>
              </a:solidFill>
              <a:effectLst/>
            </c:spPr>
          </c:dPt>
          <c:dPt>
            <c:idx val="2"/>
            <c:bubble3D val="0"/>
            <c:spPr>
              <a:solidFill>
                <a:srgbClr val="D97706"/>
              </a:solidFill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62%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31%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行動裝置</c:v>
                </c:pt>
                <c:pt idx="1">
                  <c:v>桌上型電腦</c:v>
                </c:pt>
                <c:pt idx="2">
                  <c:v>平板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0.62</c:v>
                </c:pt>
                <c:pt idx="1">
                  <c:v>0.31</c:v>
                </c:pt>
                <c:pt idx="2">
                  <c:v>0.07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Noto Sans TC"/>
              <a:cs typeface="Noto Sans T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留存比例</c:v>
                </c:pt>
              </c:strCache>
            </c:strRef>
          </c:tx>
          <c:spPr>
            <a:solidFill>
              <a:srgbClr val="1A365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訪問網站</c:v>
                  </c:pt>
                  <c:pt idx="1">
                    <c:v>瀏覽商品</c:v>
                  </c:pt>
                  <c:pt idx="2">
                    <c:v>加入購物車</c:v>
                  </c:pt>
                  <c:pt idx="3">
                    <c:v>結帳頁面</c:v>
                  </c:pt>
                  <c:pt idx="4">
                    <c:v>完成購買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0.55</c:v>
                </c:pt>
                <c:pt idx="2">
                  <c:v>0.28</c:v>
                </c:pt>
                <c:pt idx="3">
                  <c:v>0.18</c:v>
                </c:pt>
                <c:pt idx="4">
                  <c:v>0.11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可追蹤流量佔比</c:v>
                </c:pt>
              </c:strCache>
            </c:strRef>
          </c:tx>
          <c:spPr>
            <a:solidFill>
              <a:srgbClr val="1A365D"/>
            </a:solidFill>
            <a:ln w="25400" cap="flat">
              <a:solidFill>
                <a:srgbClr val="1A365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1A365D"/>
              </a:solidFill>
              <a:ln w="9525" cap="flat">
                <a:solidFill>
                  <a:srgbClr val="1A365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0.78</c:v>
                </c:pt>
                <c:pt idx="1">
                  <c:v>0.68</c:v>
                </c:pt>
                <c:pt idx="2">
                  <c:v>0.58</c:v>
                </c:pt>
                <c:pt idx="3">
                  <c:v>0.5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E7079"/>
                    </a:solidFill>
                    <a:latin typeface="Noto Sans TC"/>
                  </a:defRPr>
                </a:pPr>
                <a:r>
                  <a:rPr b="0" i="0" u="none" strike="noStrike">
                    <a:solidFill>
                      <a:srgbClr val="6E7079"/>
                    </a:solidFill>
                    <a:latin typeface="Noto Sans TC"/>
                  </a:rPr>
                  <a:t>可追蹤流量佔比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508000" y="508000"/>
            <a:ext cx="15240000" cy="8128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3" name="cover-shape-2"/>
          <p:cNvSpPr/>
          <p:nvPr/>
        </p:nvSpPr>
        <p:spPr>
          <a:xfrm>
            <a:off x="1016000" y="3302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" name="cover-text-3"/>
          <p:cNvSpPr/>
          <p:nvPr/>
        </p:nvSpPr>
        <p:spPr>
          <a:xfrm>
            <a:off x="1016000" y="3683000"/>
            <a:ext cx="1143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42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數據驅動行銷：GA4 與數據分析實戰應用</a:t>
            </a:r>
            <a:endParaRPr lang="en-US" sz="4200" dirty="0"/>
          </a:p>
        </p:txBody>
      </p:sp>
      <p:sp>
        <p:nvSpPr>
          <p:cNvPr id="5" name="cover-text-4"/>
          <p:cNvSpPr/>
          <p:nvPr/>
        </p:nvSpPr>
        <p:spPr>
          <a:xfrm>
            <a:off x="1016000" y="5588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DATA-DRIVEN MARKETING WITH GOOGLE ANALYTICS 4</a:t>
            </a:r>
            <a:endParaRPr lang="en-US" sz="1600" dirty="0"/>
          </a:p>
        </p:txBody>
      </p:sp>
      <p:sp>
        <p:nvSpPr>
          <p:cNvPr id="6" name="cover-text-5"/>
          <p:cNvSpPr/>
          <p:nvPr/>
        </p:nvSpPr>
        <p:spPr>
          <a:xfrm>
            <a:off x="1016000" y="7620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1016000" y="1143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016000" y="1397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1016000" y="2540000"/>
            <a:ext cx="14224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16000" y="2794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agenda-text-5"/>
          <p:cNvSpPr/>
          <p:nvPr/>
        </p:nvSpPr>
        <p:spPr>
          <a:xfrm>
            <a:off x="2032000" y="28448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數據驅動行銷基礎：為何需要數據決策</a:t>
            </a:r>
            <a:endParaRPr lang="en-US" sz="1900" dirty="0"/>
          </a:p>
        </p:txBody>
      </p:sp>
      <p:sp>
        <p:nvSpPr>
          <p:cNvPr id="7" name="agenda-shape-6"/>
          <p:cNvSpPr/>
          <p:nvPr/>
        </p:nvSpPr>
        <p:spPr>
          <a:xfrm>
            <a:off x="1016000" y="3556000"/>
            <a:ext cx="14224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8" name="agenda-text-7"/>
          <p:cNvSpPr/>
          <p:nvPr/>
        </p:nvSpPr>
        <p:spPr>
          <a:xfrm>
            <a:off x="1016000" y="3810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2600" dirty="0"/>
          </a:p>
        </p:txBody>
      </p:sp>
      <p:sp>
        <p:nvSpPr>
          <p:cNvPr id="9" name="agenda-text-8"/>
          <p:cNvSpPr/>
          <p:nvPr/>
        </p:nvSpPr>
        <p:spPr>
          <a:xfrm>
            <a:off x="2032000" y="38608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GA4安裝與基礎設定：從建置到轉換追蹤</a:t>
            </a:r>
            <a:endParaRPr lang="en-US" sz="1900" dirty="0"/>
          </a:p>
        </p:txBody>
      </p:sp>
      <p:sp>
        <p:nvSpPr>
          <p:cNvPr id="10" name="agenda-shape-9"/>
          <p:cNvSpPr/>
          <p:nvPr/>
        </p:nvSpPr>
        <p:spPr>
          <a:xfrm>
            <a:off x="1016000" y="4572000"/>
            <a:ext cx="14224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1" name="agenda-text-10"/>
          <p:cNvSpPr/>
          <p:nvPr/>
        </p:nvSpPr>
        <p:spPr>
          <a:xfrm>
            <a:off x="1016000" y="4826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2600" dirty="0"/>
          </a:p>
        </p:txBody>
      </p:sp>
      <p:sp>
        <p:nvSpPr>
          <p:cNvPr id="12" name="agenda-text-11"/>
          <p:cNvSpPr/>
          <p:nvPr/>
        </p:nvSpPr>
        <p:spPr>
          <a:xfrm>
            <a:off x="2032000" y="48768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數據分析實戰技巧：流量、受眾與轉換漏斗</a:t>
            </a:r>
            <a:endParaRPr lang="en-US" sz="1900" dirty="0"/>
          </a:p>
        </p:txBody>
      </p:sp>
      <p:sp>
        <p:nvSpPr>
          <p:cNvPr id="13" name="agenda-shape-12"/>
          <p:cNvSpPr/>
          <p:nvPr/>
        </p:nvSpPr>
        <p:spPr>
          <a:xfrm>
            <a:off x="1016000" y="5588000"/>
            <a:ext cx="14224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4" name="agenda-text-13"/>
          <p:cNvSpPr/>
          <p:nvPr/>
        </p:nvSpPr>
        <p:spPr>
          <a:xfrm>
            <a:off x="1016000" y="5842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2600" dirty="0"/>
          </a:p>
        </p:txBody>
      </p:sp>
      <p:sp>
        <p:nvSpPr>
          <p:cNvPr id="15" name="agenda-text-14"/>
          <p:cNvSpPr/>
          <p:nvPr/>
        </p:nvSpPr>
        <p:spPr>
          <a:xfrm>
            <a:off x="2032000" y="58928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數據應用與優化：從報表到行銷決策</a:t>
            </a:r>
            <a:endParaRPr lang="en-US" sz="1900" dirty="0"/>
          </a:p>
        </p:txBody>
      </p:sp>
      <p:sp>
        <p:nvSpPr>
          <p:cNvPr id="16" name="agenda-shape-15"/>
          <p:cNvSpPr/>
          <p:nvPr/>
        </p:nvSpPr>
        <p:spPr>
          <a:xfrm>
            <a:off x="1016000" y="6604000"/>
            <a:ext cx="14224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" y="2540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0" dirty="0">
                <a:solidFill>
                  <a:srgbClr val="F3F4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16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5334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558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數據驅動行銷基礎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data_driven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why_data_driven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憑感覺決策的行銷活動，平均浪費26%預算</a:t>
            </a:r>
            <a:endParaRPr lang="en-US" sz="2600" dirty="0"/>
          </a:p>
        </p:txBody>
      </p:sp>
      <p:sp>
        <p:nvSpPr>
          <p:cNvPr id="4" name="why_data_driven-text-3"/>
          <p:cNvSpPr/>
          <p:nvPr/>
        </p:nvSpPr>
        <p:spPr>
          <a:xfrm>
            <a:off x="1016000" y="1905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當行銷決策缺乏數據支持，企業往往將預算投入在效果不明的管道，錯失真正帶來轉換的機會</a:t>
            </a:r>
            <a:endParaRPr lang="en-US" sz="1800" dirty="0"/>
          </a:p>
        </p:txBody>
      </p:sp>
      <p:graphicFrame>
        <p:nvGraphicFramePr>
          <p:cNvPr id="5" name="why_data_driven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3048000"/>
          <a:ext cx="14224000" cy="3556000"/>
        </p:xfrm>
        <a:graphic>
          <a:graphicData uri="http://schemas.openxmlformats.org/drawingml/2006/table">
            <a:tbl>
              <a:tblPr/>
              <a:tblGrid>
                <a:gridCol w="2844800"/>
                <a:gridCol w="5689600"/>
                <a:gridCol w="5689600"/>
              </a:tblGrid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比較項目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憑感覺決策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數據驅動決策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預算分配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依主觀經驗或過去習慣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依實際ROI數據動態調整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成效評估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難以量化，容易誤判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可追蹤具體轉換與貢獻度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優化速度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發現問題往往已造成損失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即時監測並快速修正策略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6" name="why_data_driven-text-5"/>
          <p:cNvSpPr/>
          <p:nvPr/>
        </p:nvSpPr>
        <p:spPr>
          <a:xfrm>
            <a:off x="1016000" y="7112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來源：Nielsen行銷效能研究 / Google Marketing Platform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ga4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what_is_ga4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GA4以「事件」為核心，取代舊版工作階段模型</a:t>
            </a:r>
            <a:endParaRPr lang="en-US" sz="2600" dirty="0"/>
          </a:p>
        </p:txBody>
      </p:sp>
      <p:sp>
        <p:nvSpPr>
          <p:cNvPr id="4" name="what_is_ga4-text-3"/>
          <p:cNvSpPr/>
          <p:nvPr/>
        </p:nvSpPr>
        <p:spPr>
          <a:xfrm>
            <a:off x="1016000" y="1905000"/>
            <a:ext cx="6350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4是Google於2020年推出的新一代分析平台，2023年7月起全面取代Universal Analytics。GA4以「事件」（Event）為資料收集的基本單位，能更靈活地追蹤跨裝置、跨平台的用戶行為，並整合機器學習預測功能</a:t>
            </a:r>
            <a:endParaRPr lang="en-US" sz="1700" dirty="0"/>
          </a:p>
        </p:txBody>
      </p:sp>
      <p:graphicFrame>
        <p:nvGraphicFramePr>
          <p:cNvPr id="6" name="what_is_ga4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0" y="1905000"/>
          <a:ext cx="7112000" cy="3810000"/>
        </p:xfrm>
        <a:graphic>
          <a:graphicData uri="http://schemas.openxmlformats.org/drawingml/2006/table">
            <a:tbl>
              <a:tblPr/>
              <a:tblGrid>
                <a:gridCol w="2370667"/>
                <a:gridCol w="2370667"/>
                <a:gridCol w="2370667"/>
              </a:tblGrid>
              <a:tr h="762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項目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UA(舊版)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GA4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資料模型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工作階段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事件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跨裝置追蹤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有限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完整支援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預測功能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無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內建機器學習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隱私設計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較弱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Cookie-less友善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what_is_ga4-text-5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 官方說明文件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4_key_concept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ga4_key_concept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理解GA4的三大核心概念，是分析的第一步</a:t>
            </a:r>
            <a:endParaRPr lang="en-US" sz="2600" dirty="0"/>
          </a:p>
        </p:txBody>
      </p:sp>
      <p:sp>
        <p:nvSpPr>
          <p:cNvPr id="4" name="ga4_key_concepts-shape-3"/>
          <p:cNvSpPr/>
          <p:nvPr/>
        </p:nvSpPr>
        <p:spPr>
          <a:xfrm>
            <a:off x="1016000" y="1905000"/>
            <a:ext cx="4445000" cy="508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ga4_key_concepts-text-4"/>
          <p:cNvSpPr/>
          <p:nvPr/>
        </p:nvSpPr>
        <p:spPr>
          <a:xfrm>
            <a:off x="1346200" y="22352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事件 Event</a:t>
            </a:r>
            <a:endParaRPr lang="en-US" sz="1600" dirty="0"/>
          </a:p>
        </p:txBody>
      </p:sp>
      <p:sp>
        <p:nvSpPr>
          <p:cNvPr id="6" name="ga4_key_concepts-text-5"/>
          <p:cNvSpPr/>
          <p:nvPr/>
        </p:nvSpPr>
        <p:spPr>
          <a:xfrm>
            <a:off x="1346200" y="2794000"/>
            <a:ext cx="381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所有用戶互動都被記錄為事件，例如page_view、click、purchase。GA4自動收集部分事件，也可自訂事件追蹤特定行為</a:t>
            </a:r>
            <a:endParaRPr lang="en-US" sz="1500" dirty="0"/>
          </a:p>
        </p:txBody>
      </p:sp>
      <p:sp>
        <p:nvSpPr>
          <p:cNvPr id="7" name="ga4_key_concepts-shape-6"/>
          <p:cNvSpPr/>
          <p:nvPr/>
        </p:nvSpPr>
        <p:spPr>
          <a:xfrm>
            <a:off x="5905500" y="1905000"/>
            <a:ext cx="4445000" cy="508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8" name="ga4_key_concepts-text-7"/>
          <p:cNvSpPr/>
          <p:nvPr/>
        </p:nvSpPr>
        <p:spPr>
          <a:xfrm>
            <a:off x="6235700" y="22352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參數 Parameter</a:t>
            </a:r>
            <a:endParaRPr lang="en-US" sz="1600" dirty="0"/>
          </a:p>
        </p:txBody>
      </p:sp>
      <p:sp>
        <p:nvSpPr>
          <p:cNvPr id="9" name="ga4_key_concepts-text-8"/>
          <p:cNvSpPr/>
          <p:nvPr/>
        </p:nvSpPr>
        <p:spPr>
          <a:xfrm>
            <a:off x="6235700" y="2794000"/>
            <a:ext cx="381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每個事件可附加額外參數，提供更詳細的上下文資訊，例如頁面標題、商品類別、金額等</a:t>
            </a:r>
            <a:endParaRPr lang="en-US" sz="1500" dirty="0"/>
          </a:p>
        </p:txBody>
      </p:sp>
      <p:sp>
        <p:nvSpPr>
          <p:cNvPr id="10" name="ga4_key_concepts-shape-9"/>
          <p:cNvSpPr/>
          <p:nvPr/>
        </p:nvSpPr>
        <p:spPr>
          <a:xfrm>
            <a:off x="10795000" y="1905000"/>
            <a:ext cx="4445000" cy="508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1" name="ga4_key_concepts-text-10"/>
          <p:cNvSpPr/>
          <p:nvPr/>
        </p:nvSpPr>
        <p:spPr>
          <a:xfrm>
            <a:off x="11125200" y="22352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受眾 Audience</a:t>
            </a:r>
            <a:endParaRPr lang="en-US" sz="1600" dirty="0"/>
          </a:p>
        </p:txBody>
      </p:sp>
      <p:sp>
        <p:nvSpPr>
          <p:cNvPr id="12" name="ga4_key_concepts-text-11"/>
          <p:cNvSpPr/>
          <p:nvPr/>
        </p:nvSpPr>
        <p:spPr>
          <a:xfrm>
            <a:off x="11125200" y="2794000"/>
            <a:ext cx="381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依據用戶行為與屬性建立的分群，可用於再行銷廣告投放或個人化分析</a:t>
            </a:r>
            <a:endParaRPr lang="en-US" sz="1500" dirty="0"/>
          </a:p>
        </p:txBody>
      </p:sp>
      <p:sp>
        <p:nvSpPr>
          <p:cNvPr id="13" name="ga4_key_concepts-text-12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Analytics官方開發者文件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" y="2540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0" dirty="0">
                <a:solidFill>
                  <a:srgbClr val="F3F4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16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5334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558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GA4安裝與基礎設定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4_setup_step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ga4_setup_step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四步驟完成GA4基礎建置</a:t>
            </a:r>
            <a:endParaRPr lang="en-US" sz="2600" dirty="0"/>
          </a:p>
        </p:txBody>
      </p:sp>
      <p:sp>
        <p:nvSpPr>
          <p:cNvPr id="4" name="ga4_setup_steps-shape-3"/>
          <p:cNvSpPr/>
          <p:nvPr/>
        </p:nvSpPr>
        <p:spPr>
          <a:xfrm>
            <a:off x="1016000" y="2540000"/>
            <a:ext cx="14224000" cy="9144"/>
          </a:xfrm>
          <a:prstGeom prst="line">
            <a:avLst/>
          </a:prstGeom>
          <a:ln w="25400">
            <a:solidFill>
              <a:srgbClr val="E5E7EB"/>
            </a:solidFill>
            <a:prstDash val="solid"/>
          </a:ln>
        </p:spPr>
      </p:sp>
      <p:sp>
        <p:nvSpPr>
          <p:cNvPr id="5" name="ga4_setup_steps-text-4"/>
          <p:cNvSpPr/>
          <p:nvPr/>
        </p:nvSpPr>
        <p:spPr>
          <a:xfrm>
            <a:off x="914400" y="2336800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ga4_setup_steps-text-5"/>
          <p:cNvSpPr/>
          <p:nvPr/>
        </p:nvSpPr>
        <p:spPr>
          <a:xfrm>
            <a:off x="1016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建立GA4帳戶</a:t>
            </a:r>
            <a:endParaRPr lang="en-US" sz="1600" dirty="0"/>
          </a:p>
        </p:txBody>
      </p:sp>
      <p:sp>
        <p:nvSpPr>
          <p:cNvPr id="7" name="ga4_setup_steps-text-6"/>
          <p:cNvSpPr/>
          <p:nvPr/>
        </p:nvSpPr>
        <p:spPr>
          <a:xfrm>
            <a:off x="1016000" y="3251200"/>
            <a:ext cx="330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於Google Analytics建立新帳戶與資源</a:t>
            </a:r>
            <a:endParaRPr lang="en-US" sz="1300" dirty="0"/>
          </a:p>
        </p:txBody>
      </p:sp>
      <p:sp>
        <p:nvSpPr>
          <p:cNvPr id="8" name="ga4_setup_steps-text-7"/>
          <p:cNvSpPr/>
          <p:nvPr/>
        </p:nvSpPr>
        <p:spPr>
          <a:xfrm>
            <a:off x="4470400" y="2336800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ga4_setup_steps-text-8"/>
          <p:cNvSpPr/>
          <p:nvPr/>
        </p:nvSpPr>
        <p:spPr>
          <a:xfrm>
            <a:off x="4572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設定資料串流</a:t>
            </a:r>
            <a:endParaRPr lang="en-US" sz="1600" dirty="0"/>
          </a:p>
        </p:txBody>
      </p:sp>
      <p:sp>
        <p:nvSpPr>
          <p:cNvPr id="10" name="ga4_setup_steps-text-9"/>
          <p:cNvSpPr/>
          <p:nvPr/>
        </p:nvSpPr>
        <p:spPr>
          <a:xfrm>
            <a:off x="4572000" y="3251200"/>
            <a:ext cx="330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連結網站或App，取得追蹤代碼</a:t>
            </a:r>
            <a:endParaRPr lang="en-US" sz="1300" dirty="0"/>
          </a:p>
        </p:txBody>
      </p:sp>
      <p:sp>
        <p:nvSpPr>
          <p:cNvPr id="11" name="ga4_setup_steps-text-10"/>
          <p:cNvSpPr/>
          <p:nvPr/>
        </p:nvSpPr>
        <p:spPr>
          <a:xfrm>
            <a:off x="8026400" y="2336800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ga4_setup_steps-text-11"/>
          <p:cNvSpPr/>
          <p:nvPr/>
        </p:nvSpPr>
        <p:spPr>
          <a:xfrm>
            <a:off x="8128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安裝Google Tag</a:t>
            </a:r>
            <a:endParaRPr lang="en-US" sz="1600" dirty="0"/>
          </a:p>
        </p:txBody>
      </p:sp>
      <p:sp>
        <p:nvSpPr>
          <p:cNvPr id="13" name="ga4_setup_steps-text-12"/>
          <p:cNvSpPr/>
          <p:nvPr/>
        </p:nvSpPr>
        <p:spPr>
          <a:xfrm>
            <a:off x="8128000" y="3251200"/>
            <a:ext cx="330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透過GTM或直接嵌入網站程式碼</a:t>
            </a:r>
            <a:endParaRPr lang="en-US" sz="1300" dirty="0"/>
          </a:p>
        </p:txBody>
      </p:sp>
      <p:sp>
        <p:nvSpPr>
          <p:cNvPr id="14" name="ga4_setup_steps-text-13"/>
          <p:cNvSpPr/>
          <p:nvPr/>
        </p:nvSpPr>
        <p:spPr>
          <a:xfrm>
            <a:off x="11582400" y="2336800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ga4_setup_steps-text-14"/>
          <p:cNvSpPr/>
          <p:nvPr/>
        </p:nvSpPr>
        <p:spPr>
          <a:xfrm>
            <a:off x="11684000" y="279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設定轉換事件</a:t>
            </a:r>
            <a:endParaRPr lang="en-US" sz="1600" dirty="0"/>
          </a:p>
        </p:txBody>
      </p:sp>
      <p:sp>
        <p:nvSpPr>
          <p:cNvPr id="16" name="ga4_setup_steps-text-15"/>
          <p:cNvSpPr/>
          <p:nvPr/>
        </p:nvSpPr>
        <p:spPr>
          <a:xfrm>
            <a:off x="11684000" y="3251200"/>
            <a:ext cx="330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標記關鍵事件並驗證資料收集</a:t>
            </a:r>
            <a:endParaRPr lang="en-US" sz="1300" dirty="0"/>
          </a:p>
        </p:txBody>
      </p:sp>
      <p:sp>
        <p:nvSpPr>
          <p:cNvPr id="17" name="ga4_setup_steps-shape-16"/>
          <p:cNvSpPr/>
          <p:nvPr/>
        </p:nvSpPr>
        <p:spPr>
          <a:xfrm>
            <a:off x="1016000" y="5080000"/>
            <a:ext cx="14224000" cy="1778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8" name="ga4_setup_steps-text-17"/>
          <p:cNvSpPr/>
          <p:nvPr/>
        </p:nvSpPr>
        <p:spPr>
          <a:xfrm>
            <a:off x="1346200" y="53848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實用提示</a:t>
            </a:r>
            <a:endParaRPr lang="en-US" sz="1500" dirty="0"/>
          </a:p>
        </p:txBody>
      </p:sp>
      <p:sp>
        <p:nvSpPr>
          <p:cNvPr id="19" name="ga4_setup_steps-text-18"/>
          <p:cNvSpPr/>
          <p:nvPr/>
        </p:nvSpPr>
        <p:spPr>
          <a:xfrm>
            <a:off x="1346200" y="5842000"/>
            <a:ext cx="134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建置完成後，務必使用GA4的「即時」報表驗證資料是否正確收集，避免後續分析建立在錯誤資料上</a:t>
            </a:r>
            <a:endParaRPr lang="en-US" sz="1500" dirty="0"/>
          </a:p>
        </p:txBody>
      </p:sp>
      <p:sp>
        <p:nvSpPr>
          <p:cNvPr id="20" name="ga4_setup_steps-text-19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Analytics說明中心 support.google.com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_reports_overview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key_reports_overview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三個報表，掌握網站流量全貌</a:t>
            </a:r>
            <a:endParaRPr lang="en-US" sz="2600" dirty="0"/>
          </a:p>
        </p:txBody>
      </p:sp>
      <p:sp>
        <p:nvSpPr>
          <p:cNvPr id="4" name="key_reports_overview-shape-3"/>
          <p:cNvSpPr/>
          <p:nvPr/>
        </p:nvSpPr>
        <p:spPr>
          <a:xfrm>
            <a:off x="1016000" y="1905000"/>
            <a:ext cx="4445000" cy="4826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key_reports_overview-text-4"/>
          <p:cNvSpPr/>
          <p:nvPr/>
        </p:nvSpPr>
        <p:spPr>
          <a:xfrm>
            <a:off x="1346200" y="22352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即時報表</a:t>
            </a:r>
            <a:endParaRPr lang="en-US" sz="1600" dirty="0"/>
          </a:p>
        </p:txBody>
      </p:sp>
      <p:sp>
        <p:nvSpPr>
          <p:cNvPr id="6" name="key_reports_overview-text-5"/>
          <p:cNvSpPr/>
          <p:nvPr/>
        </p:nvSpPr>
        <p:spPr>
          <a:xfrm>
            <a:off x="1346200" y="2743200"/>
            <a:ext cx="381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顯示過去30分鐘的即時用戶活動，適合驗證追蹤設定是否正確</a:t>
            </a:r>
            <a:endParaRPr lang="en-US" sz="1500" dirty="0"/>
          </a:p>
        </p:txBody>
      </p:sp>
      <p:sp>
        <p:nvSpPr>
          <p:cNvPr id="7" name="key_reports_overview-shape-6"/>
          <p:cNvSpPr/>
          <p:nvPr/>
        </p:nvSpPr>
        <p:spPr>
          <a:xfrm>
            <a:off x="5905500" y="1905000"/>
            <a:ext cx="4445000" cy="4826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8" name="key_reports_overview-text-7"/>
          <p:cNvSpPr/>
          <p:nvPr/>
        </p:nvSpPr>
        <p:spPr>
          <a:xfrm>
            <a:off x="6235700" y="22352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客戶開發報表</a:t>
            </a:r>
            <a:endParaRPr lang="en-US" sz="1600" dirty="0"/>
          </a:p>
        </p:txBody>
      </p:sp>
      <p:sp>
        <p:nvSpPr>
          <p:cNvPr id="9" name="key_reports_overview-text-8"/>
          <p:cNvSpPr/>
          <p:nvPr/>
        </p:nvSpPr>
        <p:spPr>
          <a:xfrm>
            <a:off x="6235700" y="2743200"/>
            <a:ext cx="381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分析用戶如何找到網站，包含流量來源、行銷管道與關鍵字</a:t>
            </a:r>
            <a:endParaRPr lang="en-US" sz="1500" dirty="0"/>
          </a:p>
        </p:txBody>
      </p:sp>
      <p:sp>
        <p:nvSpPr>
          <p:cNvPr id="10" name="key_reports_overview-shape-9"/>
          <p:cNvSpPr/>
          <p:nvPr/>
        </p:nvSpPr>
        <p:spPr>
          <a:xfrm>
            <a:off x="10795000" y="1905000"/>
            <a:ext cx="4445000" cy="4826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1" name="key_reports_overview-text-10"/>
          <p:cNvSpPr/>
          <p:nvPr/>
        </p:nvSpPr>
        <p:spPr>
          <a:xfrm>
            <a:off x="11125200" y="22352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互動報表</a:t>
            </a:r>
            <a:endParaRPr lang="en-US" sz="1600" dirty="0"/>
          </a:p>
        </p:txBody>
      </p:sp>
      <p:sp>
        <p:nvSpPr>
          <p:cNvPr id="12" name="key_reports_overview-text-11"/>
          <p:cNvSpPr/>
          <p:nvPr/>
        </p:nvSpPr>
        <p:spPr>
          <a:xfrm>
            <a:off x="11125200" y="2743200"/>
            <a:ext cx="381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呈現用戶在網站上的行為，包括熱門頁面、事件與平均互動時間</a:t>
            </a:r>
            <a:endParaRPr lang="en-US" sz="1500" dirty="0"/>
          </a:p>
        </p:txBody>
      </p:sp>
      <p:sp>
        <p:nvSpPr>
          <p:cNvPr id="13" name="key_reports_overview-text-12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Analytics官方報表說明文件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version_tracking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conversion_tracking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將關鍵事件標記為「轉換」，才能追蹤真正成效</a:t>
            </a:r>
            <a:endParaRPr lang="en-US" sz="2600" dirty="0"/>
          </a:p>
        </p:txBody>
      </p:sp>
      <p:sp>
        <p:nvSpPr>
          <p:cNvPr id="4" name="conversion_tracking-text-3"/>
          <p:cNvSpPr/>
          <p:nvPr/>
        </p:nvSpPr>
        <p:spPr>
          <a:xfrm>
            <a:off x="1016000" y="2032000"/>
            <a:ext cx="60960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GA4允許將任何事件標記為「關鍵事件」（Key Event，原稱Conversion），例如表單提交、購買完成或會員註冊。標記後，這些行為會出現在轉換相關報表中，並可作為Google Ads出價優化的依據</a:t>
            </a:r>
            <a:endParaRPr lang="en-US" sz="1700" dirty="0"/>
          </a:p>
        </p:txBody>
      </p:sp>
      <p:sp>
        <p:nvSpPr>
          <p:cNvPr id="5" name="conversion_tracking-shape-4"/>
          <p:cNvSpPr/>
          <p:nvPr/>
        </p:nvSpPr>
        <p:spPr>
          <a:xfrm>
            <a:off x="7874000" y="2032000"/>
            <a:ext cx="7366000" cy="1143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6" name="conversion_tracking-text-5"/>
          <p:cNvSpPr/>
          <p:nvPr/>
        </p:nvSpPr>
        <p:spPr>
          <a:xfrm>
            <a:off x="8204200" y="23368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Step 1</a:t>
            </a:r>
            <a:endParaRPr lang="en-US" sz="1500" dirty="0"/>
          </a:p>
        </p:txBody>
      </p:sp>
      <p:sp>
        <p:nvSpPr>
          <p:cNvPr id="7" name="conversion_tracking-text-6"/>
          <p:cNvSpPr/>
          <p:nvPr/>
        </p:nvSpPr>
        <p:spPr>
          <a:xfrm>
            <a:off x="8204200" y="26924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於管理介面建立自訂事件</a:t>
            </a:r>
            <a:endParaRPr lang="en-US" sz="1500" dirty="0"/>
          </a:p>
        </p:txBody>
      </p:sp>
      <p:sp>
        <p:nvSpPr>
          <p:cNvPr id="8" name="conversion_tracking-shape-7"/>
          <p:cNvSpPr/>
          <p:nvPr/>
        </p:nvSpPr>
        <p:spPr>
          <a:xfrm>
            <a:off x="7874000" y="3429000"/>
            <a:ext cx="7366000" cy="1143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9" name="conversion_tracking-text-8"/>
          <p:cNvSpPr/>
          <p:nvPr/>
        </p:nvSpPr>
        <p:spPr>
          <a:xfrm>
            <a:off x="8204200" y="37338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Step 2</a:t>
            </a:r>
            <a:endParaRPr lang="en-US" sz="1500" dirty="0"/>
          </a:p>
        </p:txBody>
      </p:sp>
      <p:sp>
        <p:nvSpPr>
          <p:cNvPr id="10" name="conversion_tracking-text-9"/>
          <p:cNvSpPr/>
          <p:nvPr/>
        </p:nvSpPr>
        <p:spPr>
          <a:xfrm>
            <a:off x="8204200" y="40894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於「事件」列表中標記為關鍵事件</a:t>
            </a:r>
            <a:endParaRPr lang="en-US" sz="1500" dirty="0"/>
          </a:p>
        </p:txBody>
      </p:sp>
      <p:sp>
        <p:nvSpPr>
          <p:cNvPr id="11" name="conversion_tracking-shape-10"/>
          <p:cNvSpPr/>
          <p:nvPr/>
        </p:nvSpPr>
        <p:spPr>
          <a:xfrm>
            <a:off x="7874000" y="4826000"/>
            <a:ext cx="7366000" cy="1143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2" name="conversion_tracking-text-11"/>
          <p:cNvSpPr/>
          <p:nvPr/>
        </p:nvSpPr>
        <p:spPr>
          <a:xfrm>
            <a:off x="8204200" y="51308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Step 3</a:t>
            </a:r>
            <a:endParaRPr lang="en-US" sz="1500" dirty="0"/>
          </a:p>
        </p:txBody>
      </p:sp>
      <p:sp>
        <p:nvSpPr>
          <p:cNvPr id="13" name="conversion_tracking-text-12"/>
          <p:cNvSpPr/>
          <p:nvPr/>
        </p:nvSpPr>
        <p:spPr>
          <a:xfrm>
            <a:off x="8204200" y="5486400"/>
            <a:ext cx="660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於報表中驗證轉換數據並持續監測</a:t>
            </a:r>
            <a:endParaRPr lang="en-US" sz="1500" dirty="0"/>
          </a:p>
        </p:txBody>
      </p:sp>
      <p:sp>
        <p:nvSpPr>
          <p:cNvPr id="14" name="conversion_tracking-text-13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Analytics關鍵事件官方設定指南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" y="2540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0" dirty="0">
                <a:solidFill>
                  <a:srgbClr val="F3F4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16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5334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558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數據分析實戰技巧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ffic_source_analysi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raffic_source_analysi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自然搜尋通常是轉換品質最高的流量來源</a:t>
            </a:r>
            <a:endParaRPr lang="en-US" sz="2600" dirty="0"/>
          </a:p>
        </p:txBody>
      </p:sp>
      <p:graphicFrame>
        <p:nvGraphicFramePr>
          <p:cNvPr id="4" name="traffic_source_analysis-chart-3" descr=""/>
          <p:cNvGraphicFramePr/>
          <p:nvPr/>
        </p:nvGraphicFramePr>
        <p:xfrm>
          <a:off x="1016000" y="2032000"/>
          <a:ext cx="14224000" cy="4318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raffic_source_analysis-text-4"/>
          <p:cNvSpPr/>
          <p:nvPr/>
        </p:nvSpPr>
        <p:spPr>
          <a:xfrm>
            <a:off x="1016000" y="67310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來源：示意數據，實際比例依產業與網站類型而異。分析建議：定期比較各管道CPA與轉換率，重新分配預算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dience_analysi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audience_analysi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行動裝置佔多數流量，但桌機轉換率通常更高</a:t>
            </a:r>
            <a:endParaRPr lang="en-US" sz="2600" dirty="0"/>
          </a:p>
        </p:txBody>
      </p:sp>
      <p:graphicFrame>
        <p:nvGraphicFramePr>
          <p:cNvPr id="4" name="audience_analysis-chart-3" descr=""/>
          <p:cNvGraphicFramePr/>
          <p:nvPr/>
        </p:nvGraphicFramePr>
        <p:xfrm>
          <a:off x="1016000" y="1905000"/>
          <a:ext cx="5588000" cy="482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audience_analysis-shape-4"/>
          <p:cNvSpPr/>
          <p:nvPr/>
        </p:nvSpPr>
        <p:spPr>
          <a:xfrm>
            <a:off x="7366000" y="1905000"/>
            <a:ext cx="7874000" cy="4826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6" name="audience_analysis-text-5"/>
          <p:cNvSpPr/>
          <p:nvPr/>
        </p:nvSpPr>
        <p:spPr>
          <a:xfrm>
            <a:off x="7696200" y="2235200"/>
            <a:ext cx="711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分析要點</a:t>
            </a:r>
            <a:endParaRPr lang="en-US" sz="1600" dirty="0"/>
          </a:p>
        </p:txBody>
      </p:sp>
      <p:sp>
        <p:nvSpPr>
          <p:cNvPr id="7" name="audience_analysis-text-6"/>
          <p:cNvSpPr/>
          <p:nvPr/>
        </p:nvSpPr>
        <p:spPr>
          <a:xfrm>
            <a:off x="7696200" y="27940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行動裝置流量佔比高，但轉換路徑往往較短促</a:t>
            </a:r>
            <a:endParaRPr lang="en-US" sz="1500" dirty="0"/>
          </a:p>
        </p:txBody>
      </p:sp>
      <p:sp>
        <p:nvSpPr>
          <p:cNvPr id="8" name="audience_analysis-text-7"/>
          <p:cNvSpPr/>
          <p:nvPr/>
        </p:nvSpPr>
        <p:spPr>
          <a:xfrm>
            <a:off x="7696200" y="33020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桌機用戶停留時間長，適合高單價商品轉換</a:t>
            </a:r>
            <a:endParaRPr lang="en-US" sz="1500" dirty="0"/>
          </a:p>
        </p:txBody>
      </p:sp>
      <p:sp>
        <p:nvSpPr>
          <p:cNvPr id="9" name="audience_analysis-text-8"/>
          <p:cNvSpPr/>
          <p:nvPr/>
        </p:nvSpPr>
        <p:spPr>
          <a:xfrm>
            <a:off x="7696200" y="38100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建議依裝置類型優化網站呈現與表單流程</a:t>
            </a:r>
            <a:endParaRPr lang="en-US" sz="1500" dirty="0"/>
          </a:p>
        </p:txBody>
      </p:sp>
      <p:sp>
        <p:nvSpPr>
          <p:cNvPr id="10" name="audience_analysis-text-9"/>
          <p:cNvSpPr/>
          <p:nvPr/>
        </p:nvSpPr>
        <p:spPr>
          <a:xfrm>
            <a:off x="7696200" y="4572000"/>
            <a:ext cx="711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可於GA4「技術」報表中查看裝置類別的詳細數據</a:t>
            </a:r>
            <a:endParaRPr lang="en-US" sz="1300" dirty="0"/>
          </a:p>
        </p:txBody>
      </p:sp>
      <p:sp>
        <p:nvSpPr>
          <p:cNvPr id="11" name="audience_analysis-text-10"/>
          <p:cNvSpPr/>
          <p:nvPr/>
        </p:nvSpPr>
        <p:spPr>
          <a:xfrm>
            <a:off x="1016000" y="7366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來源：示意數據，依網站行業與受眾特性而有差異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nel_exploration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funnel_exploration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找出轉換流失最嚴重的環節，優先優化</a:t>
            </a:r>
            <a:endParaRPr lang="en-US" sz="2600" dirty="0"/>
          </a:p>
        </p:txBody>
      </p:sp>
      <p:graphicFrame>
        <p:nvGraphicFramePr>
          <p:cNvPr id="4" name="funnel_exploration-chart-3" descr=""/>
          <p:cNvGraphicFramePr/>
          <p:nvPr/>
        </p:nvGraphicFramePr>
        <p:xfrm>
          <a:off x="1016000" y="2032000"/>
          <a:ext cx="14224000" cy="3810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funnel_exploration-shape-4"/>
          <p:cNvSpPr/>
          <p:nvPr/>
        </p:nvSpPr>
        <p:spPr>
          <a:xfrm>
            <a:off x="1016000" y="6096000"/>
            <a:ext cx="14224000" cy="127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6" name="funnel_exploration-text-5"/>
          <p:cNvSpPr/>
          <p:nvPr/>
        </p:nvSpPr>
        <p:spPr>
          <a:xfrm>
            <a:off x="1346200" y="6350000"/>
            <a:ext cx="1346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關鍵發現</a:t>
            </a:r>
            <a:endParaRPr lang="en-US" sz="1500" dirty="0"/>
          </a:p>
        </p:txBody>
      </p:sp>
      <p:sp>
        <p:nvSpPr>
          <p:cNvPr id="7" name="funnel_exploration-text-6"/>
          <p:cNvSpPr/>
          <p:nvPr/>
        </p:nvSpPr>
        <p:spPr>
          <a:xfrm>
            <a:off x="1346200" y="6756400"/>
            <a:ext cx="134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從加入購物車到結帳頁面流失最嚴重，建議檢查結帳流程步驟數與付款方式便利性</a:t>
            </a:r>
            <a:endParaRPr lang="en-US" sz="1400" dirty="0"/>
          </a:p>
        </p:txBody>
      </p:sp>
      <p:sp>
        <p:nvSpPr>
          <p:cNvPr id="8" name="funnel_exploration-text-7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來源：GA4漏斗探索報表示意分析，實際比例依網站而異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ttribution_model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attribution_model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不同歸因模型，會得出截然不同的成效結論</a:t>
            </a:r>
            <a:endParaRPr lang="en-US" sz="2600" dirty="0"/>
          </a:p>
        </p:txBody>
      </p:sp>
      <p:graphicFrame>
        <p:nvGraphicFramePr>
          <p:cNvPr id="16" name="attribution_model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2032000"/>
          <a:ext cx="14224000" cy="4191000"/>
        </p:xfrm>
        <a:graphic>
          <a:graphicData uri="http://schemas.openxmlformats.org/drawingml/2006/table">
            <a:tbl>
              <a:tblPr/>
              <a:tblGrid>
                <a:gridCol w="3879273"/>
                <a:gridCol w="5172364"/>
                <a:gridCol w="5172364"/>
              </a:tblGrid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歸因模型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計算方式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適用情境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最終點擊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將全部貢獻歸於最後一次互動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轉換路徑短、決策快速的產業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首次點擊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將全部貢獻歸於第一次接觸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重視品牌初次曝光的行銷活動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資料驅動歸因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依機器學習分析各接觸點實際貢獻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多管道、長決策週期的複雜行銷（GA4預設）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5" name="attribution_model-text-4"/>
          <p:cNvSpPr/>
          <p:nvPr/>
        </p:nvSpPr>
        <p:spPr>
          <a:xfrm>
            <a:off x="1016000" y="6731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Analytics歸因模型官方說明文件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" y="2540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0" dirty="0">
                <a:solidFill>
                  <a:srgbClr val="F3F4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16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5334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558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數據應用與優化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_driven_decision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data_driven_decision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從數據到決策的四階段循環</a:t>
            </a:r>
            <a:endParaRPr lang="en-US" sz="2600" dirty="0"/>
          </a:p>
        </p:txBody>
      </p:sp>
      <p:sp>
        <p:nvSpPr>
          <p:cNvPr id="4" name="data_driven_decisions-shape-3"/>
          <p:cNvSpPr/>
          <p:nvPr/>
        </p:nvSpPr>
        <p:spPr>
          <a:xfrm>
            <a:off x="1016000" y="2032000"/>
            <a:ext cx="6731000" cy="2159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data_driven_decisions-text-4"/>
          <p:cNvSpPr/>
          <p:nvPr/>
        </p:nvSpPr>
        <p:spPr>
          <a:xfrm>
            <a:off x="1346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收集</a:t>
            </a:r>
            <a:endParaRPr lang="en-US" sz="1600" dirty="0"/>
          </a:p>
        </p:txBody>
      </p:sp>
      <p:sp>
        <p:nvSpPr>
          <p:cNvPr id="6" name="data_driven_decisions-text-5"/>
          <p:cNvSpPr/>
          <p:nvPr/>
        </p:nvSpPr>
        <p:spPr>
          <a:xfrm>
            <a:off x="1346200" y="27940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確保GA4事件與轉換設定完整且準確</a:t>
            </a:r>
            <a:endParaRPr lang="en-US" sz="1400" dirty="0"/>
          </a:p>
        </p:txBody>
      </p:sp>
      <p:sp>
        <p:nvSpPr>
          <p:cNvPr id="7" name="data_driven_decisions-shape-6"/>
          <p:cNvSpPr/>
          <p:nvPr/>
        </p:nvSpPr>
        <p:spPr>
          <a:xfrm>
            <a:off x="8001000" y="2032000"/>
            <a:ext cx="6731000" cy="2159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8" name="data_driven_decisions-text-7"/>
          <p:cNvSpPr/>
          <p:nvPr/>
        </p:nvSpPr>
        <p:spPr>
          <a:xfrm>
            <a:off x="8331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2. 分析</a:t>
            </a:r>
            <a:endParaRPr lang="en-US" sz="1600" dirty="0"/>
          </a:p>
        </p:txBody>
      </p:sp>
      <p:sp>
        <p:nvSpPr>
          <p:cNvPr id="9" name="data_driven_decisions-text-8"/>
          <p:cNvSpPr/>
          <p:nvPr/>
        </p:nvSpPr>
        <p:spPr>
          <a:xfrm>
            <a:off x="8331200" y="27940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定期檢視流量來源、受眾與轉換漏斗報表</a:t>
            </a:r>
            <a:endParaRPr lang="en-US" sz="1400" dirty="0"/>
          </a:p>
        </p:txBody>
      </p:sp>
      <p:sp>
        <p:nvSpPr>
          <p:cNvPr id="10" name="data_driven_decisions-shape-9"/>
          <p:cNvSpPr/>
          <p:nvPr/>
        </p:nvSpPr>
        <p:spPr>
          <a:xfrm>
            <a:off x="1016000" y="4445000"/>
            <a:ext cx="6731000" cy="2159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1" name="data_driven_decisions-text-10"/>
          <p:cNvSpPr/>
          <p:nvPr/>
        </p:nvSpPr>
        <p:spPr>
          <a:xfrm>
            <a:off x="1346200" y="4749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3. 假設</a:t>
            </a:r>
            <a:endParaRPr lang="en-US" sz="1600" dirty="0"/>
          </a:p>
        </p:txBody>
      </p:sp>
      <p:sp>
        <p:nvSpPr>
          <p:cNvPr id="12" name="data_driven_decisions-text-11"/>
          <p:cNvSpPr/>
          <p:nvPr/>
        </p:nvSpPr>
        <p:spPr>
          <a:xfrm>
            <a:off x="1346200" y="52070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根據數據異常提出可測試的優化假設</a:t>
            </a:r>
            <a:endParaRPr lang="en-US" sz="1400" dirty="0"/>
          </a:p>
        </p:txBody>
      </p:sp>
      <p:sp>
        <p:nvSpPr>
          <p:cNvPr id="13" name="data_driven_decisions-shape-12"/>
          <p:cNvSpPr/>
          <p:nvPr/>
        </p:nvSpPr>
        <p:spPr>
          <a:xfrm>
            <a:off x="8001000" y="4445000"/>
            <a:ext cx="6731000" cy="2159000"/>
          </a:xfrm>
          <a:prstGeom prst="rect">
            <a:avLst/>
          </a:prstGeom>
          <a:solidFill>
            <a:srgbClr val="0D9488">
              <a:alpha val="8000"/>
            </a:srgbClr>
          </a:solidFill>
          <a:ln/>
        </p:spPr>
      </p:sp>
      <p:sp>
        <p:nvSpPr>
          <p:cNvPr id="14" name="data_driven_decisions-text-13"/>
          <p:cNvSpPr/>
          <p:nvPr/>
        </p:nvSpPr>
        <p:spPr>
          <a:xfrm>
            <a:off x="8331200" y="4749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D94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4. 驗證</a:t>
            </a:r>
            <a:endParaRPr lang="en-US" sz="1600" dirty="0"/>
          </a:p>
        </p:txBody>
      </p:sp>
      <p:sp>
        <p:nvSpPr>
          <p:cNvPr id="15" name="data_driven_decisions-text-14"/>
          <p:cNvSpPr/>
          <p:nvPr/>
        </p:nvSpPr>
        <p:spPr>
          <a:xfrm>
            <a:off x="8331200" y="52070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執行A/B測試並以數據驗證優化成效</a:t>
            </a:r>
            <a:endParaRPr lang="en-US" sz="1400" dirty="0"/>
          </a:p>
        </p:txBody>
      </p:sp>
      <p:sp>
        <p:nvSpPr>
          <p:cNvPr id="16" name="data_driven_decisions-text-15"/>
          <p:cNvSpPr/>
          <p:nvPr/>
        </p:nvSpPr>
        <p:spPr>
          <a:xfrm>
            <a:off x="1016000" y="7620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Marketing Platform最佳實務指南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_tool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dashboard_tool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Looker Studio：免費將GA4數據視覺化的利器</a:t>
            </a:r>
            <a:endParaRPr lang="en-US" sz="2600" dirty="0"/>
          </a:p>
        </p:txBody>
      </p:sp>
      <p:sp>
        <p:nvSpPr>
          <p:cNvPr id="4" name="dashboard_tools-text-3"/>
          <p:cNvSpPr/>
          <p:nvPr/>
        </p:nvSpPr>
        <p:spPr>
          <a:xfrm>
            <a:off x="1016000" y="1905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Looker Studio（原Google Data Studio）可直接串接GA4資料，將複雜報表轉化為易於分享的視覺化儀表板</a:t>
            </a:r>
            <a:endParaRPr lang="en-US" sz="1700" dirty="0"/>
          </a:p>
        </p:txBody>
      </p:sp>
      <p:graphicFrame>
        <p:nvGraphicFramePr>
          <p:cNvPr id="19" name="dashboard_tools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3048000"/>
          <a:ext cx="14224000" cy="3810000"/>
        </p:xfrm>
        <a:graphic>
          <a:graphicData uri="http://schemas.openxmlformats.org/drawingml/2006/table">
            <a:tbl>
              <a:tblPr/>
              <a:tblGrid>
                <a:gridCol w="2844800"/>
                <a:gridCol w="5689600"/>
                <a:gridCol w="5689600"/>
              </a:tblGrid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工具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特色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適用對象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Looker Studio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免費、可串接多種資料源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中小企業、行銷團隊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GA4內建探索報表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無需額外設定即可分析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初學者、快速查看數據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BigQuery整合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可處理大量原始數據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進階分析師、資料團隊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6" name="dashboard_tools-text-5"/>
          <p:cNvSpPr/>
          <p:nvPr/>
        </p:nvSpPr>
        <p:spPr>
          <a:xfrm>
            <a:off x="1016000" y="7239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Looker Studio官方文件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vacy_ai_trend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privacy_ai_trend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後Cookie時代：AI建模填補數據缺口</a:t>
            </a:r>
            <a:endParaRPr lang="en-US" sz="2600" dirty="0"/>
          </a:p>
        </p:txBody>
      </p:sp>
      <p:sp>
        <p:nvSpPr>
          <p:cNvPr id="4" name="privacy_ai_trend-text-3"/>
          <p:cNvSpPr/>
          <p:nvPr/>
        </p:nvSpPr>
        <p:spPr>
          <a:xfrm>
            <a:off x="1016000" y="2032000"/>
            <a:ext cx="6096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隨著第三方Cookie逐步淘汰，數據缺口日益擴大。GA4透過「同意模式」與機器學習建模，在用戶未同意追蹤時仍能估算轉換數據，維持分析的完整性</a:t>
            </a:r>
            <a:endParaRPr lang="en-US" sz="1700" dirty="0"/>
          </a:p>
        </p:txBody>
      </p:sp>
      <p:graphicFrame>
        <p:nvGraphicFramePr>
          <p:cNvPr id="5" name="privacy_ai_trend-chart-4" descr=""/>
          <p:cNvGraphicFramePr/>
          <p:nvPr/>
        </p:nvGraphicFramePr>
        <p:xfrm>
          <a:off x="7620000" y="2286000"/>
          <a:ext cx="7620000" cy="406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privacy_ai_trend-text-5"/>
          <p:cNvSpPr/>
          <p:nvPr/>
        </p:nvSpPr>
        <p:spPr>
          <a:xfrm>
            <a:off x="1016000" y="7239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來源：Google隱私沙盒(Privacy Sandbox)官方公告，示意趨勢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action_checklist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數據驅動行銷行動清單</a:t>
            </a:r>
            <a:endParaRPr lang="en-US" sz="2600" dirty="0"/>
          </a:p>
        </p:txBody>
      </p:sp>
      <p:sp>
        <p:nvSpPr>
          <p:cNvPr id="4" name="action_checklist-shape-3"/>
          <p:cNvSpPr/>
          <p:nvPr/>
        </p:nvSpPr>
        <p:spPr>
          <a:xfrm>
            <a:off x="1016000" y="2032000"/>
            <a:ext cx="6731000" cy="2032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action_checklist-text-4"/>
          <p:cNvSpPr/>
          <p:nvPr/>
        </p:nvSpPr>
        <p:spPr>
          <a:xfrm>
            <a:off x="1346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action_checklist-text-5"/>
          <p:cNvSpPr/>
          <p:nvPr/>
        </p:nvSpPr>
        <p:spPr>
          <a:xfrm>
            <a:off x="1346200" y="27432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確認GA4事件與關鍵轉換設定正確無誤</a:t>
            </a:r>
            <a:endParaRPr lang="en-US" sz="1500" dirty="0"/>
          </a:p>
        </p:txBody>
      </p:sp>
      <p:sp>
        <p:nvSpPr>
          <p:cNvPr id="7" name="action_checklist-shape-6"/>
          <p:cNvSpPr/>
          <p:nvPr/>
        </p:nvSpPr>
        <p:spPr>
          <a:xfrm>
            <a:off x="8001000" y="2032000"/>
            <a:ext cx="6731000" cy="2032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8" name="action_checklist-text-7"/>
          <p:cNvSpPr/>
          <p:nvPr/>
        </p:nvSpPr>
        <p:spPr>
          <a:xfrm>
            <a:off x="8331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action_checklist-text-8"/>
          <p:cNvSpPr/>
          <p:nvPr/>
        </p:nvSpPr>
        <p:spPr>
          <a:xfrm>
            <a:off x="8331200" y="27432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每週檢視流量來源與轉換漏斗報表</a:t>
            </a:r>
            <a:endParaRPr lang="en-US" sz="1500" dirty="0"/>
          </a:p>
        </p:txBody>
      </p:sp>
      <p:sp>
        <p:nvSpPr>
          <p:cNvPr id="10" name="action_checklist-shape-9"/>
          <p:cNvSpPr/>
          <p:nvPr/>
        </p:nvSpPr>
        <p:spPr>
          <a:xfrm>
            <a:off x="1016000" y="4318000"/>
            <a:ext cx="6731000" cy="2032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1" name="action_checklist-text-10"/>
          <p:cNvSpPr/>
          <p:nvPr/>
        </p:nvSpPr>
        <p:spPr>
          <a:xfrm>
            <a:off x="1346200" y="4622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action_checklist-text-11"/>
          <p:cNvSpPr/>
          <p:nvPr/>
        </p:nvSpPr>
        <p:spPr>
          <a:xfrm>
            <a:off x="1346200" y="50292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建立Looker Studio儀表板定期追蹤KPI</a:t>
            </a:r>
            <a:endParaRPr lang="en-US" sz="1500" dirty="0"/>
          </a:p>
        </p:txBody>
      </p:sp>
      <p:sp>
        <p:nvSpPr>
          <p:cNvPr id="13" name="action_checklist-shape-12"/>
          <p:cNvSpPr/>
          <p:nvPr/>
        </p:nvSpPr>
        <p:spPr>
          <a:xfrm>
            <a:off x="8001000" y="4318000"/>
            <a:ext cx="6731000" cy="2032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4" name="action_checklist-text-13"/>
          <p:cNvSpPr/>
          <p:nvPr/>
        </p:nvSpPr>
        <p:spPr>
          <a:xfrm>
            <a:off x="8331200" y="4622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action_checklist-text-14"/>
          <p:cNvSpPr/>
          <p:nvPr/>
        </p:nvSpPr>
        <p:spPr>
          <a:xfrm>
            <a:off x="8331200" y="50292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根據數據假設執行A/B測試並持續優化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總結：數據驅動行銷的四個核心原則</a:t>
            </a:r>
            <a:endParaRPr lang="en-US" sz="2600" dirty="0"/>
          </a:p>
        </p:txBody>
      </p:sp>
      <p:sp>
        <p:nvSpPr>
          <p:cNvPr id="4" name="summary-text-3"/>
          <p:cNvSpPr/>
          <p:nvPr/>
        </p:nvSpPr>
        <p:spPr>
          <a:xfrm>
            <a:off x="1016000" y="2286000"/>
            <a:ext cx="13716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GA4以事件為核心，取代傳統工作階段模型，能更完整追蹤跨裝置行為</a:t>
            </a:r>
            <a:endParaRPr lang="en-US" sz="1800" dirty="0"/>
          </a:p>
        </p:txBody>
      </p:sp>
      <p:sp>
        <p:nvSpPr>
          <p:cNvPr id="5" name="summary-shape-4"/>
          <p:cNvSpPr/>
          <p:nvPr/>
        </p:nvSpPr>
        <p:spPr>
          <a:xfrm>
            <a:off x="1016000" y="2921000"/>
            <a:ext cx="13716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6" name="summary-text-5"/>
          <p:cNvSpPr/>
          <p:nvPr/>
        </p:nvSpPr>
        <p:spPr>
          <a:xfrm>
            <a:off x="1016000" y="3175000"/>
            <a:ext cx="13716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正確設定關鍵事件與轉換，是所有分析的基礎前提</a:t>
            </a:r>
            <a:endParaRPr lang="en-US" sz="1800" dirty="0"/>
          </a:p>
        </p:txBody>
      </p:sp>
      <p:sp>
        <p:nvSpPr>
          <p:cNvPr id="7" name="summary-shape-6"/>
          <p:cNvSpPr/>
          <p:nvPr/>
        </p:nvSpPr>
        <p:spPr>
          <a:xfrm>
            <a:off x="1016000" y="3810000"/>
            <a:ext cx="13716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8" name="summary-text-7"/>
          <p:cNvSpPr/>
          <p:nvPr/>
        </p:nvSpPr>
        <p:spPr>
          <a:xfrm>
            <a:off x="1016000" y="4064000"/>
            <a:ext cx="13716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歸因模型的選擇會直接影響對行銷成效的判斷</a:t>
            </a:r>
            <a:endParaRPr lang="en-US" sz="1800" dirty="0"/>
          </a:p>
        </p:txBody>
      </p:sp>
      <p:sp>
        <p:nvSpPr>
          <p:cNvPr id="9" name="summary-shape-8"/>
          <p:cNvSpPr/>
          <p:nvPr/>
        </p:nvSpPr>
        <p:spPr>
          <a:xfrm>
            <a:off x="1016000" y="4699000"/>
            <a:ext cx="13716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0" name="summary-text-9"/>
          <p:cNvSpPr/>
          <p:nvPr/>
        </p:nvSpPr>
        <p:spPr>
          <a:xfrm>
            <a:off x="1016000" y="4953000"/>
            <a:ext cx="13716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數據應轉化為可驗證的假設，並透過持續測試優化行銷策略</a:t>
            </a:r>
            <a:endParaRPr lang="en-US" sz="1800" dirty="0"/>
          </a:p>
        </p:txBody>
      </p:sp>
      <p:sp>
        <p:nvSpPr>
          <p:cNvPr id="11" name="summary-shape-10"/>
          <p:cNvSpPr/>
          <p:nvPr/>
        </p:nvSpPr>
        <p:spPr>
          <a:xfrm>
            <a:off x="1016000" y="5588000"/>
            <a:ext cx="13716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1016000" y="6985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016000" y="889000"/>
            <a:ext cx="1397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參考資源</a:t>
            </a:r>
            <a:endParaRPr lang="en-US" sz="2600" dirty="0"/>
          </a:p>
        </p:txBody>
      </p:sp>
      <p:sp>
        <p:nvSpPr>
          <p:cNvPr id="4" name="references-text-3"/>
          <p:cNvSpPr/>
          <p:nvPr/>
        </p:nvSpPr>
        <p:spPr>
          <a:xfrm>
            <a:off x="1016000" y="228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Analytics 說明中心</a:t>
            </a:r>
            <a:endParaRPr lang="en-US" sz="1600" dirty="0"/>
          </a:p>
        </p:txBody>
      </p:sp>
      <p:sp>
        <p:nvSpPr>
          <p:cNvPr id="5" name="references-text-4"/>
          <p:cNvSpPr/>
          <p:nvPr/>
        </p:nvSpPr>
        <p:spPr>
          <a:xfrm>
            <a:off x="1016000" y="2692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GA4官方設定與報表說明文件</a:t>
            </a:r>
            <a:endParaRPr lang="en-US" sz="1200" dirty="0"/>
          </a:p>
        </p:txBody>
      </p:sp>
      <p:sp>
        <p:nvSpPr>
          <p:cNvPr id="6" name="references-text-5"/>
          <p:cNvSpPr/>
          <p:nvPr/>
        </p:nvSpPr>
        <p:spPr>
          <a:xfrm>
            <a:off x="1016000" y="342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Marketing Platform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016000" y="3835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數據驅動行銷最佳實務指南</a:t>
            </a:r>
            <a:endParaRPr lang="en-US" sz="1200" dirty="0"/>
          </a:p>
        </p:txBody>
      </p:sp>
      <p:sp>
        <p:nvSpPr>
          <p:cNvPr id="8" name="references-text-7"/>
          <p:cNvSpPr/>
          <p:nvPr/>
        </p:nvSpPr>
        <p:spPr>
          <a:xfrm>
            <a:off x="1016000" y="457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Looker Studio 官方文件</a:t>
            </a:r>
            <a:endParaRPr lang="en-US" sz="1600" dirty="0"/>
          </a:p>
        </p:txBody>
      </p:sp>
      <p:sp>
        <p:nvSpPr>
          <p:cNvPr id="9" name="references-text-8"/>
          <p:cNvSpPr/>
          <p:nvPr/>
        </p:nvSpPr>
        <p:spPr>
          <a:xfrm>
            <a:off x="1016000" y="4978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報表視覺化工具操作說明</a:t>
            </a:r>
            <a:endParaRPr lang="en-US" sz="1200" dirty="0"/>
          </a:p>
        </p:txBody>
      </p:sp>
      <p:sp>
        <p:nvSpPr>
          <p:cNvPr id="10" name="references-text-9"/>
          <p:cNvSpPr/>
          <p:nvPr/>
        </p:nvSpPr>
        <p:spPr>
          <a:xfrm>
            <a:off x="8636000" y="2286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Privacy Sandbox</a:t>
            </a:r>
            <a:endParaRPr lang="en-US" sz="1600" dirty="0"/>
          </a:p>
        </p:txBody>
      </p:sp>
      <p:sp>
        <p:nvSpPr>
          <p:cNvPr id="11" name="references-text-10"/>
          <p:cNvSpPr/>
          <p:nvPr/>
        </p:nvSpPr>
        <p:spPr>
          <a:xfrm>
            <a:off x="8636000" y="2692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後Cookie時代隱私與建模說明</a:t>
            </a:r>
            <a:endParaRPr lang="en-US" sz="1200" dirty="0"/>
          </a:p>
        </p:txBody>
      </p:sp>
      <p:sp>
        <p:nvSpPr>
          <p:cNvPr id="12" name="references-text-11"/>
          <p:cNvSpPr/>
          <p:nvPr/>
        </p:nvSpPr>
        <p:spPr>
          <a:xfrm>
            <a:off x="8636000" y="342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Nielsen行銷效能研究</a:t>
            </a:r>
            <a:endParaRPr lang="en-US" sz="1600" dirty="0"/>
          </a:p>
        </p:txBody>
      </p:sp>
      <p:sp>
        <p:nvSpPr>
          <p:cNvPr id="13" name="references-text-12"/>
          <p:cNvSpPr/>
          <p:nvPr/>
        </p:nvSpPr>
        <p:spPr>
          <a:xfrm>
            <a:off x="8636000" y="38354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數據驅動與傳統決策效益比較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508000" y="508000"/>
            <a:ext cx="15240000" cy="8128000"/>
          </a:xfrm>
          <a:prstGeom prst="rect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3" name="thankyou-shape-2"/>
          <p:cNvSpPr/>
          <p:nvPr/>
        </p:nvSpPr>
        <p:spPr>
          <a:xfrm>
            <a:off x="1016000" y="3810000"/>
            <a:ext cx="762000" cy="508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" name="thankyou-text-3"/>
          <p:cNvSpPr/>
          <p:nvPr/>
        </p:nvSpPr>
        <p:spPr>
          <a:xfrm>
            <a:off x="1016000" y="4191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111827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5" name="thankyou-text-4"/>
          <p:cNvSpPr/>
          <p:nvPr/>
        </p:nvSpPr>
        <p:spPr>
          <a:xfrm>
            <a:off x="1016000" y="5334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數據驅動行銷：GA4 與數據分析實戰應用</dc:title>
  <dc:subject>數據驅動行銷：GA4 與數據分析實戰應用</dc:subject>
  <dc:creator>Manus</dc:creator>
  <cp:lastModifiedBy>Manus</cp:lastModifiedBy>
  <cp:revision>1</cp:revision>
  <dcterms:created xsi:type="dcterms:W3CDTF">2026-07-31T00:40:07Z</dcterms:created>
  <dcterms:modified xsi:type="dcterms:W3CDTF">2026-07-31T00:40:07Z</dcterms:modified>
</cp:coreProperties>
</file>