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6256000" cy="9144000"/>
  <p:notesSz cx="9144000" cy="16256000"/>
  <p:embeddedFontLst>
    <p:embeddedFont>
      <p:font typeface="Noto Sans TC" charset="-122" pitchFamily="34"/>
      <p:regular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29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-image" descr="preencoded.png">    </p:cNvPr>
          <p:cNvPicPr>
            <a:picLocks noChangeAspect="1"/>
          </p:cNvPicPr>
          <p:nvPr/>
        </p:nvPicPr>
        <p:blipFill>
          <a:blip r:embed="rId1"/>
          <a:srcRect l="0" r="0" t="7813" b="7812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background-mask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gradFill rotWithShape="1" flip="none">
            <a:gsLst>
              <a:gs pos="0">
                <a:srgbClr val="0F1115">
                  <a:alpha val="69000"/>
                </a:srgbClr>
              </a:gs>
              <a:gs pos="100000">
                <a:srgbClr val="0F1115">
                  <a:alpha val="96000"/>
                </a:srgbClr>
              </a:gs>
            </a:gsLst>
            <a:lin ang="5400000" scaled="1"/>
          </a:gra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cover-text-1"/>
          <p:cNvSpPr/>
          <p:nvPr/>
        </p:nvSpPr>
        <p:spPr>
          <a:xfrm>
            <a:off x="1016000" y="3175000"/>
            <a:ext cx="762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CONTENT MARKETING MASTERCLASS</a:t>
            </a:r>
            <a:endParaRPr lang="en-US" sz="1600" dirty="0"/>
          </a:p>
        </p:txBody>
      </p:sp>
      <p:sp>
        <p:nvSpPr>
          <p:cNvPr id="5" name="cover-text-2"/>
          <p:cNvSpPr/>
          <p:nvPr/>
        </p:nvSpPr>
        <p:spPr>
          <a:xfrm>
            <a:off x="990600" y="3683000"/>
            <a:ext cx="12700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980"/>
              </a:lnSpc>
              <a:buNone/>
            </a:pPr>
            <a:r>
              <a:rPr lang="en-US" sz="4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內容行銷策略：用故事吸引客戶、用價值留住客戶</a:t>
            </a:r>
            <a:endParaRPr lang="en-US" sz="4600" dirty="0"/>
          </a:p>
        </p:txBody>
      </p:sp>
      <p:sp>
        <p:nvSpPr>
          <p:cNvPr id="6" name="cover-text-3"/>
          <p:cNvSpPr/>
          <p:nvPr/>
        </p:nvSpPr>
        <p:spPr>
          <a:xfrm>
            <a:off x="1016000" y="7112000"/>
            <a:ext cx="762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15113000" y="1016000"/>
            <a:ext cx="152400" cy="152400"/>
          </a:xfrm>
          <a:prstGeom prst="ellipse">
            <a:avLst/>
          </a:prstGeom>
          <a:solidFill>
            <a:srgbClr val="FF5E1A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1016000" y="3556000"/>
            <a:ext cx="4826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AGENDA</a:t>
            </a:r>
            <a:endParaRPr lang="en-US" sz="5200" dirty="0"/>
          </a:p>
        </p:txBody>
      </p:sp>
      <p:sp>
        <p:nvSpPr>
          <p:cNvPr id="4" name="agenda-shape-3"/>
          <p:cNvSpPr/>
          <p:nvPr/>
        </p:nvSpPr>
        <p:spPr>
          <a:xfrm>
            <a:off x="6350000" y="1778000"/>
            <a:ext cx="9144" cy="60960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5" name="agenda-text-4"/>
          <p:cNvSpPr/>
          <p:nvPr/>
        </p:nvSpPr>
        <p:spPr>
          <a:xfrm>
            <a:off x="6858000" y="2032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800" dirty="0"/>
          </a:p>
        </p:txBody>
      </p:sp>
      <p:sp>
        <p:nvSpPr>
          <p:cNvPr id="6" name="agenda-text-5"/>
          <p:cNvSpPr/>
          <p:nvPr/>
        </p:nvSpPr>
        <p:spPr>
          <a:xfrm>
            <a:off x="7874000" y="2082800"/>
            <a:ext cx="736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內容行銷基礎概念</a:t>
            </a:r>
            <a:endParaRPr lang="en-US" sz="2000" dirty="0"/>
          </a:p>
        </p:txBody>
      </p:sp>
      <p:sp>
        <p:nvSpPr>
          <p:cNvPr id="7" name="agenda-text-6"/>
          <p:cNvSpPr/>
          <p:nvPr/>
        </p:nvSpPr>
        <p:spPr>
          <a:xfrm>
            <a:off x="7874000" y="2540000"/>
            <a:ext cx="736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定義、優勢與行銷漏斗的對應關係</a:t>
            </a:r>
            <a:endParaRPr lang="en-US" sz="1400" dirty="0"/>
          </a:p>
        </p:txBody>
      </p:sp>
      <p:sp>
        <p:nvSpPr>
          <p:cNvPr id="8" name="agenda-text-7"/>
          <p:cNvSpPr/>
          <p:nvPr/>
        </p:nvSpPr>
        <p:spPr>
          <a:xfrm>
            <a:off x="6858000" y="3302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800" dirty="0"/>
          </a:p>
        </p:txBody>
      </p:sp>
      <p:sp>
        <p:nvSpPr>
          <p:cNvPr id="9" name="agenda-text-8"/>
          <p:cNvSpPr/>
          <p:nvPr/>
        </p:nvSpPr>
        <p:spPr>
          <a:xfrm>
            <a:off x="7874000" y="3352800"/>
            <a:ext cx="736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故事行銷與內容形式</a:t>
            </a:r>
            <a:endParaRPr lang="en-US" sz="2000" dirty="0"/>
          </a:p>
        </p:txBody>
      </p:sp>
      <p:sp>
        <p:nvSpPr>
          <p:cNvPr id="10" name="agenda-text-9"/>
          <p:cNvSpPr/>
          <p:nvPr/>
        </p:nvSpPr>
        <p:spPr>
          <a:xfrm>
            <a:off x="7874000" y="3810000"/>
            <a:ext cx="736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StoryBrand框架與十種常見內容形式</a:t>
            </a:r>
            <a:endParaRPr lang="en-US" sz="1400" dirty="0"/>
          </a:p>
        </p:txBody>
      </p:sp>
      <p:sp>
        <p:nvSpPr>
          <p:cNvPr id="11" name="agenda-text-10"/>
          <p:cNvSpPr/>
          <p:nvPr/>
        </p:nvSpPr>
        <p:spPr>
          <a:xfrm>
            <a:off x="6858000" y="4572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800" dirty="0"/>
          </a:p>
        </p:txBody>
      </p:sp>
      <p:sp>
        <p:nvSpPr>
          <p:cNvPr id="12" name="agenda-text-11"/>
          <p:cNvSpPr/>
          <p:nvPr/>
        </p:nvSpPr>
        <p:spPr>
          <a:xfrm>
            <a:off x="7874000" y="4622800"/>
            <a:ext cx="736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內容規劃與實作</a:t>
            </a:r>
            <a:endParaRPr lang="en-US" sz="2000" dirty="0"/>
          </a:p>
        </p:txBody>
      </p:sp>
      <p:sp>
        <p:nvSpPr>
          <p:cNvPr id="13" name="agenda-text-12"/>
          <p:cNvSpPr/>
          <p:nvPr/>
        </p:nvSpPr>
        <p:spPr>
          <a:xfrm>
            <a:off x="7874000" y="5080000"/>
            <a:ext cx="736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策略制定、受眾畫像與內容日曆</a:t>
            </a:r>
            <a:endParaRPr lang="en-US" sz="1400" dirty="0"/>
          </a:p>
        </p:txBody>
      </p:sp>
      <p:sp>
        <p:nvSpPr>
          <p:cNvPr id="14" name="agenda-text-13"/>
          <p:cNvSpPr/>
          <p:nvPr/>
        </p:nvSpPr>
        <p:spPr>
          <a:xfrm>
            <a:off x="6858000" y="5842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2800" dirty="0"/>
          </a:p>
        </p:txBody>
      </p:sp>
      <p:sp>
        <p:nvSpPr>
          <p:cNvPr id="15" name="agenda-text-14"/>
          <p:cNvSpPr/>
          <p:nvPr/>
        </p:nvSpPr>
        <p:spPr>
          <a:xfrm>
            <a:off x="7874000" y="5892800"/>
            <a:ext cx="736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成效與優化</a:t>
            </a:r>
            <a:endParaRPr lang="en-US" sz="2000" dirty="0"/>
          </a:p>
        </p:txBody>
      </p:sp>
      <p:sp>
        <p:nvSpPr>
          <p:cNvPr id="16" name="agenda-text-15"/>
          <p:cNvSpPr/>
          <p:nvPr/>
        </p:nvSpPr>
        <p:spPr>
          <a:xfrm>
            <a:off x="7874000" y="6350000"/>
            <a:ext cx="736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KPI設定、內容重複利用與實例分析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1016000" y="2794000"/>
            <a:ext cx="6350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18000" dirty="0"/>
          </a:p>
        </p:txBody>
      </p:sp>
      <p:sp>
        <p:nvSpPr>
          <p:cNvPr id="3" name="ch1_divider-text-2"/>
          <p:cNvSpPr/>
          <p:nvPr/>
        </p:nvSpPr>
        <p:spPr>
          <a:xfrm>
            <a:off x="1016000" y="5588000"/>
            <a:ext cx="1143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內容行銷基礎概念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_is_content_marketing-shape-1"/>
          <p:cNvSpPr/>
          <p:nvPr/>
        </p:nvSpPr>
        <p:spPr>
          <a:xfrm>
            <a:off x="15113000" y="762000"/>
            <a:ext cx="152400" cy="152400"/>
          </a:xfrm>
          <a:prstGeom prst="ellipse">
            <a:avLst/>
          </a:prstGeom>
          <a:solidFill>
            <a:srgbClr val="FF5E1A"/>
          </a:solidFill>
          <a:ln/>
        </p:spPr>
      </p:sp>
      <p:sp>
        <p:nvSpPr>
          <p:cNvPr id="3" name="what_is_content_marketing-text-2"/>
          <p:cNvSpPr/>
          <p:nvPr/>
        </p:nvSpPr>
        <p:spPr>
          <a:xfrm>
            <a:off x="1016000" y="1016000"/>
            <a:ext cx="1270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內容行銷：先提供價值，再贏得信任與購買</a:t>
            </a:r>
            <a:endParaRPr lang="en-US" sz="3000" dirty="0"/>
          </a:p>
        </p:txBody>
      </p:sp>
      <p:sp>
        <p:nvSpPr>
          <p:cNvPr id="4" name="what_is_content_marketing-text-3"/>
          <p:cNvSpPr/>
          <p:nvPr/>
        </p:nvSpPr>
        <p:spPr>
          <a:xfrm>
            <a:off x="1016000" y="2540000"/>
            <a:ext cx="660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與傳統廣告的根本差異</a:t>
            </a:r>
            <a:endParaRPr lang="en-US" sz="1600" dirty="0"/>
          </a:p>
        </p:txBody>
      </p:sp>
      <p:sp>
        <p:nvSpPr>
          <p:cNvPr id="5" name="what_is_content_marketing-text-4"/>
          <p:cNvSpPr/>
          <p:nvPr/>
        </p:nvSpPr>
        <p:spPr>
          <a:xfrm>
            <a:off x="1016000" y="3149600"/>
            <a:ext cx="6604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傳統廣告直接推銷產品，而內容行銷透過提供有價值的資訊、娛樂或教育內容，自然吸引並留住目標受眾</a:t>
            </a:r>
            <a:endParaRPr lang="en-US" sz="1800" dirty="0"/>
          </a:p>
        </p:txBody>
      </p:sp>
      <p:sp>
        <p:nvSpPr>
          <p:cNvPr id="6" name="what_is_content_marketing-text-5"/>
          <p:cNvSpPr/>
          <p:nvPr/>
        </p:nvSpPr>
        <p:spPr>
          <a:xfrm>
            <a:off x="1016000" y="4826000"/>
            <a:ext cx="660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來源：Content Marketing Institute 官方定義</a:t>
            </a:r>
            <a:endParaRPr lang="en-US" sz="1400" dirty="0"/>
          </a:p>
        </p:txBody>
      </p:sp>
      <p:pic>
        <p:nvPicPr>
          <p:cNvPr id="7" name="what_is_content_marketing-image-6" descr="preencoded.png">    </p:cNvPr>
          <p:cNvPicPr>
            <a:picLocks noChangeAspect="1"/>
          </p:cNvPicPr>
          <p:nvPr/>
        </p:nvPicPr>
        <p:blipFill>
          <a:blip r:embed="rId1"/>
          <a:srcRect l="5511" r="5511" t="0" b="0"/>
          <a:stretch/>
        </p:blipFill>
        <p:spPr>
          <a:xfrm>
            <a:off x="8382000" y="1778000"/>
            <a:ext cx="6858000" cy="558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y_content_marketing_works-shape-1"/>
          <p:cNvSpPr/>
          <p:nvPr/>
        </p:nvSpPr>
        <p:spPr>
          <a:xfrm>
            <a:off x="15113000" y="762000"/>
            <a:ext cx="152400" cy="152400"/>
          </a:xfrm>
          <a:prstGeom prst="ellipse">
            <a:avLst/>
          </a:prstGeom>
          <a:solidFill>
            <a:srgbClr val="FF5E1A"/>
          </a:solidFill>
          <a:ln/>
        </p:spPr>
      </p:sp>
      <p:sp>
        <p:nvSpPr>
          <p:cNvPr id="3" name="why_content_marketing_works-text-2"/>
          <p:cNvSpPr/>
          <p:nvPr/>
        </p:nvSpPr>
        <p:spPr>
          <a:xfrm>
            <a:off x="1016000" y="1016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內容行銷的成本效益遠勝傳統廣告</a:t>
            </a:r>
            <a:endParaRPr lang="en-US" sz="2600" dirty="0"/>
          </a:p>
        </p:txBody>
      </p:sp>
      <p:sp>
        <p:nvSpPr>
          <p:cNvPr id="4" name="why_content_marketing_works-text-3"/>
          <p:cNvSpPr/>
          <p:nvPr/>
        </p:nvSpPr>
        <p:spPr>
          <a:xfrm>
            <a:off x="1016000" y="2794000"/>
            <a:ext cx="635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8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62%</a:t>
            </a:r>
            <a:endParaRPr lang="en-US" sz="8800" dirty="0"/>
          </a:p>
        </p:txBody>
      </p:sp>
      <p:sp>
        <p:nvSpPr>
          <p:cNvPr id="5" name="why_content_marketing_works-text-4"/>
          <p:cNvSpPr/>
          <p:nvPr/>
        </p:nvSpPr>
        <p:spPr>
          <a:xfrm>
            <a:off x="1016000" y="4826000"/>
            <a:ext cx="6096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更低的獲客成本，相較於傳統付費廣告管道</a:t>
            </a:r>
            <a:endParaRPr lang="en-US" sz="1800" dirty="0"/>
          </a:p>
        </p:txBody>
      </p:sp>
      <p:sp>
        <p:nvSpPr>
          <p:cNvPr id="6" name="why_content_marketing_works-shape-5"/>
          <p:cNvSpPr/>
          <p:nvPr/>
        </p:nvSpPr>
        <p:spPr>
          <a:xfrm>
            <a:off x="8128000" y="2794000"/>
            <a:ext cx="9144" cy="38100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7" name="why_content_marketing_works-text-6"/>
          <p:cNvSpPr/>
          <p:nvPr/>
        </p:nvSpPr>
        <p:spPr>
          <a:xfrm>
            <a:off x="8890000" y="2794000"/>
            <a:ext cx="635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8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3x</a:t>
            </a:r>
            <a:endParaRPr lang="en-US" sz="8800" dirty="0"/>
          </a:p>
        </p:txBody>
      </p:sp>
      <p:sp>
        <p:nvSpPr>
          <p:cNvPr id="8" name="why_content_marketing_works-text-7"/>
          <p:cNvSpPr/>
          <p:nvPr/>
        </p:nvSpPr>
        <p:spPr>
          <a:xfrm>
            <a:off x="8890000" y="4826000"/>
            <a:ext cx="6096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產生的潛在客戶量約為傳統廣告的三倍</a:t>
            </a:r>
            <a:endParaRPr lang="en-US" sz="1800" dirty="0"/>
          </a:p>
        </p:txBody>
      </p:sp>
      <p:sp>
        <p:nvSpPr>
          <p:cNvPr id="9" name="why_content_marketing_works-text-8"/>
          <p:cNvSpPr/>
          <p:nvPr/>
        </p:nvSpPr>
        <p:spPr>
          <a:xfrm>
            <a:off x="1016000" y="7366000"/>
            <a:ext cx="1143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來源：Demand Metric / Content Marketing Institute 產業研究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marketing_funnel-shape-1"/>
          <p:cNvSpPr/>
          <p:nvPr/>
        </p:nvSpPr>
        <p:spPr>
          <a:xfrm>
            <a:off x="15113000" y="762000"/>
            <a:ext cx="152400" cy="152400"/>
          </a:xfrm>
          <a:prstGeom prst="ellipse">
            <a:avLst/>
          </a:prstGeom>
          <a:solidFill>
            <a:srgbClr val="FF5E1A"/>
          </a:solidFill>
          <a:ln/>
        </p:spPr>
      </p:sp>
      <p:sp>
        <p:nvSpPr>
          <p:cNvPr id="3" name="content_marketing_funnel-text-2"/>
          <p:cNvSpPr/>
          <p:nvPr/>
        </p:nvSpPr>
        <p:spPr>
          <a:xfrm>
            <a:off x="1016000" y="1016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不同階段的受眾，需要不同類型的內容</a:t>
            </a:r>
            <a:endParaRPr lang="en-US" sz="2600" dirty="0"/>
          </a:p>
        </p:txBody>
      </p:sp>
      <p:sp>
        <p:nvSpPr>
          <p:cNvPr id="4" name="content_marketing_funnel-shape-3"/>
          <p:cNvSpPr/>
          <p:nvPr/>
        </p:nvSpPr>
        <p:spPr>
          <a:xfrm>
            <a:off x="1016000" y="2540000"/>
            <a:ext cx="4318000" cy="4318000"/>
          </a:xfrm>
          <a:prstGeom prst="rect">
            <a:avLst/>
          </a:prstGeom>
          <a:solidFill>
            <a:srgbClr val="1C1F26"/>
          </a:solidFill>
          <a:ln/>
        </p:spPr>
      </p:sp>
      <p:sp>
        <p:nvSpPr>
          <p:cNvPr id="5" name="content_marketing_funnel-text-4"/>
          <p:cNvSpPr/>
          <p:nvPr/>
        </p:nvSpPr>
        <p:spPr>
          <a:xfrm>
            <a:off x="1397000" y="29210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認知階段 TOFU</a:t>
            </a:r>
            <a:endParaRPr lang="en-US" sz="1400" dirty="0"/>
          </a:p>
        </p:txBody>
      </p:sp>
      <p:sp>
        <p:nvSpPr>
          <p:cNvPr id="6" name="content_marketing_funnel-text-5"/>
          <p:cNvSpPr/>
          <p:nvPr/>
        </p:nvSpPr>
        <p:spPr>
          <a:xfrm>
            <a:off x="1397000" y="34290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部落格・社群貼文</a:t>
            </a:r>
            <a:endParaRPr lang="en-US" sz="2000" dirty="0"/>
          </a:p>
        </p:txBody>
      </p:sp>
      <p:sp>
        <p:nvSpPr>
          <p:cNvPr id="7" name="content_marketing_funnel-text-6"/>
          <p:cNvSpPr/>
          <p:nvPr/>
        </p:nvSpPr>
        <p:spPr>
          <a:xfrm>
            <a:off x="1397000" y="4013200"/>
            <a:ext cx="3556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解決痛點、引發興趣，吸引尚未認識品牌的潛在受眾</a:t>
            </a:r>
            <a:endParaRPr lang="en-US" sz="1500" dirty="0"/>
          </a:p>
        </p:txBody>
      </p:sp>
      <p:sp>
        <p:nvSpPr>
          <p:cNvPr id="8" name="content_marketing_funnel-shape-7"/>
          <p:cNvSpPr/>
          <p:nvPr/>
        </p:nvSpPr>
        <p:spPr>
          <a:xfrm>
            <a:off x="5969000" y="2540000"/>
            <a:ext cx="4318000" cy="4318000"/>
          </a:xfrm>
          <a:prstGeom prst="rect">
            <a:avLst/>
          </a:prstGeom>
          <a:solidFill>
            <a:srgbClr val="1C1F26"/>
          </a:solidFill>
          <a:ln/>
        </p:spPr>
      </p:sp>
      <p:sp>
        <p:nvSpPr>
          <p:cNvPr id="9" name="content_marketing_funnel-text-8"/>
          <p:cNvSpPr/>
          <p:nvPr/>
        </p:nvSpPr>
        <p:spPr>
          <a:xfrm>
            <a:off x="6350000" y="29210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考慮階段 MOFU</a:t>
            </a:r>
            <a:endParaRPr lang="en-US" sz="1400" dirty="0"/>
          </a:p>
        </p:txBody>
      </p:sp>
      <p:sp>
        <p:nvSpPr>
          <p:cNvPr id="10" name="content_marketing_funnel-text-9"/>
          <p:cNvSpPr/>
          <p:nvPr/>
        </p:nvSpPr>
        <p:spPr>
          <a:xfrm>
            <a:off x="6350000" y="34290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電子書・案例研究</a:t>
            </a:r>
            <a:endParaRPr lang="en-US" sz="2000" dirty="0"/>
          </a:p>
        </p:txBody>
      </p:sp>
      <p:sp>
        <p:nvSpPr>
          <p:cNvPr id="11" name="content_marketing_funnel-text-10"/>
          <p:cNvSpPr/>
          <p:nvPr/>
        </p:nvSpPr>
        <p:spPr>
          <a:xfrm>
            <a:off x="6350000" y="4013200"/>
            <a:ext cx="3556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提供深入資訊，協助受眾評估解決方案</a:t>
            </a:r>
            <a:endParaRPr lang="en-US" sz="1500" dirty="0"/>
          </a:p>
        </p:txBody>
      </p:sp>
      <p:sp>
        <p:nvSpPr>
          <p:cNvPr id="12" name="content_marketing_funnel-shape-11"/>
          <p:cNvSpPr/>
          <p:nvPr/>
        </p:nvSpPr>
        <p:spPr>
          <a:xfrm>
            <a:off x="10922000" y="2540000"/>
            <a:ext cx="4318000" cy="4318000"/>
          </a:xfrm>
          <a:prstGeom prst="rect">
            <a:avLst/>
          </a:prstGeom>
          <a:solidFill>
            <a:srgbClr val="241A12"/>
          </a:solidFill>
          <a:ln/>
        </p:spPr>
      </p:sp>
      <p:sp>
        <p:nvSpPr>
          <p:cNvPr id="13" name="content_marketing_funnel-text-12"/>
          <p:cNvSpPr/>
          <p:nvPr/>
        </p:nvSpPr>
        <p:spPr>
          <a:xfrm>
            <a:off x="11303000" y="29210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決定階段 BOFU</a:t>
            </a:r>
            <a:endParaRPr lang="en-US" sz="1400" dirty="0"/>
          </a:p>
        </p:txBody>
      </p:sp>
      <p:sp>
        <p:nvSpPr>
          <p:cNvPr id="14" name="content_marketing_funnel-text-13"/>
          <p:cNvSpPr/>
          <p:nvPr/>
        </p:nvSpPr>
        <p:spPr>
          <a:xfrm>
            <a:off x="11303000" y="34290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產品демо・見證</a:t>
            </a:r>
            <a:endParaRPr lang="en-US" sz="2000" dirty="0"/>
          </a:p>
        </p:txBody>
      </p:sp>
      <p:sp>
        <p:nvSpPr>
          <p:cNvPr id="15" name="content_marketing_funnel-text-14"/>
          <p:cNvSpPr/>
          <p:nvPr/>
        </p:nvSpPr>
        <p:spPr>
          <a:xfrm>
            <a:off x="11303000" y="4013200"/>
            <a:ext cx="3556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展示具體成效與客戶見證，促成最終購買決策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1016000" y="2794000"/>
            <a:ext cx="6350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18000" dirty="0"/>
          </a:p>
        </p:txBody>
      </p:sp>
      <p:sp>
        <p:nvSpPr>
          <p:cNvPr id="3" name="ch2_divider-text-2"/>
          <p:cNvSpPr/>
          <p:nvPr/>
        </p:nvSpPr>
        <p:spPr>
          <a:xfrm>
            <a:off x="1016000" y="5588000"/>
            <a:ext cx="1143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故事行銷與內容形式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orytelling_framework-shape-1"/>
          <p:cNvSpPr/>
          <p:nvPr/>
        </p:nvSpPr>
        <p:spPr>
          <a:xfrm>
            <a:off x="15113000" y="762000"/>
            <a:ext cx="152400" cy="152400"/>
          </a:xfrm>
          <a:prstGeom prst="ellipse">
            <a:avLst/>
          </a:prstGeom>
          <a:solidFill>
            <a:srgbClr val="FF5E1A"/>
          </a:solidFill>
          <a:ln/>
        </p:spPr>
      </p:sp>
      <p:sp>
        <p:nvSpPr>
          <p:cNvPr id="3" name="storytelling_framework-text-2"/>
          <p:cNvSpPr/>
          <p:nvPr/>
        </p:nvSpPr>
        <p:spPr>
          <a:xfrm>
            <a:off x="1016000" y="1016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StoryBrand框架：顧客才是故事的主角</a:t>
            </a:r>
            <a:endParaRPr lang="en-US" sz="2600" dirty="0"/>
          </a:p>
        </p:txBody>
      </p:sp>
      <p:sp>
        <p:nvSpPr>
          <p:cNvPr id="4" name="storytelling_framework-shape-3"/>
          <p:cNvSpPr/>
          <p:nvPr/>
        </p:nvSpPr>
        <p:spPr>
          <a:xfrm>
            <a:off x="1016000" y="2540000"/>
            <a:ext cx="3302000" cy="3048000"/>
          </a:xfrm>
          <a:prstGeom prst="rect">
            <a:avLst/>
          </a:prstGeom>
          <a:solidFill>
            <a:srgbClr val="1C1F26"/>
          </a:solidFill>
          <a:ln/>
        </p:spPr>
      </p:sp>
      <p:sp>
        <p:nvSpPr>
          <p:cNvPr id="5" name="storytelling_framework-text-4"/>
          <p:cNvSpPr/>
          <p:nvPr/>
        </p:nvSpPr>
        <p:spPr>
          <a:xfrm>
            <a:off x="1346200" y="2895600"/>
            <a:ext cx="254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主角</a:t>
            </a:r>
            <a:endParaRPr lang="en-US" sz="1500" dirty="0"/>
          </a:p>
        </p:txBody>
      </p:sp>
      <p:sp>
        <p:nvSpPr>
          <p:cNvPr id="6" name="storytelling_framework-text-5"/>
          <p:cNvSpPr/>
          <p:nvPr/>
        </p:nvSpPr>
        <p:spPr>
          <a:xfrm>
            <a:off x="1346200" y="3352800"/>
            <a:ext cx="2540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顧客是故事主角，而非品牌本身</a:t>
            </a:r>
            <a:endParaRPr lang="en-US" sz="1500" dirty="0"/>
          </a:p>
        </p:txBody>
      </p:sp>
      <p:sp>
        <p:nvSpPr>
          <p:cNvPr id="7" name="storytelling_framework-shape-6"/>
          <p:cNvSpPr/>
          <p:nvPr/>
        </p:nvSpPr>
        <p:spPr>
          <a:xfrm>
            <a:off x="4572000" y="2540000"/>
            <a:ext cx="3302000" cy="3048000"/>
          </a:xfrm>
          <a:prstGeom prst="rect">
            <a:avLst/>
          </a:prstGeom>
          <a:solidFill>
            <a:srgbClr val="1C1F26"/>
          </a:solidFill>
          <a:ln/>
        </p:spPr>
      </p:sp>
      <p:sp>
        <p:nvSpPr>
          <p:cNvPr id="8" name="storytelling_framework-text-7"/>
          <p:cNvSpPr/>
          <p:nvPr/>
        </p:nvSpPr>
        <p:spPr>
          <a:xfrm>
            <a:off x="4902200" y="2895600"/>
            <a:ext cx="254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難題</a:t>
            </a:r>
            <a:endParaRPr lang="en-US" sz="1500" dirty="0"/>
          </a:p>
        </p:txBody>
      </p:sp>
      <p:sp>
        <p:nvSpPr>
          <p:cNvPr id="9" name="storytelling_framework-text-8"/>
          <p:cNvSpPr/>
          <p:nvPr/>
        </p:nvSpPr>
        <p:spPr>
          <a:xfrm>
            <a:off x="4902200" y="3352800"/>
            <a:ext cx="2540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明確指出顧客面臨的核心痛點</a:t>
            </a:r>
            <a:endParaRPr lang="en-US" sz="1500" dirty="0"/>
          </a:p>
        </p:txBody>
      </p:sp>
      <p:sp>
        <p:nvSpPr>
          <p:cNvPr id="10" name="storytelling_framework-shape-9"/>
          <p:cNvSpPr/>
          <p:nvPr/>
        </p:nvSpPr>
        <p:spPr>
          <a:xfrm>
            <a:off x="8128000" y="2540000"/>
            <a:ext cx="3302000" cy="3048000"/>
          </a:xfrm>
          <a:prstGeom prst="rect">
            <a:avLst/>
          </a:prstGeom>
          <a:solidFill>
            <a:srgbClr val="1C1F26"/>
          </a:solidFill>
          <a:ln/>
        </p:spPr>
      </p:sp>
      <p:sp>
        <p:nvSpPr>
          <p:cNvPr id="11" name="storytelling_framework-text-10"/>
          <p:cNvSpPr/>
          <p:nvPr/>
        </p:nvSpPr>
        <p:spPr>
          <a:xfrm>
            <a:off x="8458200" y="2895600"/>
            <a:ext cx="254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嚮導</a:t>
            </a:r>
            <a:endParaRPr lang="en-US" sz="1500" dirty="0"/>
          </a:p>
        </p:txBody>
      </p:sp>
      <p:sp>
        <p:nvSpPr>
          <p:cNvPr id="12" name="storytelling_framework-text-11"/>
          <p:cNvSpPr/>
          <p:nvPr/>
        </p:nvSpPr>
        <p:spPr>
          <a:xfrm>
            <a:off x="8458200" y="3352800"/>
            <a:ext cx="2540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品牌扮演協助主角克服難題的嚮導角色</a:t>
            </a:r>
            <a:endParaRPr lang="en-US" sz="1500" dirty="0"/>
          </a:p>
        </p:txBody>
      </p:sp>
      <p:sp>
        <p:nvSpPr>
          <p:cNvPr id="13" name="storytelling_framework-shape-12"/>
          <p:cNvSpPr/>
          <p:nvPr/>
        </p:nvSpPr>
        <p:spPr>
          <a:xfrm>
            <a:off x="11684000" y="2540000"/>
            <a:ext cx="3556000" cy="3048000"/>
          </a:xfrm>
          <a:prstGeom prst="rect">
            <a:avLst/>
          </a:prstGeom>
          <a:solidFill>
            <a:srgbClr val="241A12"/>
          </a:solidFill>
          <a:ln/>
        </p:spPr>
      </p:sp>
      <p:sp>
        <p:nvSpPr>
          <p:cNvPr id="14" name="storytelling_framework-text-13"/>
          <p:cNvSpPr/>
          <p:nvPr/>
        </p:nvSpPr>
        <p:spPr>
          <a:xfrm>
            <a:off x="12014200" y="28956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成功</a:t>
            </a:r>
            <a:endParaRPr lang="en-US" sz="1500" dirty="0"/>
          </a:p>
        </p:txBody>
      </p:sp>
      <p:sp>
        <p:nvSpPr>
          <p:cNvPr id="15" name="storytelling_framework-text-14"/>
          <p:cNvSpPr/>
          <p:nvPr/>
        </p:nvSpPr>
        <p:spPr>
          <a:xfrm>
            <a:off x="12014200" y="3352800"/>
            <a:ext cx="279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描繪顧客使用產品後達成的理想結果</a:t>
            </a:r>
            <a:endParaRPr lang="en-US" sz="1500" dirty="0"/>
          </a:p>
        </p:txBody>
      </p:sp>
      <p:sp>
        <p:nvSpPr>
          <p:cNvPr id="16" name="storytelling_framework-text-15"/>
          <p:cNvSpPr/>
          <p:nvPr/>
        </p:nvSpPr>
        <p:spPr>
          <a:xfrm>
            <a:off x="1016000" y="63500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來源：Donald Miller《StoryBrand行銷框架》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formats-shape-1"/>
          <p:cNvSpPr/>
          <p:nvPr/>
        </p:nvSpPr>
        <p:spPr>
          <a:xfrm>
            <a:off x="15113000" y="762000"/>
            <a:ext cx="152400" cy="152400"/>
          </a:xfrm>
          <a:prstGeom prst="ellipse">
            <a:avLst/>
          </a:prstGeom>
          <a:solidFill>
            <a:srgbClr val="FF5E1A"/>
          </a:solidFill>
          <a:ln/>
        </p:spPr>
      </p:sp>
      <p:sp>
        <p:nvSpPr>
          <p:cNvPr id="3" name="content_formats-text-2"/>
          <p:cNvSpPr/>
          <p:nvPr/>
        </p:nvSpPr>
        <p:spPr>
          <a:xfrm>
            <a:off x="1016000" y="1016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內容行銷的多元形式選擇</a:t>
            </a:r>
            <a:endParaRPr lang="en-US" sz="2600" dirty="0"/>
          </a:p>
        </p:txBody>
      </p:sp>
      <p:sp>
        <p:nvSpPr>
          <p:cNvPr id="4" name="content_formats-text-3"/>
          <p:cNvSpPr/>
          <p:nvPr/>
        </p:nvSpPr>
        <p:spPr>
          <a:xfrm>
            <a:off x="1016000" y="2286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部落格文章</a:t>
            </a:r>
            <a:endParaRPr lang="en-US" sz="1600" dirty="0"/>
          </a:p>
        </p:txBody>
      </p:sp>
      <p:sp>
        <p:nvSpPr>
          <p:cNvPr id="5" name="content_formats-text-4"/>
          <p:cNvSpPr/>
          <p:nvPr/>
        </p:nvSpPr>
        <p:spPr>
          <a:xfrm>
            <a:off x="1016000" y="2794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短影音</a:t>
            </a:r>
            <a:endParaRPr lang="en-US" sz="1600" dirty="0"/>
          </a:p>
        </p:txBody>
      </p:sp>
      <p:sp>
        <p:nvSpPr>
          <p:cNvPr id="6" name="content_formats-text-5"/>
          <p:cNvSpPr/>
          <p:nvPr/>
        </p:nvSpPr>
        <p:spPr>
          <a:xfrm>
            <a:off x="1016000" y="3302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Podcast節目</a:t>
            </a:r>
            <a:endParaRPr lang="en-US" sz="1600" dirty="0"/>
          </a:p>
        </p:txBody>
      </p:sp>
      <p:sp>
        <p:nvSpPr>
          <p:cNvPr id="7" name="content_formats-text-6"/>
          <p:cNvSpPr/>
          <p:nvPr/>
        </p:nvSpPr>
        <p:spPr>
          <a:xfrm>
            <a:off x="1016000" y="3810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電子書 / 白皮書</a:t>
            </a:r>
            <a:endParaRPr lang="en-US" sz="1600" dirty="0"/>
          </a:p>
        </p:txBody>
      </p:sp>
      <p:sp>
        <p:nvSpPr>
          <p:cNvPr id="8" name="content_formats-text-7"/>
          <p:cNvSpPr/>
          <p:nvPr/>
        </p:nvSpPr>
        <p:spPr>
          <a:xfrm>
            <a:off x="1016000" y="4318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資訊圖表</a:t>
            </a:r>
            <a:endParaRPr lang="en-US" sz="1600" dirty="0"/>
          </a:p>
        </p:txBody>
      </p:sp>
      <p:sp>
        <p:nvSpPr>
          <p:cNvPr id="9" name="content_formats-text-8"/>
          <p:cNvSpPr/>
          <p:nvPr/>
        </p:nvSpPr>
        <p:spPr>
          <a:xfrm>
            <a:off x="5334000" y="2286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電子報 EDM</a:t>
            </a:r>
            <a:endParaRPr lang="en-US" sz="1600" dirty="0"/>
          </a:p>
        </p:txBody>
      </p:sp>
      <p:sp>
        <p:nvSpPr>
          <p:cNvPr id="10" name="content_formats-text-9"/>
          <p:cNvSpPr/>
          <p:nvPr/>
        </p:nvSpPr>
        <p:spPr>
          <a:xfrm>
            <a:off x="5334000" y="2794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直播互動</a:t>
            </a:r>
            <a:endParaRPr lang="en-US" sz="1600" dirty="0"/>
          </a:p>
        </p:txBody>
      </p:sp>
      <p:sp>
        <p:nvSpPr>
          <p:cNvPr id="11" name="content_formats-text-10"/>
          <p:cNvSpPr/>
          <p:nvPr/>
        </p:nvSpPr>
        <p:spPr>
          <a:xfrm>
            <a:off x="5334000" y="3302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案例研究</a:t>
            </a:r>
            <a:endParaRPr lang="en-US" sz="1600" dirty="0"/>
          </a:p>
        </p:txBody>
      </p:sp>
      <p:sp>
        <p:nvSpPr>
          <p:cNvPr id="12" name="content_formats-text-11"/>
          <p:cNvSpPr/>
          <p:nvPr/>
        </p:nvSpPr>
        <p:spPr>
          <a:xfrm>
            <a:off x="5334000" y="3810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網路研討會</a:t>
            </a:r>
            <a:endParaRPr lang="en-US" sz="1600" dirty="0"/>
          </a:p>
        </p:txBody>
      </p:sp>
      <p:sp>
        <p:nvSpPr>
          <p:cNvPr id="13" name="content_formats-text-12"/>
          <p:cNvSpPr/>
          <p:nvPr/>
        </p:nvSpPr>
        <p:spPr>
          <a:xfrm>
            <a:off x="5334000" y="4318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用戶生成內容 UGC</a:t>
            </a:r>
            <a:endParaRPr lang="en-US" sz="1600" dirty="0"/>
          </a:p>
        </p:txBody>
      </p:sp>
      <p:sp>
        <p:nvSpPr>
          <p:cNvPr id="14" name="content_formats-shape-13"/>
          <p:cNvSpPr/>
          <p:nvPr/>
        </p:nvSpPr>
        <p:spPr>
          <a:xfrm>
            <a:off x="9652000" y="1778000"/>
            <a:ext cx="5588000" cy="4826000"/>
          </a:xfrm>
          <a:prstGeom prst="rect">
            <a:avLst/>
          </a:prstGeom>
          <a:solidFill>
            <a:srgbClr val="1C1F26"/>
          </a:solidFill>
          <a:ln/>
        </p:spPr>
      </p:sp>
      <p:sp>
        <p:nvSpPr>
          <p:cNvPr id="15" name="content_formats-text-14"/>
          <p:cNvSpPr/>
          <p:nvPr/>
        </p:nvSpPr>
        <p:spPr>
          <a:xfrm>
            <a:off x="10033000" y="2159000"/>
            <a:ext cx="482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選擇原則</a:t>
            </a:r>
            <a:endParaRPr lang="en-US" sz="1500" dirty="0"/>
          </a:p>
        </p:txBody>
      </p:sp>
      <p:sp>
        <p:nvSpPr>
          <p:cNvPr id="16" name="content_formats-text-15"/>
          <p:cNvSpPr/>
          <p:nvPr/>
        </p:nvSpPr>
        <p:spPr>
          <a:xfrm>
            <a:off x="10033000" y="2667000"/>
            <a:ext cx="482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依據目標受眾使用習慣與資源能力，選擇最適合的內容形式組合</a:t>
            </a:r>
            <a:endParaRPr lang="en-US" sz="1600" dirty="0"/>
          </a:p>
        </p:txBody>
      </p:sp>
      <p:sp>
        <p:nvSpPr>
          <p:cNvPr id="17" name="content_formats-text-16"/>
          <p:cNvSpPr/>
          <p:nvPr/>
        </p:nvSpPr>
        <p:spPr>
          <a:xfrm>
            <a:off x="10033000" y="4191000"/>
            <a:ext cx="482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建議初期聚焦1-2種主力形式，累積成效後再逐步擴展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-image" descr="preencoded.png">    </p:cNvPr>
          <p:cNvPicPr>
            <a:picLocks noChangeAspect="1"/>
          </p:cNvPicPr>
          <p:nvPr/>
        </p:nvPicPr>
        <p:blipFill>
          <a:blip r:embed="rId1"/>
          <a:srcRect l="9026" r="9026" t="0" b="0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background-mask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gradFill rotWithShape="1" flip="none">
            <a:gsLst>
              <a:gs pos="0">
                <a:srgbClr val="0F1115"/>
              </a:gs>
              <a:gs pos="55000">
                <a:srgbClr val="0F1115">
                  <a:alpha val="0"/>
                </a:srgbClr>
              </a:gs>
              <a:gs pos="100000">
                <a:srgbClr val="0F1115">
                  <a:alpha val="94000"/>
                </a:srgbClr>
              </a:gs>
            </a:gsLst>
            <a:lin ang="5400000" scaled="1"/>
          </a:gra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video_content_trend-text-1"/>
          <p:cNvSpPr/>
          <p:nvPr/>
        </p:nvSpPr>
        <p:spPr>
          <a:xfrm>
            <a:off x="1016000" y="1016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短影音正成為內容行銷的主戰場</a:t>
            </a:r>
            <a:endParaRPr lang="en-US" sz="2600" dirty="0"/>
          </a:p>
        </p:txBody>
      </p:sp>
      <p:sp>
        <p:nvSpPr>
          <p:cNvPr id="5" name="video_content_trend-text-2"/>
          <p:cNvSpPr/>
          <p:nvPr/>
        </p:nvSpPr>
        <p:spPr>
          <a:xfrm>
            <a:off x="1016000" y="7112000"/>
            <a:ext cx="13716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9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TikTok、Instagram Reels與YouTube Shorts持續帶動短影音消費，品牌需優先掌握15-60秒內容的敘事節奏</a:t>
            </a:r>
            <a:endParaRPr lang="en-US" sz="1700" dirty="0"/>
          </a:p>
        </p:txBody>
      </p:sp>
      <p:sp>
        <p:nvSpPr>
          <p:cNvPr id="6" name="video_content_trend-text-3"/>
          <p:cNvSpPr/>
          <p:nvPr/>
        </p:nvSpPr>
        <p:spPr>
          <a:xfrm>
            <a:off x="1016000" y="8128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來源：HubSpot年度行銷趨勢報告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1016000" y="2794000"/>
            <a:ext cx="6350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18000" dirty="0"/>
          </a:p>
        </p:txBody>
      </p:sp>
      <p:sp>
        <p:nvSpPr>
          <p:cNvPr id="3" name="ch3_divider-text-2"/>
          <p:cNvSpPr/>
          <p:nvPr/>
        </p:nvSpPr>
        <p:spPr>
          <a:xfrm>
            <a:off x="1016000" y="5588000"/>
            <a:ext cx="1143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內容規劃與實作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strategy_planning-shape-1"/>
          <p:cNvSpPr/>
          <p:nvPr/>
        </p:nvSpPr>
        <p:spPr>
          <a:xfrm>
            <a:off x="15113000" y="762000"/>
            <a:ext cx="152400" cy="152400"/>
          </a:xfrm>
          <a:prstGeom prst="ellipse">
            <a:avLst/>
          </a:prstGeom>
          <a:solidFill>
            <a:srgbClr val="FF5E1A"/>
          </a:solidFill>
          <a:ln/>
        </p:spPr>
      </p:sp>
      <p:sp>
        <p:nvSpPr>
          <p:cNvPr id="3" name="content_strategy_planning-text-2"/>
          <p:cNvSpPr/>
          <p:nvPr/>
        </p:nvSpPr>
        <p:spPr>
          <a:xfrm>
            <a:off x="1016000" y="1016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內容策略三步驟：目標、受眾、內容</a:t>
            </a:r>
            <a:endParaRPr lang="en-US" sz="2600" dirty="0"/>
          </a:p>
        </p:txBody>
      </p:sp>
      <p:sp>
        <p:nvSpPr>
          <p:cNvPr id="4" name="content_strategy_planning-text-3"/>
          <p:cNvSpPr/>
          <p:nvPr/>
        </p:nvSpPr>
        <p:spPr>
          <a:xfrm>
            <a:off x="1016000" y="2794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4000" dirty="0"/>
          </a:p>
        </p:txBody>
      </p:sp>
      <p:sp>
        <p:nvSpPr>
          <p:cNvPr id="5" name="content_strategy_planning-text-4"/>
          <p:cNvSpPr/>
          <p:nvPr/>
        </p:nvSpPr>
        <p:spPr>
          <a:xfrm>
            <a:off x="1016000" y="36830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設定明確目標</a:t>
            </a:r>
            <a:endParaRPr lang="en-US" sz="1700" dirty="0"/>
          </a:p>
        </p:txBody>
      </p:sp>
      <p:sp>
        <p:nvSpPr>
          <p:cNvPr id="6" name="content_strategy_planning-text-5"/>
          <p:cNvSpPr/>
          <p:nvPr/>
        </p:nvSpPr>
        <p:spPr>
          <a:xfrm>
            <a:off x="1016000" y="4140200"/>
            <a:ext cx="381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品牌知名度、潛在客戶開發或顧客留存</a:t>
            </a:r>
            <a:endParaRPr lang="en-US" sz="1400" dirty="0"/>
          </a:p>
        </p:txBody>
      </p:sp>
      <p:sp>
        <p:nvSpPr>
          <p:cNvPr id="7" name="content_strategy_planning-text-6"/>
          <p:cNvSpPr/>
          <p:nvPr/>
        </p:nvSpPr>
        <p:spPr>
          <a:xfrm>
            <a:off x="5842000" y="2794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4000" dirty="0"/>
          </a:p>
        </p:txBody>
      </p:sp>
      <p:sp>
        <p:nvSpPr>
          <p:cNvPr id="8" name="content_strategy_planning-text-7"/>
          <p:cNvSpPr/>
          <p:nvPr/>
        </p:nvSpPr>
        <p:spPr>
          <a:xfrm>
            <a:off x="5842000" y="36830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分析目標受眾</a:t>
            </a:r>
            <a:endParaRPr lang="en-US" sz="1700" dirty="0"/>
          </a:p>
        </p:txBody>
      </p:sp>
      <p:sp>
        <p:nvSpPr>
          <p:cNvPr id="9" name="content_strategy_planning-text-8"/>
          <p:cNvSpPr/>
          <p:nvPr/>
        </p:nvSpPr>
        <p:spPr>
          <a:xfrm>
            <a:off x="5842000" y="4140200"/>
            <a:ext cx="381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了解受眾的痛點、興趣與內容消費習慣</a:t>
            </a:r>
            <a:endParaRPr lang="en-US" sz="1400" dirty="0"/>
          </a:p>
        </p:txBody>
      </p:sp>
      <p:sp>
        <p:nvSpPr>
          <p:cNvPr id="10" name="content_strategy_planning-text-9"/>
          <p:cNvSpPr/>
          <p:nvPr/>
        </p:nvSpPr>
        <p:spPr>
          <a:xfrm>
            <a:off x="10668000" y="2794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4000" dirty="0"/>
          </a:p>
        </p:txBody>
      </p:sp>
      <p:sp>
        <p:nvSpPr>
          <p:cNvPr id="11" name="content_strategy_planning-text-10"/>
          <p:cNvSpPr/>
          <p:nvPr/>
        </p:nvSpPr>
        <p:spPr>
          <a:xfrm>
            <a:off x="10668000" y="36830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規劃內容主題</a:t>
            </a:r>
            <a:endParaRPr lang="en-US" sz="1700" dirty="0"/>
          </a:p>
        </p:txBody>
      </p:sp>
      <p:sp>
        <p:nvSpPr>
          <p:cNvPr id="12" name="content_strategy_planning-text-11"/>
          <p:cNvSpPr/>
          <p:nvPr/>
        </p:nvSpPr>
        <p:spPr>
          <a:xfrm>
            <a:off x="10668000" y="4140200"/>
            <a:ext cx="381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依漏斗階段分配內容比例並建立日曆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sona_building-shape-1"/>
          <p:cNvSpPr/>
          <p:nvPr/>
        </p:nvSpPr>
        <p:spPr>
          <a:xfrm>
            <a:off x="15113000" y="762000"/>
            <a:ext cx="152400" cy="152400"/>
          </a:xfrm>
          <a:prstGeom prst="ellipse">
            <a:avLst/>
          </a:prstGeom>
          <a:solidFill>
            <a:srgbClr val="FF5E1A"/>
          </a:solidFill>
          <a:ln/>
        </p:spPr>
      </p:sp>
      <p:sp>
        <p:nvSpPr>
          <p:cNvPr id="3" name="persona_building-text-2"/>
          <p:cNvSpPr/>
          <p:nvPr/>
        </p:nvSpPr>
        <p:spPr>
          <a:xfrm>
            <a:off x="1016000" y="1016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Buyer Persona：先了解「他是誰」再談內容</a:t>
            </a:r>
            <a:endParaRPr lang="en-US" sz="2600" dirty="0"/>
          </a:p>
        </p:txBody>
      </p:sp>
      <p:pic>
        <p:nvPicPr>
          <p:cNvPr id="4" name="persona_building-image-3" descr="preencoded.png">    </p:cNvPr>
          <p:cNvPicPr>
            <a:picLocks noChangeAspect="1"/>
          </p:cNvPicPr>
          <p:nvPr/>
        </p:nvPicPr>
        <p:blipFill>
          <a:blip r:embed="rId1"/>
          <a:srcRect l="20536" r="20536" t="0" b="0"/>
          <a:stretch/>
        </p:blipFill>
        <p:spPr>
          <a:xfrm>
            <a:off x="1016000" y="2032000"/>
            <a:ext cx="5588000" cy="5334000"/>
          </a:xfrm>
          <a:prstGeom prst="rect">
            <a:avLst/>
          </a:prstGeom>
        </p:spPr>
      </p:pic>
      <p:sp>
        <p:nvSpPr>
          <p:cNvPr id="5" name="persona_building-shape-4"/>
          <p:cNvSpPr/>
          <p:nvPr/>
        </p:nvSpPr>
        <p:spPr>
          <a:xfrm>
            <a:off x="7112000" y="2032000"/>
            <a:ext cx="8128000" cy="5334000"/>
          </a:xfrm>
          <a:prstGeom prst="rect">
            <a:avLst/>
          </a:prstGeom>
          <a:solidFill>
            <a:srgbClr val="1C1F26"/>
          </a:solidFill>
          <a:ln/>
        </p:spPr>
      </p:sp>
      <p:sp>
        <p:nvSpPr>
          <p:cNvPr id="6" name="persona_building-text-5"/>
          <p:cNvSpPr/>
          <p:nvPr/>
        </p:nvSpPr>
        <p:spPr>
          <a:xfrm>
            <a:off x="7493000" y="2413000"/>
            <a:ext cx="736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畫像應包含的核心資訊</a:t>
            </a:r>
            <a:endParaRPr lang="en-US" sz="1500" dirty="0"/>
          </a:p>
        </p:txBody>
      </p:sp>
      <p:sp>
        <p:nvSpPr>
          <p:cNvPr id="7" name="persona_building-text-6"/>
          <p:cNvSpPr/>
          <p:nvPr/>
        </p:nvSpPr>
        <p:spPr>
          <a:xfrm>
            <a:off x="7493000" y="3048000"/>
            <a:ext cx="736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基本背景：年齡、職業、生活型態</a:t>
            </a:r>
            <a:endParaRPr lang="en-US" sz="1600" dirty="0"/>
          </a:p>
        </p:txBody>
      </p:sp>
      <p:sp>
        <p:nvSpPr>
          <p:cNvPr id="8" name="persona_building-text-7"/>
          <p:cNvSpPr/>
          <p:nvPr/>
        </p:nvSpPr>
        <p:spPr>
          <a:xfrm>
            <a:off x="7493000" y="3556000"/>
            <a:ext cx="736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痛點與挑戰：面臨的具體問題</a:t>
            </a:r>
            <a:endParaRPr lang="en-US" sz="1600" dirty="0"/>
          </a:p>
        </p:txBody>
      </p:sp>
      <p:sp>
        <p:nvSpPr>
          <p:cNvPr id="9" name="persona_building-text-8"/>
          <p:cNvSpPr/>
          <p:nvPr/>
        </p:nvSpPr>
        <p:spPr>
          <a:xfrm>
            <a:off x="7493000" y="4064000"/>
            <a:ext cx="736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目標與渴望：想達成的理想結果</a:t>
            </a:r>
            <a:endParaRPr lang="en-US" sz="1600" dirty="0"/>
          </a:p>
        </p:txBody>
      </p:sp>
      <p:sp>
        <p:nvSpPr>
          <p:cNvPr id="10" name="persona_building-text-9"/>
          <p:cNvSpPr/>
          <p:nvPr/>
        </p:nvSpPr>
        <p:spPr>
          <a:xfrm>
            <a:off x="7493000" y="4572000"/>
            <a:ext cx="736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內容消費習慣：常用平台與偏好格式</a:t>
            </a:r>
            <a:endParaRPr lang="en-US" sz="1600" dirty="0"/>
          </a:p>
        </p:txBody>
      </p:sp>
      <p:sp>
        <p:nvSpPr>
          <p:cNvPr id="11" name="persona_building-text-10"/>
          <p:cNvSpPr/>
          <p:nvPr/>
        </p:nvSpPr>
        <p:spPr>
          <a:xfrm>
            <a:off x="7493000" y="5334000"/>
            <a:ext cx="736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建議透過顧客訪談與數據分析建立真實畫像，避免憑空想像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calendar-shape-1"/>
          <p:cNvSpPr/>
          <p:nvPr/>
        </p:nvSpPr>
        <p:spPr>
          <a:xfrm>
            <a:off x="15113000" y="762000"/>
            <a:ext cx="152400" cy="152400"/>
          </a:xfrm>
          <a:prstGeom prst="ellipse">
            <a:avLst/>
          </a:prstGeom>
          <a:solidFill>
            <a:srgbClr val="FF5E1A"/>
          </a:solidFill>
          <a:ln/>
        </p:spPr>
      </p:sp>
      <p:sp>
        <p:nvSpPr>
          <p:cNvPr id="3" name="content_calendar-text-2"/>
          <p:cNvSpPr/>
          <p:nvPr/>
        </p:nvSpPr>
        <p:spPr>
          <a:xfrm>
            <a:off x="1016000" y="1016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內容日曆規劃範例</a:t>
            </a:r>
            <a:endParaRPr lang="en-US" sz="2600" dirty="0"/>
          </a:p>
        </p:txBody>
      </p:sp>
      <p:graphicFrame>
        <p:nvGraphicFramePr>
          <p:cNvPr id="15" name="content_calendar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16000" y="2286000"/>
          <a:ext cx="14224000" cy="4318000"/>
        </p:xfrm>
        <a:graphic>
          <a:graphicData uri="http://schemas.openxmlformats.org/drawingml/2006/table">
            <a:tbl>
              <a:tblPr/>
              <a:tblGrid>
                <a:gridCol w="2844800"/>
                <a:gridCol w="4267200"/>
                <a:gridCol w="4267200"/>
                <a:gridCol w="2844800"/>
              </a:tblGrid>
              <a:tr h="863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週次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F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主題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F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內容形式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F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漏斗階段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F26"/>
                    </a:solidFill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0A5B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第1週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A2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0A5B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產業趨勢解析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A2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0A5B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部落格文章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A2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0A5B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認知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A21"/>
                    </a:solidFill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0A5B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第2週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0A5B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常見問題FAQ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0A5B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短影音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0A5B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認知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0A5B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第3週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A2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0A5B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產品使用教學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A2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0A5B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電子書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A2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0A5B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考慮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A21"/>
                    </a:solidFill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0A5B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第4週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0A5B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客戶成功案例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0A5B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案例研究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A0A5B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決定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content_calendar-text-4"/>
          <p:cNvSpPr/>
          <p:nvPr/>
        </p:nvSpPr>
        <p:spPr>
          <a:xfrm>
            <a:off x="1016000" y="71120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建議依季度規劃主題，並保留20%彈性應對即時話題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4_divider-text-1"/>
          <p:cNvSpPr/>
          <p:nvPr/>
        </p:nvSpPr>
        <p:spPr>
          <a:xfrm>
            <a:off x="1016000" y="2794000"/>
            <a:ext cx="6350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18000" dirty="0"/>
          </a:p>
        </p:txBody>
      </p:sp>
      <p:sp>
        <p:nvSpPr>
          <p:cNvPr id="3" name="ch4_divider-text-2"/>
          <p:cNvSpPr/>
          <p:nvPr/>
        </p:nvSpPr>
        <p:spPr>
          <a:xfrm>
            <a:off x="1016000" y="5588000"/>
            <a:ext cx="1143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成效與優化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kpi-shape-1"/>
          <p:cNvSpPr/>
          <p:nvPr/>
        </p:nvSpPr>
        <p:spPr>
          <a:xfrm>
            <a:off x="15113000" y="762000"/>
            <a:ext cx="152400" cy="152400"/>
          </a:xfrm>
          <a:prstGeom prst="ellipse">
            <a:avLst/>
          </a:prstGeom>
          <a:solidFill>
            <a:srgbClr val="FF5E1A"/>
          </a:solidFill>
          <a:ln/>
        </p:spPr>
      </p:sp>
      <p:sp>
        <p:nvSpPr>
          <p:cNvPr id="3" name="content_kpi-text-2"/>
          <p:cNvSpPr/>
          <p:nvPr/>
        </p:nvSpPr>
        <p:spPr>
          <a:xfrm>
            <a:off x="1016000" y="1016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依漏斗階段設定不同的成效指標</a:t>
            </a:r>
            <a:endParaRPr lang="en-US" sz="2600" dirty="0"/>
          </a:p>
        </p:txBody>
      </p:sp>
      <p:sp>
        <p:nvSpPr>
          <p:cNvPr id="4" name="content_kpi-shape-3"/>
          <p:cNvSpPr/>
          <p:nvPr/>
        </p:nvSpPr>
        <p:spPr>
          <a:xfrm>
            <a:off x="1016000" y="2540000"/>
            <a:ext cx="3302000" cy="3810000"/>
          </a:xfrm>
          <a:prstGeom prst="rect">
            <a:avLst/>
          </a:prstGeom>
          <a:solidFill>
            <a:srgbClr val="1C1F26"/>
          </a:solidFill>
          <a:ln/>
        </p:spPr>
      </p:sp>
      <p:sp>
        <p:nvSpPr>
          <p:cNvPr id="5" name="content_kpi-text-4"/>
          <p:cNvSpPr/>
          <p:nvPr/>
        </p:nvSpPr>
        <p:spPr>
          <a:xfrm>
            <a:off x="1346200" y="2921000"/>
            <a:ext cx="254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認知階段</a:t>
            </a:r>
            <a:endParaRPr lang="en-US" sz="1400" dirty="0"/>
          </a:p>
        </p:txBody>
      </p:sp>
      <p:sp>
        <p:nvSpPr>
          <p:cNvPr id="6" name="content_kpi-text-5"/>
          <p:cNvSpPr/>
          <p:nvPr/>
        </p:nvSpPr>
        <p:spPr>
          <a:xfrm>
            <a:off x="1346200" y="33782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曝光量</a:t>
            </a:r>
            <a:endParaRPr lang="en-US" sz="1800" dirty="0"/>
          </a:p>
        </p:txBody>
      </p:sp>
      <p:sp>
        <p:nvSpPr>
          <p:cNvPr id="7" name="content_kpi-text-6"/>
          <p:cNvSpPr/>
          <p:nvPr/>
        </p:nvSpPr>
        <p:spPr>
          <a:xfrm>
            <a:off x="1346200" y="38608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網站流量</a:t>
            </a:r>
            <a:endParaRPr lang="en-US" sz="1800" dirty="0"/>
          </a:p>
        </p:txBody>
      </p:sp>
      <p:sp>
        <p:nvSpPr>
          <p:cNvPr id="8" name="content_kpi-shape-7"/>
          <p:cNvSpPr/>
          <p:nvPr/>
        </p:nvSpPr>
        <p:spPr>
          <a:xfrm>
            <a:off x="4572000" y="2540000"/>
            <a:ext cx="3302000" cy="3810000"/>
          </a:xfrm>
          <a:prstGeom prst="rect">
            <a:avLst/>
          </a:prstGeom>
          <a:solidFill>
            <a:srgbClr val="1C1F26"/>
          </a:solidFill>
          <a:ln/>
        </p:spPr>
      </p:sp>
      <p:sp>
        <p:nvSpPr>
          <p:cNvPr id="9" name="content_kpi-text-8"/>
          <p:cNvSpPr/>
          <p:nvPr/>
        </p:nvSpPr>
        <p:spPr>
          <a:xfrm>
            <a:off x="4902200" y="2921000"/>
            <a:ext cx="254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考慮階段</a:t>
            </a:r>
            <a:endParaRPr lang="en-US" sz="1400" dirty="0"/>
          </a:p>
        </p:txBody>
      </p:sp>
      <p:sp>
        <p:nvSpPr>
          <p:cNvPr id="10" name="content_kpi-text-9"/>
          <p:cNvSpPr/>
          <p:nvPr/>
        </p:nvSpPr>
        <p:spPr>
          <a:xfrm>
            <a:off x="4902200" y="33782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停留時間</a:t>
            </a:r>
            <a:endParaRPr lang="en-US" sz="1800" dirty="0"/>
          </a:p>
        </p:txBody>
      </p:sp>
      <p:sp>
        <p:nvSpPr>
          <p:cNvPr id="11" name="content_kpi-text-10"/>
          <p:cNvSpPr/>
          <p:nvPr/>
        </p:nvSpPr>
        <p:spPr>
          <a:xfrm>
            <a:off x="4902200" y="38608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電子書下載數</a:t>
            </a:r>
            <a:endParaRPr lang="en-US" sz="1800" dirty="0"/>
          </a:p>
        </p:txBody>
      </p:sp>
      <p:sp>
        <p:nvSpPr>
          <p:cNvPr id="12" name="content_kpi-shape-11"/>
          <p:cNvSpPr/>
          <p:nvPr/>
        </p:nvSpPr>
        <p:spPr>
          <a:xfrm>
            <a:off x="8128000" y="2540000"/>
            <a:ext cx="3302000" cy="3810000"/>
          </a:xfrm>
          <a:prstGeom prst="rect">
            <a:avLst/>
          </a:prstGeom>
          <a:solidFill>
            <a:srgbClr val="1C1F26"/>
          </a:solidFill>
          <a:ln/>
        </p:spPr>
      </p:sp>
      <p:sp>
        <p:nvSpPr>
          <p:cNvPr id="13" name="content_kpi-text-12"/>
          <p:cNvSpPr/>
          <p:nvPr/>
        </p:nvSpPr>
        <p:spPr>
          <a:xfrm>
            <a:off x="8458200" y="2921000"/>
            <a:ext cx="254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決定階段</a:t>
            </a:r>
            <a:endParaRPr lang="en-US" sz="1400" dirty="0"/>
          </a:p>
        </p:txBody>
      </p:sp>
      <p:sp>
        <p:nvSpPr>
          <p:cNvPr id="14" name="content_kpi-text-13"/>
          <p:cNvSpPr/>
          <p:nvPr/>
        </p:nvSpPr>
        <p:spPr>
          <a:xfrm>
            <a:off x="8458200" y="33782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轉換率</a:t>
            </a:r>
            <a:endParaRPr lang="en-US" sz="1800" dirty="0"/>
          </a:p>
        </p:txBody>
      </p:sp>
      <p:sp>
        <p:nvSpPr>
          <p:cNvPr id="15" name="content_kpi-text-14"/>
          <p:cNvSpPr/>
          <p:nvPr/>
        </p:nvSpPr>
        <p:spPr>
          <a:xfrm>
            <a:off x="8458200" y="38608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詢價表單提交數</a:t>
            </a:r>
            <a:endParaRPr lang="en-US" sz="1800" dirty="0"/>
          </a:p>
        </p:txBody>
      </p:sp>
      <p:sp>
        <p:nvSpPr>
          <p:cNvPr id="16" name="content_kpi-shape-15"/>
          <p:cNvSpPr/>
          <p:nvPr/>
        </p:nvSpPr>
        <p:spPr>
          <a:xfrm>
            <a:off x="11684000" y="2540000"/>
            <a:ext cx="3556000" cy="3810000"/>
          </a:xfrm>
          <a:prstGeom prst="rect">
            <a:avLst/>
          </a:prstGeom>
          <a:solidFill>
            <a:srgbClr val="241A12"/>
          </a:solidFill>
          <a:ln/>
        </p:spPr>
      </p:sp>
      <p:sp>
        <p:nvSpPr>
          <p:cNvPr id="17" name="content_kpi-text-16"/>
          <p:cNvSpPr/>
          <p:nvPr/>
        </p:nvSpPr>
        <p:spPr>
          <a:xfrm>
            <a:off x="12014200" y="29210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留存階段</a:t>
            </a:r>
            <a:endParaRPr lang="en-US" sz="1400" dirty="0"/>
          </a:p>
        </p:txBody>
      </p:sp>
      <p:sp>
        <p:nvSpPr>
          <p:cNvPr id="18" name="content_kpi-text-17"/>
          <p:cNvSpPr/>
          <p:nvPr/>
        </p:nvSpPr>
        <p:spPr>
          <a:xfrm>
            <a:off x="12014200" y="33782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回訪率</a:t>
            </a:r>
            <a:endParaRPr lang="en-US" sz="1800" dirty="0"/>
          </a:p>
        </p:txBody>
      </p:sp>
      <p:sp>
        <p:nvSpPr>
          <p:cNvPr id="19" name="content_kpi-text-18"/>
          <p:cNvSpPr/>
          <p:nvPr/>
        </p:nvSpPr>
        <p:spPr>
          <a:xfrm>
            <a:off x="12014200" y="38608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顧客終身價值LTV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purposing_content-shape-1"/>
          <p:cNvSpPr/>
          <p:nvPr/>
        </p:nvSpPr>
        <p:spPr>
          <a:xfrm>
            <a:off x="15113000" y="762000"/>
            <a:ext cx="152400" cy="152400"/>
          </a:xfrm>
          <a:prstGeom prst="ellipse">
            <a:avLst/>
          </a:prstGeom>
          <a:solidFill>
            <a:srgbClr val="FF5E1A"/>
          </a:solidFill>
          <a:ln/>
        </p:spPr>
      </p:sp>
      <p:sp>
        <p:nvSpPr>
          <p:cNvPr id="3" name="repurposing_content-text-2"/>
          <p:cNvSpPr/>
          <p:nvPr/>
        </p:nvSpPr>
        <p:spPr>
          <a:xfrm>
            <a:off x="1016000" y="1016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一份內容，多平台再利用</a:t>
            </a:r>
            <a:endParaRPr lang="en-US" sz="2600" dirty="0"/>
          </a:p>
        </p:txBody>
      </p:sp>
      <p:sp>
        <p:nvSpPr>
          <p:cNvPr id="4" name="repurposing_content-shape-3"/>
          <p:cNvSpPr/>
          <p:nvPr/>
        </p:nvSpPr>
        <p:spPr>
          <a:xfrm>
            <a:off x="7112000" y="3302000"/>
            <a:ext cx="2032000" cy="2032000"/>
          </a:xfrm>
          <a:prstGeom prst="ellipse">
            <a:avLst/>
          </a:prstGeom>
          <a:solidFill>
            <a:srgbClr val="FF5E1A"/>
          </a:solidFill>
          <a:ln/>
        </p:spPr>
      </p:sp>
      <p:sp>
        <p:nvSpPr>
          <p:cNvPr id="5" name="repurposing_content-text-4"/>
          <p:cNvSpPr/>
          <p:nvPr/>
        </p:nvSpPr>
        <p:spPr>
          <a:xfrm>
            <a:off x="7112000" y="4064000"/>
            <a:ext cx="203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F111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核心文章</a:t>
            </a:r>
            <a:endParaRPr lang="en-US" sz="1600" dirty="0"/>
          </a:p>
        </p:txBody>
      </p:sp>
      <p:sp>
        <p:nvSpPr>
          <p:cNvPr id="6" name="repurposing_content-shape-5"/>
          <p:cNvSpPr/>
          <p:nvPr/>
        </p:nvSpPr>
        <p:spPr>
          <a:xfrm>
            <a:off x="1016000" y="2540000"/>
            <a:ext cx="4826000" cy="889000"/>
          </a:xfrm>
          <a:prstGeom prst="rect">
            <a:avLst/>
          </a:prstGeom>
          <a:solidFill>
            <a:srgbClr val="1C1F26"/>
          </a:solidFill>
          <a:ln/>
        </p:spPr>
      </p:sp>
      <p:sp>
        <p:nvSpPr>
          <p:cNvPr id="7" name="repurposing_content-text-6"/>
          <p:cNvSpPr/>
          <p:nvPr/>
        </p:nvSpPr>
        <p:spPr>
          <a:xfrm>
            <a:off x="1346200" y="2832100"/>
            <a:ext cx="4191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拆解為3-5則社群短文</a:t>
            </a:r>
            <a:endParaRPr lang="en-US" sz="1500" dirty="0"/>
          </a:p>
        </p:txBody>
      </p:sp>
      <p:sp>
        <p:nvSpPr>
          <p:cNvPr id="8" name="repurposing_content-shape-7"/>
          <p:cNvSpPr/>
          <p:nvPr/>
        </p:nvSpPr>
        <p:spPr>
          <a:xfrm>
            <a:off x="1016000" y="5588000"/>
            <a:ext cx="4826000" cy="889000"/>
          </a:xfrm>
          <a:prstGeom prst="rect">
            <a:avLst/>
          </a:prstGeom>
          <a:solidFill>
            <a:srgbClr val="1C1F26"/>
          </a:solidFill>
          <a:ln/>
        </p:spPr>
      </p:sp>
      <p:sp>
        <p:nvSpPr>
          <p:cNvPr id="9" name="repurposing_content-text-8"/>
          <p:cNvSpPr/>
          <p:nvPr/>
        </p:nvSpPr>
        <p:spPr>
          <a:xfrm>
            <a:off x="1346200" y="5880100"/>
            <a:ext cx="4191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錄製成短影音摘要</a:t>
            </a:r>
            <a:endParaRPr lang="en-US" sz="1500" dirty="0"/>
          </a:p>
        </p:txBody>
      </p:sp>
      <p:sp>
        <p:nvSpPr>
          <p:cNvPr id="10" name="repurposing_content-shape-9"/>
          <p:cNvSpPr/>
          <p:nvPr/>
        </p:nvSpPr>
        <p:spPr>
          <a:xfrm>
            <a:off x="10414000" y="2540000"/>
            <a:ext cx="4826000" cy="889000"/>
          </a:xfrm>
          <a:prstGeom prst="rect">
            <a:avLst/>
          </a:prstGeom>
          <a:solidFill>
            <a:srgbClr val="1C1F26"/>
          </a:solidFill>
          <a:ln/>
        </p:spPr>
      </p:sp>
      <p:sp>
        <p:nvSpPr>
          <p:cNvPr id="11" name="repurposing_content-text-10"/>
          <p:cNvSpPr/>
          <p:nvPr/>
        </p:nvSpPr>
        <p:spPr>
          <a:xfrm>
            <a:off x="10744200" y="2832100"/>
            <a:ext cx="4191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製成資訊圖表分享</a:t>
            </a:r>
            <a:endParaRPr lang="en-US" sz="1500" dirty="0"/>
          </a:p>
        </p:txBody>
      </p:sp>
      <p:sp>
        <p:nvSpPr>
          <p:cNvPr id="12" name="repurposing_content-shape-11"/>
          <p:cNvSpPr/>
          <p:nvPr/>
        </p:nvSpPr>
        <p:spPr>
          <a:xfrm>
            <a:off x="10414000" y="5588000"/>
            <a:ext cx="4826000" cy="889000"/>
          </a:xfrm>
          <a:prstGeom prst="rect">
            <a:avLst/>
          </a:prstGeom>
          <a:solidFill>
            <a:srgbClr val="1C1F26"/>
          </a:solidFill>
          <a:ln/>
        </p:spPr>
      </p:sp>
      <p:sp>
        <p:nvSpPr>
          <p:cNvPr id="13" name="repurposing_content-text-12"/>
          <p:cNvSpPr/>
          <p:nvPr/>
        </p:nvSpPr>
        <p:spPr>
          <a:xfrm>
            <a:off x="10744200" y="5880100"/>
            <a:ext cx="4191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彙整成電子報段落</a:t>
            </a:r>
            <a:endParaRPr lang="en-US" sz="1500" dirty="0"/>
          </a:p>
        </p:txBody>
      </p:sp>
      <p:sp>
        <p:nvSpPr>
          <p:cNvPr id="14" name="repurposing_content-text-13"/>
          <p:cNvSpPr/>
          <p:nvPr/>
        </p:nvSpPr>
        <p:spPr>
          <a:xfrm>
            <a:off x="1016000" y="71120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內容重複利用可大幅提升製作效率並延伸內容生命週期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-image" descr="preencoded.png">    </p:cNvPr>
          <p:cNvPicPr>
            <a:picLocks noChangeAspect="1"/>
          </p:cNvPicPr>
          <p:nvPr/>
        </p:nvPicPr>
        <p:blipFill>
          <a:blip r:embed="rId1"/>
          <a:srcRect l="0" r="0" t="18566" b="18566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background-mask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gradFill rotWithShape="1" flip="none">
            <a:gsLst>
              <a:gs pos="0">
                <a:srgbClr val="0F1115">
                  <a:alpha val="88000"/>
                </a:srgbClr>
              </a:gs>
              <a:gs pos="100000">
                <a:srgbClr val="0F1115">
                  <a:alpha val="96000"/>
                </a:srgbClr>
              </a:gs>
            </a:gsLst>
            <a:lin ang="5400000" scaled="1"/>
          </a:gra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case_study-text-1"/>
          <p:cNvSpPr/>
          <p:nvPr/>
        </p:nvSpPr>
        <p:spPr>
          <a:xfrm>
            <a:off x="1016000" y="1524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案例分析：內容行銷驅動的成長飛輪</a:t>
            </a:r>
            <a:endParaRPr lang="en-US" sz="2600" dirty="0"/>
          </a:p>
        </p:txBody>
      </p:sp>
      <p:sp>
        <p:nvSpPr>
          <p:cNvPr id="5" name="case_study-text-2"/>
          <p:cNvSpPr/>
          <p:nvPr/>
        </p:nvSpPr>
        <p:spPr>
          <a:xfrm>
            <a:off x="1016000" y="2794000"/>
            <a:ext cx="13716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4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某B2B軟體品牌透過每週固定發布產業洞察文章，累積一年後自然搜尋流量成長超過三倍，同時內容也成為業務團隊最有效的銷售輔助工具</a:t>
            </a:r>
            <a:endParaRPr lang="en-US" sz="1800" dirty="0"/>
          </a:p>
        </p:txBody>
      </p:sp>
      <p:sp>
        <p:nvSpPr>
          <p:cNvPr id="6" name="case_study-text-3"/>
          <p:cNvSpPr/>
          <p:nvPr/>
        </p:nvSpPr>
        <p:spPr>
          <a:xfrm>
            <a:off x="1016000" y="7874000"/>
            <a:ext cx="1270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來源：HubSpot內容行銷成功案例研究彙編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_checklist-shape-1"/>
          <p:cNvSpPr/>
          <p:nvPr/>
        </p:nvSpPr>
        <p:spPr>
          <a:xfrm>
            <a:off x="15113000" y="762000"/>
            <a:ext cx="152400" cy="152400"/>
          </a:xfrm>
          <a:prstGeom prst="ellipse">
            <a:avLst/>
          </a:prstGeom>
          <a:solidFill>
            <a:srgbClr val="FF5E1A"/>
          </a:solidFill>
          <a:ln/>
        </p:spPr>
      </p:sp>
      <p:sp>
        <p:nvSpPr>
          <p:cNvPr id="3" name="action_checklist-text-2"/>
          <p:cNvSpPr/>
          <p:nvPr/>
        </p:nvSpPr>
        <p:spPr>
          <a:xfrm>
            <a:off x="1016000" y="1016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內容行銷行動清單</a:t>
            </a:r>
            <a:endParaRPr lang="en-US" sz="2600" dirty="0"/>
          </a:p>
        </p:txBody>
      </p:sp>
      <p:sp>
        <p:nvSpPr>
          <p:cNvPr id="4" name="action_checklist-text-3"/>
          <p:cNvSpPr/>
          <p:nvPr/>
        </p:nvSpPr>
        <p:spPr>
          <a:xfrm>
            <a:off x="1016000" y="25400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action_checklist-text-4"/>
          <p:cNvSpPr/>
          <p:nvPr/>
        </p:nvSpPr>
        <p:spPr>
          <a:xfrm>
            <a:off x="1905000" y="2590800"/>
            <a:ext cx="558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建立目標客戶畫像與內容日曆</a:t>
            </a:r>
            <a:endParaRPr lang="en-US" sz="1600" dirty="0"/>
          </a:p>
        </p:txBody>
      </p:sp>
      <p:sp>
        <p:nvSpPr>
          <p:cNvPr id="6" name="action_checklist-text-5"/>
          <p:cNvSpPr/>
          <p:nvPr/>
        </p:nvSpPr>
        <p:spPr>
          <a:xfrm>
            <a:off x="1016000" y="38100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3000" dirty="0"/>
          </a:p>
        </p:txBody>
      </p:sp>
      <p:sp>
        <p:nvSpPr>
          <p:cNvPr id="7" name="action_checklist-text-6"/>
          <p:cNvSpPr/>
          <p:nvPr/>
        </p:nvSpPr>
        <p:spPr>
          <a:xfrm>
            <a:off x="1905000" y="3860800"/>
            <a:ext cx="558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以StoryBrand框架撰寫核心故事</a:t>
            </a:r>
            <a:endParaRPr lang="en-US" sz="1600" dirty="0"/>
          </a:p>
        </p:txBody>
      </p:sp>
      <p:sp>
        <p:nvSpPr>
          <p:cNvPr id="8" name="action_checklist-text-7"/>
          <p:cNvSpPr/>
          <p:nvPr/>
        </p:nvSpPr>
        <p:spPr>
          <a:xfrm>
            <a:off x="8382000" y="25400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3000" dirty="0"/>
          </a:p>
        </p:txBody>
      </p:sp>
      <p:sp>
        <p:nvSpPr>
          <p:cNvPr id="9" name="action_checklist-text-8"/>
          <p:cNvSpPr/>
          <p:nvPr/>
        </p:nvSpPr>
        <p:spPr>
          <a:xfrm>
            <a:off x="9271000" y="2590800"/>
            <a:ext cx="558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選定1-2個主力內容形式深耕</a:t>
            </a:r>
            <a:endParaRPr lang="en-US" sz="1600" dirty="0"/>
          </a:p>
        </p:txBody>
      </p:sp>
      <p:sp>
        <p:nvSpPr>
          <p:cNvPr id="10" name="action_checklist-text-9"/>
          <p:cNvSpPr/>
          <p:nvPr/>
        </p:nvSpPr>
        <p:spPr>
          <a:xfrm>
            <a:off x="8382000" y="38100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5E1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3000" dirty="0"/>
          </a:p>
        </p:txBody>
      </p:sp>
      <p:sp>
        <p:nvSpPr>
          <p:cNvPr id="11" name="action_checklist-text-10"/>
          <p:cNvSpPr/>
          <p:nvPr/>
        </p:nvSpPr>
        <p:spPr>
          <a:xfrm>
            <a:off x="9271000" y="3860800"/>
            <a:ext cx="558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每月檢視KPI並調整內容策略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shape-1"/>
          <p:cNvSpPr/>
          <p:nvPr/>
        </p:nvSpPr>
        <p:spPr>
          <a:xfrm>
            <a:off x="15113000" y="762000"/>
            <a:ext cx="152400" cy="152400"/>
          </a:xfrm>
          <a:prstGeom prst="ellipse">
            <a:avLst/>
          </a:prstGeom>
          <a:solidFill>
            <a:srgbClr val="FF5E1A"/>
          </a:solidFill>
          <a:ln/>
        </p:spPr>
      </p:sp>
      <p:sp>
        <p:nvSpPr>
          <p:cNvPr id="3" name="summary-text-2"/>
          <p:cNvSpPr/>
          <p:nvPr/>
        </p:nvSpPr>
        <p:spPr>
          <a:xfrm>
            <a:off x="1778000" y="3048000"/>
            <a:ext cx="1270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好的內容行銷，不是推銷產品，而是持續為顧客創造價值</a:t>
            </a:r>
            <a:endParaRPr lang="en-US" sz="4000" dirty="0"/>
          </a:p>
        </p:txBody>
      </p:sp>
      <p:sp>
        <p:nvSpPr>
          <p:cNvPr id="4" name="summary-text-3"/>
          <p:cNvSpPr/>
          <p:nvPr/>
        </p:nvSpPr>
        <p:spPr>
          <a:xfrm>
            <a:off x="1778000" y="5334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故事驅動信任・結構驅動效率・數據驅動優化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15113000" y="762000"/>
            <a:ext cx="152400" cy="152400"/>
          </a:xfrm>
          <a:prstGeom prst="ellipse">
            <a:avLst/>
          </a:prstGeom>
          <a:solidFill>
            <a:srgbClr val="FF5E1A"/>
          </a:solidFill>
          <a:ln/>
        </p:spPr>
      </p:sp>
      <p:sp>
        <p:nvSpPr>
          <p:cNvPr id="3" name="references-text-2"/>
          <p:cNvSpPr/>
          <p:nvPr/>
        </p:nvSpPr>
        <p:spPr>
          <a:xfrm>
            <a:off x="1016000" y="1016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2600" dirty="0"/>
          </a:p>
        </p:txBody>
      </p:sp>
      <p:sp>
        <p:nvSpPr>
          <p:cNvPr id="4" name="references-text-3"/>
          <p:cNvSpPr/>
          <p:nvPr/>
        </p:nvSpPr>
        <p:spPr>
          <a:xfrm>
            <a:off x="1016000" y="2540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Content Marketing Institute</a:t>
            </a:r>
            <a:endParaRPr lang="en-US" sz="1600" dirty="0"/>
          </a:p>
        </p:txBody>
      </p:sp>
      <p:sp>
        <p:nvSpPr>
          <p:cNvPr id="5" name="references-text-4"/>
          <p:cNvSpPr/>
          <p:nvPr/>
        </p:nvSpPr>
        <p:spPr>
          <a:xfrm>
            <a:off x="1016000" y="29464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內容行銷定義與年度產業報告</a:t>
            </a:r>
            <a:endParaRPr lang="en-US" sz="1300" dirty="0"/>
          </a:p>
        </p:txBody>
      </p:sp>
      <p:sp>
        <p:nvSpPr>
          <p:cNvPr id="6" name="references-text-5"/>
          <p:cNvSpPr/>
          <p:nvPr/>
        </p:nvSpPr>
        <p:spPr>
          <a:xfrm>
            <a:off x="1016000" y="3683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HubSpot 行銷趨勢報告</a:t>
            </a:r>
            <a:endParaRPr lang="en-US" sz="1600" dirty="0"/>
          </a:p>
        </p:txBody>
      </p:sp>
      <p:sp>
        <p:nvSpPr>
          <p:cNvPr id="7" name="references-text-6"/>
          <p:cNvSpPr/>
          <p:nvPr/>
        </p:nvSpPr>
        <p:spPr>
          <a:xfrm>
            <a:off x="1016000" y="40894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內容形式、短影音與成功案例分析</a:t>
            </a:r>
            <a:endParaRPr lang="en-US" sz="1300" dirty="0"/>
          </a:p>
        </p:txBody>
      </p:sp>
      <p:sp>
        <p:nvSpPr>
          <p:cNvPr id="8" name="references-text-7"/>
          <p:cNvSpPr/>
          <p:nvPr/>
        </p:nvSpPr>
        <p:spPr>
          <a:xfrm>
            <a:off x="1016000" y="4826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Donald Miller《StoryBrand》</a:t>
            </a:r>
            <a:endParaRPr lang="en-US" sz="1600" dirty="0"/>
          </a:p>
        </p:txBody>
      </p:sp>
      <p:sp>
        <p:nvSpPr>
          <p:cNvPr id="9" name="references-text-8"/>
          <p:cNvSpPr/>
          <p:nvPr/>
        </p:nvSpPr>
        <p:spPr>
          <a:xfrm>
            <a:off x="1016000" y="52324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故事行銷框架原著</a:t>
            </a:r>
            <a:endParaRPr lang="en-US" sz="1300" dirty="0"/>
          </a:p>
        </p:txBody>
      </p:sp>
      <p:sp>
        <p:nvSpPr>
          <p:cNvPr id="10" name="references-text-9"/>
          <p:cNvSpPr/>
          <p:nvPr/>
        </p:nvSpPr>
        <p:spPr>
          <a:xfrm>
            <a:off x="8636000" y="2540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Demand Metric研究</a:t>
            </a:r>
            <a:endParaRPr lang="en-US" sz="1600" dirty="0"/>
          </a:p>
        </p:txBody>
      </p:sp>
      <p:sp>
        <p:nvSpPr>
          <p:cNvPr id="11" name="references-text-10"/>
          <p:cNvSpPr/>
          <p:nvPr/>
        </p:nvSpPr>
        <p:spPr>
          <a:xfrm>
            <a:off x="8636000" y="29464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內容行銷成本效益數據</a:t>
            </a:r>
            <a:endParaRPr lang="en-US" sz="1300" dirty="0"/>
          </a:p>
        </p:txBody>
      </p:sp>
      <p:sp>
        <p:nvSpPr>
          <p:cNvPr id="12" name="references-text-11"/>
          <p:cNvSpPr/>
          <p:nvPr/>
        </p:nvSpPr>
        <p:spPr>
          <a:xfrm>
            <a:off x="8636000" y="3683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Semrush Blog</a:t>
            </a:r>
            <a:endParaRPr lang="en-US" sz="1600" dirty="0"/>
          </a:p>
        </p:txBody>
      </p:sp>
      <p:sp>
        <p:nvSpPr>
          <p:cNvPr id="13" name="references-text-12"/>
          <p:cNvSpPr/>
          <p:nvPr/>
        </p:nvSpPr>
        <p:spPr>
          <a:xfrm>
            <a:off x="8636000" y="40894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內容策略與KPI設定指南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you-shape-1"/>
          <p:cNvSpPr/>
          <p:nvPr/>
        </p:nvSpPr>
        <p:spPr>
          <a:xfrm>
            <a:off x="6223000" y="7112000"/>
            <a:ext cx="3810000" cy="1524000"/>
          </a:xfrm>
          <a:prstGeom prst="ellipse">
            <a:avLst/>
          </a:prstGeom>
          <a:solidFill>
            <a:srgbClr val="FF5E1A">
              <a:alpha val="13000"/>
            </a:srgbClr>
          </a:solidFill>
          <a:ln/>
        </p:spPr>
      </p:sp>
      <p:sp>
        <p:nvSpPr>
          <p:cNvPr id="3" name="thankyou-text-2"/>
          <p:cNvSpPr/>
          <p:nvPr/>
        </p:nvSpPr>
        <p:spPr>
          <a:xfrm>
            <a:off x="1778000" y="3810000"/>
            <a:ext cx="1270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5200" dirty="0"/>
          </a:p>
        </p:txBody>
      </p:sp>
      <p:sp>
        <p:nvSpPr>
          <p:cNvPr id="4" name="thankyou-text-3"/>
          <p:cNvSpPr/>
          <p:nvPr/>
        </p:nvSpPr>
        <p:spPr>
          <a:xfrm>
            <a:off x="1778000" y="50800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A0A5B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內容行銷策略：用故事吸引客戶、用價值留住客戶</dc:title>
  <dc:subject>內容行銷策略：用故事吸引客戶、用價值留住客戶</dc:subject>
  <dc:creator>Manus</dc:creator>
  <cp:lastModifiedBy>Manus</cp:lastModifiedBy>
  <cp:revision>1</cp:revision>
  <dcterms:created xsi:type="dcterms:W3CDTF">2026-07-31T00:40:02Z</dcterms:created>
  <dcterms:modified xsi:type="dcterms:W3CDTF">2026-07-31T00:40:02Z</dcterms:modified>
</cp:coreProperties>
</file>