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5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6256000" cy="9144000"/>
  <p:notesSz cx="9144000" cy="16256000"/>
  <p:embeddedFontLst>
    <p:embeddedFont>
      <p:font typeface="Noto Sans TC" charset="-122" pitchFamily="34"/>
      <p:regular r:id="rId29"/>
    </p:embeddedFont>
    <p:embeddedFont>
      <p:font typeface="Noto Serif TC" charset="-122" pitchFamily="34"/>
      <p:regular r:id="rId30"/>
    </p:embeddedFont>
    <p:embeddedFont>
      <p:font typeface="Fira Code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openxmlformats.org/officeDocument/2006/relationships/font" Target="fonts/font1.fntdata"/><Relationship Id="rId30" Type="http://schemas.openxmlformats.org/officeDocument/2006/relationships/font" Target="fonts/font2.fntdata"/><Relationship Id="rId31" Type="http://schemas.openxmlformats.org/officeDocument/2006/relationships/font" Target="fonts/font3.fntdata"/></Relationships>
</file>

<file path=ppt/charts/_rels/chart1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6.xlsx"/></Relationships>
</file>

<file path=ppt/charts/chart1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零點擊搜尋佔比</c:v>
                </c:pt>
              </c:strCache>
            </c:strRef>
          </c:tx>
          <c:spPr>
            <a:solidFill>
              <a:srgbClr val="1A73E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0.65</c:v>
                </c:pt>
                <c:pt idx="1">
                  <c:v>0.68</c:v>
                </c:pt>
                <c:pt idx="2">
                  <c:v>0.72</c:v>
                </c:pt>
                <c:pt idx="3">
                  <c:v>0.75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6E7079"/>
                    </a:solidFill>
                    <a:latin typeface="Noto Sans TC"/>
                  </a:defRPr>
                </a:pPr>
                <a:r>
                  <a:rPr b="0" i="0" u="none" strike="noStrike">
                    <a:solidFill>
                      <a:srgbClr val="6E7079"/>
                    </a:solidFill>
                    <a:latin typeface="Noto Sans TC"/>
                  </a:rPr>
                  <a:t>零點擊搜尋佔比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1.png"/><Relationship Id="rId3" Type="http://schemas.openxmlformats.org/officeDocument/2006/relationships/image" Target="../media/image-19-1.png"/><Relationship Id="rId4" Type="http://schemas.openxmlformats.org/officeDocument/2006/relationships/image" Target="../media/image-19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-1" descr="preencoded.pn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32123" r="32123" t="0" b="0"/>
          <a:stretch/>
        </p:blipFill>
        <p:spPr>
          <a:xfrm>
            <a:off x="10414000" y="0"/>
            <a:ext cx="5842000" cy="9144000"/>
          </a:xfrm>
          <a:prstGeom prst="rect">
            <a:avLst/>
          </a:prstGeom>
        </p:spPr>
      </p:pic>
      <p:sp>
        <p:nvSpPr>
          <p:cNvPr id="3" name="cover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1A73E8">
              <a:alpha val="50000"/>
            </a:srgbClr>
          </a:solidFill>
          <a:ln/>
        </p:spPr>
      </p:sp>
      <p:sp>
        <p:nvSpPr>
          <p:cNvPr id="4" name="cover-text-3"/>
          <p:cNvSpPr/>
          <p:nvPr/>
        </p:nvSpPr>
        <p:spPr>
          <a:xfrm>
            <a:off x="1016000" y="3048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/ AI SEARCH WORKSHOP</a:t>
            </a:r>
            <a:endParaRPr lang="en-US" sz="1600" dirty="0"/>
          </a:p>
        </p:txBody>
      </p:sp>
      <p:sp>
        <p:nvSpPr>
          <p:cNvPr id="5" name="cover-text-4"/>
          <p:cNvSpPr/>
          <p:nvPr/>
        </p:nvSpPr>
        <p:spPr>
          <a:xfrm>
            <a:off x="990600" y="3556000"/>
            <a:ext cx="13335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13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ChatGPT 與 Google AI Overview 內容推薦機制大解密</a:t>
            </a:r>
            <a:endParaRPr lang="en-US" sz="38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7112000"/>
            <a:ext cx="762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762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905000"/>
            <a:ext cx="7112000" cy="2794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092200" y="22352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agenda-text-5"/>
          <p:cNvSpPr/>
          <p:nvPr/>
        </p:nvSpPr>
        <p:spPr>
          <a:xfrm>
            <a:off x="1092200" y="2895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搜尋時代的到來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092200" y="33274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理解搜尋生態從十藍連結到AI總結答案的轉變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905000"/>
            <a:ext cx="7112000" cy="2794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8712200" y="22352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agenda-text-9"/>
          <p:cNvSpPr/>
          <p:nvPr/>
        </p:nvSpPr>
        <p:spPr>
          <a:xfrm>
            <a:off x="8712200" y="2895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如何選擇引用內容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8712200" y="33274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拆解RAG技術與AI引用內容的判斷標準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4978400"/>
            <a:ext cx="7112000" cy="2794000"/>
          </a:xfrm>
          <a:prstGeom prst="roundRect">
            <a:avLst>
              <a:gd name="adj" fmla="val 3636"/>
            </a:avLst>
          </a:prstGeom>
          <a:solidFill>
            <a:srgbClr val="F8F9FA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1092200" y="53086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agenda-text-13"/>
          <p:cNvSpPr/>
          <p:nvPr/>
        </p:nvSpPr>
        <p:spPr>
          <a:xfrm>
            <a:off x="1092200" y="596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實戰技巧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092200" y="6400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學習內容結構化與答案先行的寫作手法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4978400"/>
            <a:ext cx="7112000" cy="2794000"/>
          </a:xfrm>
          <a:prstGeom prst="roundRect">
            <a:avLst>
              <a:gd name="adj" fmla="val 3636"/>
            </a:avLst>
          </a:prstGeom>
          <a:solidFill>
            <a:srgbClr val="EAF1FE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8712200" y="5308600"/>
            <a:ext cx="635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agenda-text-17"/>
          <p:cNvSpPr/>
          <p:nvPr/>
        </p:nvSpPr>
        <p:spPr>
          <a:xfrm>
            <a:off x="8712200" y="5969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成效與未來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8712200" y="64008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追蹤AI推薦成效並掌握未來發展趨勢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6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AI 搜尋時代的到來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landscape_shif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earch_landscape_shif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搜尋已從「找連結」演變為「要答案」</a:t>
            </a:r>
            <a:endParaRPr lang="en-US" sz="2800" dirty="0"/>
          </a:p>
        </p:txBody>
      </p:sp>
      <p:sp>
        <p:nvSpPr>
          <p:cNvPr id="4" name="search_landscape_shift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8F9FA"/>
          </a:solidFill>
          <a:ln/>
        </p:spPr>
      </p:sp>
      <p:sp>
        <p:nvSpPr>
          <p:cNvPr id="5" name="search_landscape_shift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傳統搜尋時代</a:t>
            </a:r>
            <a:endParaRPr lang="en-US" sz="1800" dirty="0"/>
          </a:p>
        </p:txBody>
      </p:sp>
      <p:sp>
        <p:nvSpPr>
          <p:cNvPr id="6" name="search_landscape_shift-text-5"/>
          <p:cNvSpPr/>
          <p:nvPr/>
        </p:nvSpPr>
        <p:spPr>
          <a:xfrm>
            <a:off x="1092200" y="28956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用戶輸入關鍵字，Google呈現十筆藍色連結，使用者需自行點擊多個網站比對資訊</a:t>
            </a:r>
            <a:endParaRPr lang="en-US" sz="1600" dirty="0"/>
          </a:p>
        </p:txBody>
      </p:sp>
      <p:sp>
        <p:nvSpPr>
          <p:cNvPr id="7" name="search_landscape_shift-text-6"/>
          <p:cNvSpPr/>
          <p:nvPr/>
        </p:nvSpPr>
        <p:spPr>
          <a:xfrm>
            <a:off x="1092200" y="4318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流量分散在多個網站之間</a:t>
            </a:r>
            <a:endParaRPr lang="en-US" sz="1300" dirty="0"/>
          </a:p>
        </p:txBody>
      </p:sp>
      <p:sp>
        <p:nvSpPr>
          <p:cNvPr id="8" name="search_landscape_shift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AF1FE"/>
          </a:solidFill>
          <a:ln/>
        </p:spPr>
      </p:sp>
      <p:sp>
        <p:nvSpPr>
          <p:cNvPr id="9" name="search_landscape_shift-text-8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搜尋時代</a:t>
            </a:r>
            <a:endParaRPr lang="en-US" sz="1800" dirty="0"/>
          </a:p>
        </p:txBody>
      </p:sp>
      <p:sp>
        <p:nvSpPr>
          <p:cNvPr id="10" name="search_landscape_shift-text-9"/>
          <p:cNvSpPr/>
          <p:nvPr/>
        </p:nvSpPr>
        <p:spPr>
          <a:xfrm>
            <a:off x="8712200" y="28956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AI直接生成綜合性答案，並標註引用來源，用戶往往不再需要逐一點擊網站</a:t>
            </a:r>
            <a:endParaRPr lang="en-US" sz="1600" dirty="0"/>
          </a:p>
        </p:txBody>
      </p:sp>
      <p:sp>
        <p:nvSpPr>
          <p:cNvPr id="11" name="search_landscape_shift-text-10"/>
          <p:cNvSpPr/>
          <p:nvPr/>
        </p:nvSpPr>
        <p:spPr>
          <a:xfrm>
            <a:off x="8712200" y="4318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被AI引用成為新的曝光關鍵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ai_overview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ai_overview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AI Overview：搜尋結果頁最顯眼的AI摘要</a:t>
            </a:r>
            <a:endParaRPr lang="en-US" sz="2800" dirty="0"/>
          </a:p>
        </p:txBody>
      </p:sp>
      <p:pic>
        <p:nvPicPr>
          <p:cNvPr id="4" name="what_is_ai_overview-image-3" descr="preencoded.png">    </p:cNvPr>
          <p:cNvPicPr>
            <a:picLocks noChangeAspect="1"/>
          </p:cNvPicPr>
          <p:nvPr/>
        </p:nvPicPr>
        <p:blipFill>
          <a:blip r:embed="rId1"/>
          <a:srcRect l="13564" r="13564" t="0" b="0"/>
          <a:stretch/>
        </p:blipFill>
        <p:spPr>
          <a:xfrm>
            <a:off x="762000" y="1905000"/>
            <a:ext cx="7112000" cy="5080000"/>
          </a:xfrm>
          <a:prstGeom prst="roundRect">
            <a:avLst>
              <a:gd name="adj" fmla="val 2000"/>
            </a:avLst>
          </a:prstGeom>
        </p:spPr>
      </p:pic>
      <p:sp>
        <p:nvSpPr>
          <p:cNvPr id="5" name="what_is_ai_overview-shape-4"/>
          <p:cNvSpPr/>
          <p:nvPr/>
        </p:nvSpPr>
        <p:spPr>
          <a:xfrm>
            <a:off x="8382000" y="1905000"/>
            <a:ext cx="7112000" cy="5080000"/>
          </a:xfrm>
          <a:prstGeom prst="roundRect">
            <a:avLst>
              <a:gd name="adj" fmla="val 2000"/>
            </a:avLst>
          </a:prstGeom>
          <a:solidFill>
            <a:srgbClr val="F8F9FA"/>
          </a:solidFill>
          <a:ln/>
        </p:spPr>
      </p:sp>
      <p:sp>
        <p:nvSpPr>
          <p:cNvPr id="6" name="what_is_ai_overview-text-5"/>
          <p:cNvSpPr/>
          <p:nvPr/>
        </p:nvSpPr>
        <p:spPr>
          <a:xfrm>
            <a:off x="8712200" y="22352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核心特點</a:t>
            </a:r>
            <a:endParaRPr lang="en-US" sz="1800" dirty="0"/>
          </a:p>
        </p:txBody>
      </p:sp>
      <p:sp>
        <p:nvSpPr>
          <p:cNvPr id="7" name="what_is_ai_overview-text-6"/>
          <p:cNvSpPr/>
          <p:nvPr/>
        </p:nvSpPr>
        <p:spPr>
          <a:xfrm>
            <a:off x="8712200" y="2743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於2024年起在美國大規模推出</a:t>
            </a:r>
            <a:endParaRPr lang="en-US" sz="1500" dirty="0"/>
          </a:p>
        </p:txBody>
      </p:sp>
      <p:sp>
        <p:nvSpPr>
          <p:cNvPr id="8" name="what_is_ai_overview-text-7"/>
          <p:cNvSpPr/>
          <p:nvPr/>
        </p:nvSpPr>
        <p:spPr>
          <a:xfrm>
            <a:off x="8712200" y="3251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結合Gemini模型生成綜合式答案</a:t>
            </a:r>
            <a:endParaRPr lang="en-US" sz="1500" dirty="0"/>
          </a:p>
        </p:txBody>
      </p:sp>
      <p:sp>
        <p:nvSpPr>
          <p:cNvPr id="9" name="what_is_ai_overview-text-8"/>
          <p:cNvSpPr/>
          <p:nvPr/>
        </p:nvSpPr>
        <p:spPr>
          <a:xfrm>
            <a:off x="8712200" y="37592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顯示於搜尋結果頁最上方，附引用連結</a:t>
            </a:r>
            <a:endParaRPr lang="en-US" sz="1500" dirty="0"/>
          </a:p>
        </p:txBody>
      </p:sp>
      <p:sp>
        <p:nvSpPr>
          <p:cNvPr id="10" name="what_is_ai_overview-text-9"/>
          <p:cNvSpPr/>
          <p:nvPr/>
        </p:nvSpPr>
        <p:spPr>
          <a:xfrm>
            <a:off x="8712200" y="4445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Search官方部落格公告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chatgpt_search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chatgpt_search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Search：從提問到答案的四步驟</a:t>
            </a:r>
            <a:endParaRPr lang="en-US" sz="2800" dirty="0"/>
          </a:p>
        </p:txBody>
      </p:sp>
      <p:sp>
        <p:nvSpPr>
          <p:cNvPr id="4" name="what_is_chatgpt_search-shape-3"/>
          <p:cNvSpPr/>
          <p:nvPr/>
        </p:nvSpPr>
        <p:spPr>
          <a:xfrm>
            <a:off x="1778000" y="3810000"/>
            <a:ext cx="12700000" cy="9144"/>
          </a:xfrm>
          <a:prstGeom prst="line">
            <a:avLst/>
          </a:prstGeom>
          <a:ln w="25400">
            <a:solidFill>
              <a:srgbClr val="E8EAED"/>
            </a:solidFill>
            <a:prstDash val="solid"/>
          </a:ln>
        </p:spPr>
      </p:sp>
      <p:sp>
        <p:nvSpPr>
          <p:cNvPr id="5" name="what_is_chatgpt_search-shape-4"/>
          <p:cNvSpPr/>
          <p:nvPr/>
        </p:nvSpPr>
        <p:spPr>
          <a:xfrm>
            <a:off x="1524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what_is_chatgpt_search-text-5"/>
          <p:cNvSpPr/>
          <p:nvPr/>
        </p:nvSpPr>
        <p:spPr>
          <a:xfrm>
            <a:off x="152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what_is_chatgpt_search-text-6"/>
          <p:cNvSpPr/>
          <p:nvPr/>
        </p:nvSpPr>
        <p:spPr>
          <a:xfrm>
            <a:off x="508000" y="4318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用戶輸入自然語言問題</a:t>
            </a:r>
            <a:endParaRPr lang="en-US" sz="1300" dirty="0"/>
          </a:p>
        </p:txBody>
      </p:sp>
      <p:sp>
        <p:nvSpPr>
          <p:cNvPr id="8" name="what_is_chatgpt_search-shape-7"/>
          <p:cNvSpPr/>
          <p:nvPr/>
        </p:nvSpPr>
        <p:spPr>
          <a:xfrm>
            <a:off x="5334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9" name="what_is_chatgpt_search-text-8"/>
          <p:cNvSpPr/>
          <p:nvPr/>
        </p:nvSpPr>
        <p:spPr>
          <a:xfrm>
            <a:off x="533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what_is_chatgpt_search-text-9"/>
          <p:cNvSpPr/>
          <p:nvPr/>
        </p:nvSpPr>
        <p:spPr>
          <a:xfrm>
            <a:off x="4318000" y="4318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即時檢索網路上的相關資料</a:t>
            </a:r>
            <a:endParaRPr lang="en-US" sz="1300" dirty="0"/>
          </a:p>
        </p:txBody>
      </p:sp>
      <p:sp>
        <p:nvSpPr>
          <p:cNvPr id="11" name="what_is_chatgpt_search-shape-10"/>
          <p:cNvSpPr/>
          <p:nvPr/>
        </p:nvSpPr>
        <p:spPr>
          <a:xfrm>
            <a:off x="9144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2" name="what_is_chatgpt_search-text-11"/>
          <p:cNvSpPr/>
          <p:nvPr/>
        </p:nvSpPr>
        <p:spPr>
          <a:xfrm>
            <a:off x="914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what_is_chatgpt_search-text-12"/>
          <p:cNvSpPr/>
          <p:nvPr/>
        </p:nvSpPr>
        <p:spPr>
          <a:xfrm>
            <a:off x="8128000" y="4318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彙整多個來源生成整合式答案</a:t>
            </a:r>
            <a:endParaRPr lang="en-US" sz="1300" dirty="0"/>
          </a:p>
        </p:txBody>
      </p:sp>
      <p:sp>
        <p:nvSpPr>
          <p:cNvPr id="14" name="what_is_chatgpt_search-shape-13"/>
          <p:cNvSpPr/>
          <p:nvPr/>
        </p:nvSpPr>
        <p:spPr>
          <a:xfrm>
            <a:off x="12954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5" name="what_is_chatgpt_search-text-14"/>
          <p:cNvSpPr/>
          <p:nvPr/>
        </p:nvSpPr>
        <p:spPr>
          <a:xfrm>
            <a:off x="1295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what_is_chatgpt_search-text-15"/>
          <p:cNvSpPr/>
          <p:nvPr/>
        </p:nvSpPr>
        <p:spPr>
          <a:xfrm>
            <a:off x="11938000" y="4318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附上可點擊的引用來源連結</a:t>
            </a:r>
            <a:endParaRPr lang="en-US" sz="1300" dirty="0"/>
          </a:p>
        </p:txBody>
      </p:sp>
      <p:sp>
        <p:nvSpPr>
          <p:cNvPr id="17" name="what_is_chatgpt_search-shape-16"/>
          <p:cNvSpPr/>
          <p:nvPr/>
        </p:nvSpPr>
        <p:spPr>
          <a:xfrm>
            <a:off x="1778000" y="5842000"/>
            <a:ext cx="12700000" cy="1270000"/>
          </a:xfrm>
          <a:prstGeom prst="roundRect">
            <a:avLst>
              <a:gd name="adj" fmla="val 8000"/>
            </a:avLst>
          </a:prstGeom>
          <a:solidFill>
            <a:srgbClr val="F8F9FA"/>
          </a:solidFill>
          <a:ln/>
        </p:spPr>
      </p:sp>
      <p:sp>
        <p:nvSpPr>
          <p:cNvPr id="18" name="what_is_chatgpt_search-text-17"/>
          <p:cNvSpPr/>
          <p:nvPr/>
        </p:nvSpPr>
        <p:spPr>
          <a:xfrm>
            <a:off x="2108200" y="6146800"/>
            <a:ext cx="1193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關鍵洞察</a:t>
            </a:r>
            <a:endParaRPr lang="en-US" sz="1600" dirty="0"/>
          </a:p>
        </p:txBody>
      </p:sp>
      <p:sp>
        <p:nvSpPr>
          <p:cNvPr id="19" name="what_is_chatgpt_search-text-18"/>
          <p:cNvSpPr/>
          <p:nvPr/>
        </p:nvSpPr>
        <p:spPr>
          <a:xfrm>
            <a:off x="2108200" y="6553200"/>
            <a:ext cx="1193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與傳統搜尋不同，AI優先呈現「答案」而非「連結列表」，被引用的網站將獲得品牌曝光機會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6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AI 如何選擇引用內容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g_mechanism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ag_mechanism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RAG：檢索增強生成，AI找答案的核心技術</a:t>
            </a:r>
            <a:endParaRPr lang="en-US" sz="2800" dirty="0"/>
          </a:p>
        </p:txBody>
      </p:sp>
      <p:sp>
        <p:nvSpPr>
          <p:cNvPr id="4" name="rag_mechanism-shape-3"/>
          <p:cNvSpPr/>
          <p:nvPr/>
        </p:nvSpPr>
        <p:spPr>
          <a:xfrm>
            <a:off x="762000" y="1905000"/>
            <a:ext cx="4191000" cy="2540000"/>
          </a:xfrm>
          <a:prstGeom prst="roundRect">
            <a:avLst>
              <a:gd name="adj" fmla="val 4000"/>
            </a:avLst>
          </a:prstGeom>
          <a:solidFill>
            <a:srgbClr val="F8F9FA"/>
          </a:solidFill>
          <a:ln/>
        </p:spPr>
      </p:sp>
      <p:pic>
        <p:nvPicPr>
          <p:cNvPr id="5" name="rag_mechanism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235200"/>
            <a:ext cx="330200" cy="330200"/>
          </a:xfrm>
          <a:prstGeom prst="rect">
            <a:avLst/>
          </a:prstGeom>
        </p:spPr>
      </p:pic>
      <p:sp>
        <p:nvSpPr>
          <p:cNvPr id="6" name="rag_mechanism-text-5"/>
          <p:cNvSpPr/>
          <p:nvPr/>
        </p:nvSpPr>
        <p:spPr>
          <a:xfrm>
            <a:off x="1600200" y="2286000"/>
            <a:ext cx="317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使用者提問</a:t>
            </a:r>
            <a:endParaRPr lang="en-US" sz="1600" dirty="0"/>
          </a:p>
        </p:txBody>
      </p:sp>
      <p:sp>
        <p:nvSpPr>
          <p:cNvPr id="7" name="rag_mechanism-text-6"/>
          <p:cNvSpPr/>
          <p:nvPr/>
        </p:nvSpPr>
        <p:spPr>
          <a:xfrm>
            <a:off x="1092200" y="2819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輸入自然語言問句，例如「哪個SEO工具最適合新手？」</a:t>
            </a:r>
            <a:endParaRPr lang="en-US" sz="1300" dirty="0"/>
          </a:p>
        </p:txBody>
      </p:sp>
      <p:sp>
        <p:nvSpPr>
          <p:cNvPr id="8" name="rag_mechanism-shape-7"/>
          <p:cNvSpPr/>
          <p:nvPr/>
        </p:nvSpPr>
        <p:spPr>
          <a:xfrm>
            <a:off x="6032500" y="1905000"/>
            <a:ext cx="4191000" cy="2540000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/>
        </p:spPr>
      </p:sp>
      <p:pic>
        <p:nvPicPr>
          <p:cNvPr id="9" name="rag_mechanism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2235200"/>
            <a:ext cx="330200" cy="330200"/>
          </a:xfrm>
          <a:prstGeom prst="rect">
            <a:avLst/>
          </a:prstGeom>
        </p:spPr>
      </p:pic>
      <p:sp>
        <p:nvSpPr>
          <p:cNvPr id="10" name="rag_mechanism-text-9"/>
          <p:cNvSpPr/>
          <p:nvPr/>
        </p:nvSpPr>
        <p:spPr>
          <a:xfrm>
            <a:off x="6870700" y="2286000"/>
            <a:ext cx="317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即時檢索資料</a:t>
            </a:r>
            <a:endParaRPr lang="en-US" sz="1600" dirty="0"/>
          </a:p>
        </p:txBody>
      </p:sp>
      <p:sp>
        <p:nvSpPr>
          <p:cNvPr id="11" name="rag_mechanism-text-10"/>
          <p:cNvSpPr/>
          <p:nvPr/>
        </p:nvSpPr>
        <p:spPr>
          <a:xfrm>
            <a:off x="6362700" y="2819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從索引資料庫或即時網路搜尋中找出相關文件</a:t>
            </a:r>
            <a:endParaRPr lang="en-US" sz="1300" dirty="0"/>
          </a:p>
        </p:txBody>
      </p:sp>
      <p:sp>
        <p:nvSpPr>
          <p:cNvPr id="12" name="rag_mechanism-shape-11"/>
          <p:cNvSpPr/>
          <p:nvPr/>
        </p:nvSpPr>
        <p:spPr>
          <a:xfrm>
            <a:off x="11303000" y="1905000"/>
            <a:ext cx="4191000" cy="2540000"/>
          </a:xfrm>
          <a:prstGeom prst="roundRect">
            <a:avLst>
              <a:gd name="adj" fmla="val 4000"/>
            </a:avLst>
          </a:prstGeom>
          <a:solidFill>
            <a:srgbClr val="F8F9FA"/>
          </a:solidFill>
          <a:ln/>
        </p:spPr>
      </p:sp>
      <p:pic>
        <p:nvPicPr>
          <p:cNvPr id="13" name="rag_mechanism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200" y="2235200"/>
            <a:ext cx="330200" cy="330200"/>
          </a:xfrm>
          <a:prstGeom prst="rect">
            <a:avLst/>
          </a:prstGeom>
        </p:spPr>
      </p:pic>
      <p:sp>
        <p:nvSpPr>
          <p:cNvPr id="14" name="rag_mechanism-text-13"/>
          <p:cNvSpPr/>
          <p:nvPr/>
        </p:nvSpPr>
        <p:spPr>
          <a:xfrm>
            <a:off x="12141200" y="2286000"/>
            <a:ext cx="317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生成整合答案</a:t>
            </a:r>
            <a:endParaRPr lang="en-US" sz="1600" dirty="0"/>
          </a:p>
        </p:txBody>
      </p:sp>
      <p:sp>
        <p:nvSpPr>
          <p:cNvPr id="15" name="rag_mechanism-text-14"/>
          <p:cNvSpPr/>
          <p:nvPr/>
        </p:nvSpPr>
        <p:spPr>
          <a:xfrm>
            <a:off x="11633200" y="2819400"/>
            <a:ext cx="3556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語言模型將檢索到的資訊整合成流暢的回答</a:t>
            </a:r>
            <a:endParaRPr lang="en-US" sz="1300" dirty="0"/>
          </a:p>
        </p:txBody>
      </p:sp>
      <p:sp>
        <p:nvSpPr>
          <p:cNvPr id="16" name="rag_mechanism-shape-15"/>
          <p:cNvSpPr/>
          <p:nvPr/>
        </p:nvSpPr>
        <p:spPr>
          <a:xfrm>
            <a:off x="762000" y="5080000"/>
            <a:ext cx="14732000" cy="1778000"/>
          </a:xfrm>
          <a:prstGeom prst="roundRect">
            <a:avLst>
              <a:gd name="adj" fmla="val 5714"/>
            </a:avLst>
          </a:prstGeom>
          <a:solidFill>
            <a:srgbClr val="F8F9FA"/>
          </a:solidFill>
          <a:ln/>
        </p:spPr>
      </p:sp>
      <p:sp>
        <p:nvSpPr>
          <p:cNvPr id="17" name="rag_mechanism-text-16"/>
          <p:cNvSpPr/>
          <p:nvPr/>
        </p:nvSpPr>
        <p:spPr>
          <a:xfrm>
            <a:off x="1092200" y="53848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為什麼這對SEO/GEO很重要？</a:t>
            </a:r>
            <a:endParaRPr lang="en-US" sz="1600" dirty="0"/>
          </a:p>
        </p:txBody>
      </p:sp>
      <p:sp>
        <p:nvSpPr>
          <p:cNvPr id="18" name="rag_mechanism-text-17"/>
          <p:cNvSpPr/>
          <p:nvPr/>
        </p:nvSpPr>
        <p:spPr>
          <a:xfrm>
            <a:off x="1092200" y="58928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AI並非憑空生成答案，而是依賴既有網站內容作為「檢索來源」。因此，內容能否被有效檢索與理解，直接決定了品牌是否會被AI引用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tation_selection_facto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itation_selection_factor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引用內容的三大選擇標準</a:t>
            </a:r>
            <a:endParaRPr lang="en-US" sz="2800" dirty="0"/>
          </a:p>
        </p:txBody>
      </p:sp>
      <p:sp>
        <p:nvSpPr>
          <p:cNvPr id="4" name="citation_selection_factors-shape-3"/>
          <p:cNvSpPr/>
          <p:nvPr/>
        </p:nvSpPr>
        <p:spPr>
          <a:xfrm>
            <a:off x="76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8F9FA"/>
          </a:solidFill>
          <a:ln/>
        </p:spPr>
      </p:sp>
      <p:pic>
        <p:nvPicPr>
          <p:cNvPr id="5" name="citation_selection_factor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540000"/>
            <a:ext cx="381000" cy="381000"/>
          </a:xfrm>
          <a:prstGeom prst="rect">
            <a:avLst/>
          </a:prstGeom>
        </p:spPr>
      </p:pic>
      <p:sp>
        <p:nvSpPr>
          <p:cNvPr id="6" name="citation_selection_factors-text-5"/>
          <p:cNvSpPr/>
          <p:nvPr/>
        </p:nvSpPr>
        <p:spPr>
          <a:xfrm>
            <a:off x="109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</a:t>
            </a:r>
            <a:endParaRPr lang="en-US" sz="1700" dirty="0"/>
          </a:p>
        </p:txBody>
      </p:sp>
      <p:sp>
        <p:nvSpPr>
          <p:cNvPr id="7" name="citation_selection_factors-text-6"/>
          <p:cNvSpPr/>
          <p:nvPr/>
        </p:nvSpPr>
        <p:spPr>
          <a:xfrm>
            <a:off x="109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來自具公信力的網站、機構或已被廣泛引用的專家內容</a:t>
            </a:r>
            <a:endParaRPr lang="en-US" sz="1400" dirty="0"/>
          </a:p>
        </p:txBody>
      </p:sp>
      <p:sp>
        <p:nvSpPr>
          <p:cNvPr id="8" name="citation_selection_factors-shape-7"/>
          <p:cNvSpPr/>
          <p:nvPr/>
        </p:nvSpPr>
        <p:spPr>
          <a:xfrm>
            <a:off x="584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8F9FA"/>
          </a:solidFill>
          <a:ln/>
        </p:spPr>
      </p:sp>
      <p:pic>
        <p:nvPicPr>
          <p:cNvPr id="9" name="citation_selection_factor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540000"/>
            <a:ext cx="381000" cy="381000"/>
          </a:xfrm>
          <a:prstGeom prst="rect">
            <a:avLst/>
          </a:prstGeom>
        </p:spPr>
      </p:pic>
      <p:sp>
        <p:nvSpPr>
          <p:cNvPr id="10" name="citation_selection_factors-text-9"/>
          <p:cNvSpPr/>
          <p:nvPr/>
        </p:nvSpPr>
        <p:spPr>
          <a:xfrm>
            <a:off x="617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結構清晰</a:t>
            </a:r>
            <a:endParaRPr lang="en-US" sz="1700" dirty="0"/>
          </a:p>
        </p:txBody>
      </p:sp>
      <p:sp>
        <p:nvSpPr>
          <p:cNvPr id="11" name="citation_selection_factors-text-10"/>
          <p:cNvSpPr/>
          <p:nvPr/>
        </p:nvSpPr>
        <p:spPr>
          <a:xfrm>
            <a:off x="617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內容具備明確標題、條列與定義，方便AI理解與抽取重點</a:t>
            </a:r>
            <a:endParaRPr lang="en-US" sz="1400" dirty="0"/>
          </a:p>
        </p:txBody>
      </p:sp>
      <p:sp>
        <p:nvSpPr>
          <p:cNvPr id="12" name="citation_selection_factors-shape-11"/>
          <p:cNvSpPr/>
          <p:nvPr/>
        </p:nvSpPr>
        <p:spPr>
          <a:xfrm>
            <a:off x="1092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EAF1FE"/>
          </a:solidFill>
          <a:ln/>
        </p:spPr>
      </p:sp>
      <p:pic>
        <p:nvPicPr>
          <p:cNvPr id="13" name="citation_selection_factor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200" y="2540000"/>
            <a:ext cx="381000" cy="381000"/>
          </a:xfrm>
          <a:prstGeom prst="rect">
            <a:avLst/>
          </a:prstGeom>
        </p:spPr>
      </p:pic>
      <p:sp>
        <p:nvSpPr>
          <p:cNvPr id="14" name="citation_selection_factors-text-13"/>
          <p:cNvSpPr/>
          <p:nvPr/>
        </p:nvSpPr>
        <p:spPr>
          <a:xfrm>
            <a:off x="1125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新鮮度</a:t>
            </a:r>
            <a:endParaRPr lang="en-US" sz="1700" dirty="0"/>
          </a:p>
        </p:txBody>
      </p:sp>
      <p:sp>
        <p:nvSpPr>
          <p:cNvPr id="15" name="citation_selection_factors-text-14"/>
          <p:cNvSpPr/>
          <p:nvPr/>
        </p:nvSpPr>
        <p:spPr>
          <a:xfrm>
            <a:off x="1125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近期更新的內容更容易被視為準確且具時效性</a:t>
            </a:r>
            <a:endParaRPr lang="en-US" sz="1400" dirty="0"/>
          </a:p>
        </p:txBody>
      </p:sp>
      <p:sp>
        <p:nvSpPr>
          <p:cNvPr id="16" name="citation_selection_factors-text-15"/>
          <p:cNvSpPr/>
          <p:nvPr/>
        </p:nvSpPr>
        <p:spPr>
          <a:xfrm>
            <a:off x="762000" y="6858000"/>
            <a:ext cx="147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來源：Princeton大學GEO研究論文／Search Engine Land分析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uctured_data_rol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tructured_data_role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結構化資料：幫助AI精準理解你的內容</a:t>
            </a:r>
            <a:endParaRPr lang="en-US" sz="2800" dirty="0"/>
          </a:p>
        </p:txBody>
      </p:sp>
      <p:sp>
        <p:nvSpPr>
          <p:cNvPr id="4" name="structured_data_role-shape-3"/>
          <p:cNvSpPr/>
          <p:nvPr/>
        </p:nvSpPr>
        <p:spPr>
          <a:xfrm>
            <a:off x="762000" y="2032000"/>
            <a:ext cx="7112000" cy="4826000"/>
          </a:xfrm>
          <a:prstGeom prst="roundRect">
            <a:avLst>
              <a:gd name="adj" fmla="val 2105"/>
            </a:avLst>
          </a:prstGeom>
          <a:solidFill>
            <a:srgbClr val="20242C"/>
          </a:solidFill>
          <a:ln/>
        </p:spPr>
      </p:sp>
      <p:sp>
        <p:nvSpPr>
          <p:cNvPr id="5" name="structured_data_role-text-4"/>
          <p:cNvSpPr/>
          <p:nvPr/>
        </p:nvSpPr>
        <p:spPr>
          <a:xfrm>
            <a:off x="1092200" y="2336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8AB4F8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Schema.org FAQPage</a:t>
            </a:r>
            <a:endParaRPr lang="en-US" sz="1300" dirty="0"/>
          </a:p>
        </p:txBody>
      </p:sp>
      <p:sp>
        <p:nvSpPr>
          <p:cNvPr id="6" name="structured_data_role-text-5"/>
          <p:cNvSpPr/>
          <p:nvPr/>
        </p:nvSpPr>
        <p:spPr>
          <a:xfrm>
            <a:off x="1092200" y="2794000"/>
            <a:ext cx="635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E8EAE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{ "@type": "FAQPage", "mainEntity": [{ "@type": "Question", "name": "什麼是GEO?", "acceptedAnswer": { "@type": "Answer", "text": "生成式引擎最佳化..." } }] }</a:t>
            </a:r>
            <a:endParaRPr lang="en-US" sz="1300" dirty="0"/>
          </a:p>
        </p:txBody>
      </p:sp>
      <p:sp>
        <p:nvSpPr>
          <p:cNvPr id="7" name="structured_data_role-shape-6"/>
          <p:cNvSpPr/>
          <p:nvPr/>
        </p:nvSpPr>
        <p:spPr>
          <a:xfrm>
            <a:off x="8382000" y="2032000"/>
            <a:ext cx="7112000" cy="4826000"/>
          </a:xfrm>
          <a:prstGeom prst="roundRect">
            <a:avLst>
              <a:gd name="adj" fmla="val 2105"/>
            </a:avLst>
          </a:prstGeom>
          <a:solidFill>
            <a:srgbClr val="F8F9FA"/>
          </a:solidFill>
          <a:ln/>
        </p:spPr>
      </p:sp>
      <p:sp>
        <p:nvSpPr>
          <p:cNvPr id="8" name="structured_data_role-text-7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為何重要？</a:t>
            </a:r>
            <a:endParaRPr lang="en-US" sz="1700" dirty="0"/>
          </a:p>
        </p:txBody>
      </p:sp>
      <p:sp>
        <p:nvSpPr>
          <p:cNvPr id="9" name="structured_data_role-text-8"/>
          <p:cNvSpPr/>
          <p:nvPr/>
        </p:nvSpPr>
        <p:spPr>
          <a:xfrm>
            <a:off x="8712200" y="284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明確標註問答、產品或文章資訊</a:t>
            </a:r>
            <a:endParaRPr lang="en-US" sz="1500" dirty="0"/>
          </a:p>
        </p:txBody>
      </p:sp>
      <p:sp>
        <p:nvSpPr>
          <p:cNvPr id="10" name="structured_data_role-text-9"/>
          <p:cNvSpPr/>
          <p:nvPr/>
        </p:nvSpPr>
        <p:spPr>
          <a:xfrm>
            <a:off x="8712200" y="335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降低AI誤讀內容的機率</a:t>
            </a:r>
            <a:endParaRPr lang="en-US" sz="1500" dirty="0"/>
          </a:p>
        </p:txBody>
      </p:sp>
      <p:sp>
        <p:nvSpPr>
          <p:cNvPr id="11" name="structured_data_role-text-10"/>
          <p:cNvSpPr/>
          <p:nvPr/>
        </p:nvSpPr>
        <p:spPr>
          <a:xfrm>
            <a:off x="8712200" y="3860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提升被AI Overview摘要引用的機會</a:t>
            </a:r>
            <a:endParaRPr lang="en-US" sz="1500" dirty="0"/>
          </a:p>
        </p:txBody>
      </p:sp>
      <p:sp>
        <p:nvSpPr>
          <p:cNvPr id="12" name="structured_data_role-text-11"/>
          <p:cNvSpPr/>
          <p:nvPr/>
        </p:nvSpPr>
        <p:spPr>
          <a:xfrm>
            <a:off x="8712200" y="4572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Central結構化資料官方文件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6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GEO 實戰技巧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structure_tip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ntent_structure_tip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內容結構化：讓AI一眼看懂你的重點</a:t>
            </a:r>
            <a:endParaRPr lang="en-US" sz="2800" dirty="0"/>
          </a:p>
        </p:txBody>
      </p:sp>
      <p:sp>
        <p:nvSpPr>
          <p:cNvPr id="4" name="content_structure_tips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5" name="content_structure_tip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30200" cy="330200"/>
          </a:xfrm>
          <a:prstGeom prst="rect">
            <a:avLst/>
          </a:prstGeom>
        </p:spPr>
      </p:pic>
      <p:sp>
        <p:nvSpPr>
          <p:cNvPr id="6" name="content_structure_tips-text-5"/>
          <p:cNvSpPr/>
          <p:nvPr/>
        </p:nvSpPr>
        <p:spPr>
          <a:xfrm>
            <a:off x="1651000" y="23368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使用清晰的H2/H3標題階層</a:t>
            </a:r>
            <a:endParaRPr lang="en-US" sz="1600" dirty="0"/>
          </a:p>
        </p:txBody>
      </p:sp>
      <p:sp>
        <p:nvSpPr>
          <p:cNvPr id="7" name="content_structure_tips-text-6"/>
          <p:cNvSpPr/>
          <p:nvPr/>
        </p:nvSpPr>
        <p:spPr>
          <a:xfrm>
            <a:off x="1651000" y="2717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每個段落聚焦單一子主題，方便AI切分抽取</a:t>
            </a:r>
            <a:endParaRPr lang="en-US" sz="1300" dirty="0"/>
          </a:p>
        </p:txBody>
      </p:sp>
      <p:sp>
        <p:nvSpPr>
          <p:cNvPr id="8" name="content_structure_tips-shape-7"/>
          <p:cNvSpPr/>
          <p:nvPr/>
        </p:nvSpPr>
        <p:spPr>
          <a:xfrm>
            <a:off x="762000" y="3352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9" name="content_structure_tip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59200"/>
            <a:ext cx="330200" cy="330200"/>
          </a:xfrm>
          <a:prstGeom prst="rect">
            <a:avLst/>
          </a:prstGeom>
        </p:spPr>
      </p:pic>
      <p:sp>
        <p:nvSpPr>
          <p:cNvPr id="10" name="content_structure_tips-text-9"/>
          <p:cNvSpPr/>
          <p:nvPr/>
        </p:nvSpPr>
        <p:spPr>
          <a:xfrm>
            <a:off x="1651000" y="36576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善用條列與編號清單</a:t>
            </a:r>
            <a:endParaRPr lang="en-US" sz="1600" dirty="0"/>
          </a:p>
        </p:txBody>
      </p:sp>
      <p:sp>
        <p:nvSpPr>
          <p:cNvPr id="11" name="content_structure_tips-text-10"/>
          <p:cNvSpPr/>
          <p:nvPr/>
        </p:nvSpPr>
        <p:spPr>
          <a:xfrm>
            <a:off x="1651000" y="4038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步驟型或比較型內容以清單呈現更容易被AI提取</a:t>
            </a:r>
            <a:endParaRPr lang="en-US" sz="1300" dirty="0"/>
          </a:p>
        </p:txBody>
      </p:sp>
      <p:sp>
        <p:nvSpPr>
          <p:cNvPr id="12" name="content_structure_tips-shape-11"/>
          <p:cNvSpPr/>
          <p:nvPr/>
        </p:nvSpPr>
        <p:spPr>
          <a:xfrm>
            <a:off x="762000" y="4673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13" name="content_structure_tip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080000"/>
            <a:ext cx="330200" cy="330200"/>
          </a:xfrm>
          <a:prstGeom prst="rect">
            <a:avLst/>
          </a:prstGeom>
        </p:spPr>
      </p:pic>
      <p:sp>
        <p:nvSpPr>
          <p:cNvPr id="14" name="content_structure_tips-text-13"/>
          <p:cNvSpPr/>
          <p:nvPr/>
        </p:nvSpPr>
        <p:spPr>
          <a:xfrm>
            <a:off x="1651000" y="49784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加入FAQ問答區塊</a:t>
            </a:r>
            <a:endParaRPr lang="en-US" sz="1600" dirty="0"/>
          </a:p>
        </p:txBody>
      </p:sp>
      <p:sp>
        <p:nvSpPr>
          <p:cNvPr id="15" name="content_structure_tips-text-14"/>
          <p:cNvSpPr/>
          <p:nvPr/>
        </p:nvSpPr>
        <p:spPr>
          <a:xfrm>
            <a:off x="1651000" y="53594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直接以問題形式呈現，符合用戶自然語言提問習慣</a:t>
            </a:r>
            <a:endParaRPr lang="en-US" sz="1300" dirty="0"/>
          </a:p>
        </p:txBody>
      </p:sp>
      <p:sp>
        <p:nvSpPr>
          <p:cNvPr id="16" name="content_structure_tips-shape-15"/>
          <p:cNvSpPr/>
          <p:nvPr/>
        </p:nvSpPr>
        <p:spPr>
          <a:xfrm>
            <a:off x="762000" y="5994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pic>
        <p:nvPicPr>
          <p:cNvPr id="17" name="content_structure_tip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400800"/>
            <a:ext cx="330200" cy="330200"/>
          </a:xfrm>
          <a:prstGeom prst="rect">
            <a:avLst/>
          </a:prstGeom>
        </p:spPr>
      </p:pic>
      <p:sp>
        <p:nvSpPr>
          <p:cNvPr id="18" name="content_structure_tips-text-17"/>
          <p:cNvSpPr/>
          <p:nvPr/>
        </p:nvSpPr>
        <p:spPr>
          <a:xfrm>
            <a:off x="1651000" y="62992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提供具體數據與明確定義</a:t>
            </a:r>
            <a:endParaRPr lang="en-US" sz="1600" dirty="0"/>
          </a:p>
        </p:txBody>
      </p:sp>
      <p:sp>
        <p:nvSpPr>
          <p:cNvPr id="19" name="content_structure_tips-text-18"/>
          <p:cNvSpPr/>
          <p:nvPr/>
        </p:nvSpPr>
        <p:spPr>
          <a:xfrm>
            <a:off x="1651000" y="6680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量化資訊比模糊描述更容易被AI直接引用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eat_for_ai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eeat_for_ai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E-E-A-T：AI 時代信任度的新標準</a:t>
            </a:r>
            <a:endParaRPr lang="en-US" sz="2800" dirty="0"/>
          </a:p>
        </p:txBody>
      </p:sp>
      <p:sp>
        <p:nvSpPr>
          <p:cNvPr id="4" name="eeat_for_ai-shape-3"/>
          <p:cNvSpPr/>
          <p:nvPr/>
        </p:nvSpPr>
        <p:spPr>
          <a:xfrm>
            <a:off x="762000" y="2032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8F9FA"/>
          </a:solidFill>
          <a:ln/>
        </p:spPr>
      </p:sp>
      <p:sp>
        <p:nvSpPr>
          <p:cNvPr id="5" name="eeat_for_ai-text-4"/>
          <p:cNvSpPr/>
          <p:nvPr/>
        </p:nvSpPr>
        <p:spPr>
          <a:xfrm>
            <a:off x="109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Experience 經驗</a:t>
            </a:r>
            <a:endParaRPr lang="en-US" sz="1600" dirty="0"/>
          </a:p>
        </p:txBody>
      </p:sp>
      <p:sp>
        <p:nvSpPr>
          <p:cNvPr id="6" name="eeat_for_ai-text-5"/>
          <p:cNvSpPr/>
          <p:nvPr/>
        </p:nvSpPr>
        <p:spPr>
          <a:xfrm>
            <a:off x="1092200" y="2794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展現實際使用或操作經驗，如實測心得與第一手資料</a:t>
            </a:r>
            <a:endParaRPr lang="en-US" sz="1400" dirty="0"/>
          </a:p>
        </p:txBody>
      </p:sp>
      <p:sp>
        <p:nvSpPr>
          <p:cNvPr id="7" name="eeat_for_ai-shape-6"/>
          <p:cNvSpPr/>
          <p:nvPr/>
        </p:nvSpPr>
        <p:spPr>
          <a:xfrm>
            <a:off x="8382000" y="2032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8F9FA"/>
          </a:solidFill>
          <a:ln/>
        </p:spPr>
      </p:sp>
      <p:sp>
        <p:nvSpPr>
          <p:cNvPr id="8" name="eeat_for_ai-text-7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Expertise 專業</a:t>
            </a:r>
            <a:endParaRPr lang="en-US" sz="1600" dirty="0"/>
          </a:p>
        </p:txBody>
      </p:sp>
      <p:sp>
        <p:nvSpPr>
          <p:cNvPr id="9" name="eeat_for_ai-text-8"/>
          <p:cNvSpPr/>
          <p:nvPr/>
        </p:nvSpPr>
        <p:spPr>
          <a:xfrm>
            <a:off x="8712200" y="2794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標明作者專業背景與資歷，增加內容可信度</a:t>
            </a:r>
            <a:endParaRPr lang="en-US" sz="1400" dirty="0"/>
          </a:p>
        </p:txBody>
      </p:sp>
      <p:sp>
        <p:nvSpPr>
          <p:cNvPr id="10" name="eeat_for_ai-shape-9"/>
          <p:cNvSpPr/>
          <p:nvPr/>
        </p:nvSpPr>
        <p:spPr>
          <a:xfrm>
            <a:off x="762000" y="4445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8F9FA"/>
          </a:solidFill>
          <a:ln/>
        </p:spPr>
      </p:sp>
      <p:sp>
        <p:nvSpPr>
          <p:cNvPr id="11" name="eeat_for_ai-text-10"/>
          <p:cNvSpPr/>
          <p:nvPr/>
        </p:nvSpPr>
        <p:spPr>
          <a:xfrm>
            <a:off x="1092200" y="4749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Authoritativeness 權威</a:t>
            </a:r>
            <a:endParaRPr lang="en-US" sz="1600" dirty="0"/>
          </a:p>
        </p:txBody>
      </p:sp>
      <p:sp>
        <p:nvSpPr>
          <p:cNvPr id="12" name="eeat_for_ai-text-11"/>
          <p:cNvSpPr/>
          <p:nvPr/>
        </p:nvSpPr>
        <p:spPr>
          <a:xfrm>
            <a:off x="1092200" y="5207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被其他權威網站或專家引用與認可</a:t>
            </a:r>
            <a:endParaRPr lang="en-US" sz="1400" dirty="0"/>
          </a:p>
        </p:txBody>
      </p:sp>
      <p:sp>
        <p:nvSpPr>
          <p:cNvPr id="13" name="eeat_for_ai-shape-12"/>
          <p:cNvSpPr/>
          <p:nvPr/>
        </p:nvSpPr>
        <p:spPr>
          <a:xfrm>
            <a:off x="8382000" y="4445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EAF1FE"/>
          </a:solidFill>
          <a:ln/>
        </p:spPr>
      </p:sp>
      <p:sp>
        <p:nvSpPr>
          <p:cNvPr id="14" name="eeat_for_ai-text-13"/>
          <p:cNvSpPr/>
          <p:nvPr/>
        </p:nvSpPr>
        <p:spPr>
          <a:xfrm>
            <a:off x="8712200" y="4749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Trustworthiness 可信</a:t>
            </a:r>
            <a:endParaRPr lang="en-US" sz="1600" dirty="0"/>
          </a:p>
        </p:txBody>
      </p:sp>
      <p:sp>
        <p:nvSpPr>
          <p:cNvPr id="15" name="eeat_for_ai-text-14"/>
          <p:cNvSpPr/>
          <p:nvPr/>
        </p:nvSpPr>
        <p:spPr>
          <a:xfrm>
            <a:off x="8712200" y="5207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資訊準確、來源透明，並定期更新內容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swer_first_writ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nswer_first_writing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答案先行：倒金字塔寫作法</a:t>
            </a:r>
            <a:endParaRPr lang="en-US" sz="2800" dirty="0"/>
          </a:p>
        </p:txBody>
      </p:sp>
      <p:sp>
        <p:nvSpPr>
          <p:cNvPr id="4" name="answer_first_writing-shape-3"/>
          <p:cNvSpPr/>
          <p:nvPr/>
        </p:nvSpPr>
        <p:spPr>
          <a:xfrm>
            <a:off x="762000" y="2032000"/>
            <a:ext cx="6350000" cy="889000"/>
          </a:xfrm>
          <a:prstGeom prst="roundRect">
            <a:avLst>
              <a:gd name="adj" fmla="val 11429"/>
            </a:avLst>
          </a:prstGeom>
          <a:solidFill>
            <a:srgbClr val="1A73E8"/>
          </a:solidFill>
          <a:ln/>
        </p:spPr>
      </p:sp>
      <p:sp>
        <p:nvSpPr>
          <p:cNvPr id="5" name="answer_first_writing-text-4"/>
          <p:cNvSpPr/>
          <p:nvPr/>
        </p:nvSpPr>
        <p:spPr>
          <a:xfrm>
            <a:off x="1092200" y="2286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第一段：直接給出核心答案</a:t>
            </a:r>
            <a:endParaRPr lang="en-US" sz="1400" dirty="0"/>
          </a:p>
        </p:txBody>
      </p:sp>
      <p:sp>
        <p:nvSpPr>
          <p:cNvPr id="6" name="answer_first_writing-shape-5"/>
          <p:cNvSpPr/>
          <p:nvPr/>
        </p:nvSpPr>
        <p:spPr>
          <a:xfrm>
            <a:off x="1397000" y="3149600"/>
            <a:ext cx="5080000" cy="889000"/>
          </a:xfrm>
          <a:prstGeom prst="roundRect">
            <a:avLst>
              <a:gd name="adj" fmla="val 11429"/>
            </a:avLst>
          </a:prstGeom>
          <a:solidFill>
            <a:srgbClr val="5B93EE"/>
          </a:solidFill>
          <a:ln/>
        </p:spPr>
      </p:sp>
      <p:sp>
        <p:nvSpPr>
          <p:cNvPr id="7" name="answer_first_writing-text-6"/>
          <p:cNvSpPr/>
          <p:nvPr/>
        </p:nvSpPr>
        <p:spPr>
          <a:xfrm>
            <a:off x="1727200" y="3403600"/>
            <a:ext cx="457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第二段：補充關鍵細節與數據</a:t>
            </a:r>
            <a:endParaRPr lang="en-US" sz="1400" dirty="0"/>
          </a:p>
        </p:txBody>
      </p:sp>
      <p:sp>
        <p:nvSpPr>
          <p:cNvPr id="8" name="answer_first_writing-shape-7"/>
          <p:cNvSpPr/>
          <p:nvPr/>
        </p:nvSpPr>
        <p:spPr>
          <a:xfrm>
            <a:off x="2032000" y="4267200"/>
            <a:ext cx="3810000" cy="889000"/>
          </a:xfrm>
          <a:prstGeom prst="roundRect">
            <a:avLst>
              <a:gd name="adj" fmla="val 11429"/>
            </a:avLst>
          </a:prstGeom>
          <a:solidFill>
            <a:srgbClr val="9DBFF2"/>
          </a:solidFill>
          <a:ln/>
        </p:spPr>
      </p:sp>
      <p:sp>
        <p:nvSpPr>
          <p:cNvPr id="9" name="answer_first_writing-text-8"/>
          <p:cNvSpPr/>
          <p:nvPr/>
        </p:nvSpPr>
        <p:spPr>
          <a:xfrm>
            <a:off x="2362200" y="45212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0E2A5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後續段落：背景說明與延伸資訊</a:t>
            </a:r>
            <a:endParaRPr lang="en-US" sz="1300" dirty="0"/>
          </a:p>
        </p:txBody>
      </p:sp>
      <p:sp>
        <p:nvSpPr>
          <p:cNvPr id="10" name="answer_first_writing-shape-9"/>
          <p:cNvSpPr/>
          <p:nvPr/>
        </p:nvSpPr>
        <p:spPr>
          <a:xfrm>
            <a:off x="8890000" y="2032000"/>
            <a:ext cx="6096000" cy="4826000"/>
          </a:xfrm>
          <a:prstGeom prst="roundRect">
            <a:avLst>
              <a:gd name="adj" fmla="val 2105"/>
            </a:avLst>
          </a:prstGeom>
          <a:solidFill>
            <a:srgbClr val="F8F9FA"/>
          </a:solidFill>
          <a:ln/>
        </p:spPr>
      </p:sp>
      <p:sp>
        <p:nvSpPr>
          <p:cNvPr id="11" name="answer_first_writing-text-10"/>
          <p:cNvSpPr/>
          <p:nvPr/>
        </p:nvSpPr>
        <p:spPr>
          <a:xfrm>
            <a:off x="9220200" y="2336800"/>
            <a:ext cx="533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為何有效？</a:t>
            </a:r>
            <a:endParaRPr lang="en-US" sz="1700" dirty="0"/>
          </a:p>
        </p:txBody>
      </p:sp>
      <p:sp>
        <p:nvSpPr>
          <p:cNvPr id="12" name="answer_first_writing-text-11"/>
          <p:cNvSpPr/>
          <p:nvPr/>
        </p:nvSpPr>
        <p:spPr>
          <a:xfrm>
            <a:off x="9220200" y="2895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AI傾向擷取文章開頭的直接回答</a:t>
            </a:r>
            <a:endParaRPr lang="en-US" sz="1500" dirty="0"/>
          </a:p>
        </p:txBody>
      </p:sp>
      <p:sp>
        <p:nvSpPr>
          <p:cNvPr id="13" name="answer_first_writing-text-12"/>
          <p:cNvSpPr/>
          <p:nvPr/>
        </p:nvSpPr>
        <p:spPr>
          <a:xfrm>
            <a:off x="9220200" y="3403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符合用戶快速獲取資訊的需求</a:t>
            </a:r>
            <a:endParaRPr lang="en-US" sz="1500" dirty="0"/>
          </a:p>
        </p:txBody>
      </p:sp>
      <p:sp>
        <p:nvSpPr>
          <p:cNvPr id="14" name="answer_first_writing-text-13"/>
          <p:cNvSpPr/>
          <p:nvPr/>
        </p:nvSpPr>
        <p:spPr>
          <a:xfrm>
            <a:off x="9220200" y="3911600"/>
            <a:ext cx="533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提高被摘要引用的機率</a:t>
            </a:r>
            <a:endParaRPr lang="en-US" sz="1500" dirty="0"/>
          </a:p>
        </p:txBody>
      </p:sp>
      <p:sp>
        <p:nvSpPr>
          <p:cNvPr id="15" name="answer_first_writing-text-14"/>
          <p:cNvSpPr/>
          <p:nvPr/>
        </p:nvSpPr>
        <p:spPr>
          <a:xfrm>
            <a:off x="9220200" y="4572000"/>
            <a:ext cx="533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建議每個段落開頭即點出結論，再輔以說明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6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成效與未來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asuring_ai_visibilit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asuring_ai_visibilit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如何追蹤品牌在AI搜尋中的曝光成效</a:t>
            </a:r>
            <a:endParaRPr lang="en-US" sz="2800" dirty="0"/>
          </a:p>
        </p:txBody>
      </p:sp>
      <p:pic>
        <p:nvPicPr>
          <p:cNvPr id="4" name="measuring_ai_visibility-image-3" descr="preencoded.png">    </p:cNvPr>
          <p:cNvPicPr>
            <a:picLocks noChangeAspect="1"/>
          </p:cNvPicPr>
          <p:nvPr/>
        </p:nvPicPr>
        <p:blipFill>
          <a:blip r:embed="rId1"/>
          <a:srcRect l="13272" r="13272" t="0" b="0"/>
          <a:stretch/>
        </p:blipFill>
        <p:spPr>
          <a:xfrm>
            <a:off x="762000" y="1905000"/>
            <a:ext cx="7874000" cy="4826000"/>
          </a:xfrm>
          <a:prstGeom prst="roundRect">
            <a:avLst>
              <a:gd name="adj" fmla="val 2105"/>
            </a:avLst>
          </a:prstGeom>
        </p:spPr>
      </p:pic>
      <p:sp>
        <p:nvSpPr>
          <p:cNvPr id="5" name="measuring_ai_visibility-shape-4"/>
          <p:cNvSpPr/>
          <p:nvPr/>
        </p:nvSpPr>
        <p:spPr>
          <a:xfrm>
            <a:off x="9144000" y="1905000"/>
            <a:ext cx="6350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/>
        </p:spPr>
      </p:sp>
      <p:sp>
        <p:nvSpPr>
          <p:cNvPr id="6" name="measuring_ai_visibility-text-5"/>
          <p:cNvSpPr/>
          <p:nvPr/>
        </p:nvSpPr>
        <p:spPr>
          <a:xfrm>
            <a:off x="9474200" y="22098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GA4流量來源分析</a:t>
            </a:r>
            <a:endParaRPr lang="en-US" sz="1600" dirty="0"/>
          </a:p>
        </p:txBody>
      </p:sp>
      <p:sp>
        <p:nvSpPr>
          <p:cNvPr id="7" name="measuring_ai_visibility-text-6"/>
          <p:cNvSpPr/>
          <p:nvPr/>
        </p:nvSpPr>
        <p:spPr>
          <a:xfrm>
            <a:off x="9474200" y="2641600"/>
            <a:ext cx="571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觀察來自chatgpt.com、perplexity.ai等AI平台的referral流量</a:t>
            </a:r>
            <a:endParaRPr lang="en-US" sz="1300" dirty="0"/>
          </a:p>
        </p:txBody>
      </p:sp>
      <p:sp>
        <p:nvSpPr>
          <p:cNvPr id="8" name="measuring_ai_visibility-shape-7"/>
          <p:cNvSpPr/>
          <p:nvPr/>
        </p:nvSpPr>
        <p:spPr>
          <a:xfrm>
            <a:off x="9144000" y="3606800"/>
            <a:ext cx="6350000" cy="1524000"/>
          </a:xfrm>
          <a:prstGeom prst="roundRect">
            <a:avLst>
              <a:gd name="adj" fmla="val 6667"/>
            </a:avLst>
          </a:prstGeom>
          <a:solidFill>
            <a:srgbClr val="F8F9FA"/>
          </a:solidFill>
          <a:ln/>
        </p:spPr>
      </p:sp>
      <p:sp>
        <p:nvSpPr>
          <p:cNvPr id="9" name="measuring_ai_visibility-text-8"/>
          <p:cNvSpPr/>
          <p:nvPr/>
        </p:nvSpPr>
        <p:spPr>
          <a:xfrm>
            <a:off x="9474200" y="39116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人工測試提問</a:t>
            </a:r>
            <a:endParaRPr lang="en-US" sz="1600" dirty="0"/>
          </a:p>
        </p:txBody>
      </p:sp>
      <p:sp>
        <p:nvSpPr>
          <p:cNvPr id="10" name="measuring_ai_visibility-text-9"/>
          <p:cNvSpPr/>
          <p:nvPr/>
        </p:nvSpPr>
        <p:spPr>
          <a:xfrm>
            <a:off x="9474200" y="4343400"/>
            <a:ext cx="571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定期於ChatGPT、Gemini輸入相關問題，觀察品牌是否被引用</a:t>
            </a:r>
            <a:endParaRPr lang="en-US" sz="1300" dirty="0"/>
          </a:p>
        </p:txBody>
      </p:sp>
      <p:sp>
        <p:nvSpPr>
          <p:cNvPr id="11" name="measuring_ai_visibility-shape-10"/>
          <p:cNvSpPr/>
          <p:nvPr/>
        </p:nvSpPr>
        <p:spPr>
          <a:xfrm>
            <a:off x="9144000" y="5308600"/>
            <a:ext cx="6350000" cy="1422400"/>
          </a:xfrm>
          <a:prstGeom prst="roundRect">
            <a:avLst>
              <a:gd name="adj" fmla="val 7143"/>
            </a:avLst>
          </a:prstGeom>
          <a:solidFill>
            <a:srgbClr val="EAF1FE"/>
          </a:solidFill>
          <a:ln/>
        </p:spPr>
      </p:sp>
      <p:sp>
        <p:nvSpPr>
          <p:cNvPr id="12" name="measuring_ai_visibility-text-11"/>
          <p:cNvSpPr/>
          <p:nvPr/>
        </p:nvSpPr>
        <p:spPr>
          <a:xfrm>
            <a:off x="9474200" y="56134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專用GEO監測工具</a:t>
            </a:r>
            <a:endParaRPr lang="en-US" sz="1600" dirty="0"/>
          </a:p>
        </p:txBody>
      </p:sp>
      <p:sp>
        <p:nvSpPr>
          <p:cNvPr id="13" name="measuring_ai_visibility-text-12"/>
          <p:cNvSpPr/>
          <p:nvPr/>
        </p:nvSpPr>
        <p:spPr>
          <a:xfrm>
            <a:off x="9474200" y="6045200"/>
            <a:ext cx="571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如Profound、Rankscale等新興AI可見度追蹤平台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comparis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ase_comparison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案例比較：優化前後的內容呈現差異</a:t>
            </a:r>
            <a:endParaRPr lang="en-US" sz="2800" dirty="0"/>
          </a:p>
        </p:txBody>
      </p:sp>
      <p:sp>
        <p:nvSpPr>
          <p:cNvPr id="4" name="case_comparison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8F9FA"/>
          </a:solidFill>
          <a:ln/>
        </p:spPr>
      </p:sp>
      <p:pic>
        <p:nvPicPr>
          <p:cNvPr id="5" name="case_comparis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30200" cy="330200"/>
          </a:xfrm>
          <a:prstGeom prst="rect">
            <a:avLst/>
          </a:prstGeom>
        </p:spPr>
      </p:pic>
      <p:sp>
        <p:nvSpPr>
          <p:cNvPr id="6" name="case_comparison-text-5"/>
          <p:cNvSpPr/>
          <p:nvPr/>
        </p:nvSpPr>
        <p:spPr>
          <a:xfrm>
            <a:off x="165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優化前</a:t>
            </a:r>
            <a:endParaRPr lang="en-US" sz="1600" dirty="0"/>
          </a:p>
        </p:txBody>
      </p:sp>
      <p:sp>
        <p:nvSpPr>
          <p:cNvPr id="7" name="case_comparison-text-6"/>
          <p:cNvSpPr/>
          <p:nvPr/>
        </p:nvSpPr>
        <p:spPr>
          <a:xfrm>
            <a:off x="1092200" y="3048000"/>
            <a:ext cx="6096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文章以冗長敘述開頭，沒有明確標題結構，關鍵資訊埋藏在段落中間，缺乏具體數據支持</a:t>
            </a:r>
            <a:endParaRPr lang="en-US" sz="1400" dirty="0"/>
          </a:p>
        </p:txBody>
      </p:sp>
      <p:sp>
        <p:nvSpPr>
          <p:cNvPr id="8" name="case_comparison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AF1FE"/>
          </a:solidFill>
          <a:ln/>
        </p:spPr>
      </p:sp>
      <p:pic>
        <p:nvPicPr>
          <p:cNvPr id="9" name="case_comparis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87600"/>
            <a:ext cx="330200" cy="330200"/>
          </a:xfrm>
          <a:prstGeom prst="rect">
            <a:avLst/>
          </a:prstGeom>
        </p:spPr>
      </p:pic>
      <p:sp>
        <p:nvSpPr>
          <p:cNvPr id="10" name="case_comparison-text-9"/>
          <p:cNvSpPr/>
          <p:nvPr/>
        </p:nvSpPr>
        <p:spPr>
          <a:xfrm>
            <a:off x="927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優化後</a:t>
            </a:r>
            <a:endParaRPr lang="en-US" sz="1600" dirty="0"/>
          </a:p>
        </p:txBody>
      </p:sp>
      <p:sp>
        <p:nvSpPr>
          <p:cNvPr id="11" name="case_comparison-text-10"/>
          <p:cNvSpPr/>
          <p:nvPr/>
        </p:nvSpPr>
        <p:spPr>
          <a:xfrm>
            <a:off x="8712200" y="3048000"/>
            <a:ext cx="6096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開頭直接給出結論與具體數據，搭配清晰標題與條列重點，並加入FAQ區塊回答常見問題，結果被AI Overview多次引用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ture_outlook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future_outlook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AI搜尋趨勢預測：零點擊搜尋將持續成長</a:t>
            </a:r>
            <a:endParaRPr lang="en-US" sz="2800" dirty="0"/>
          </a:p>
        </p:txBody>
      </p:sp>
      <p:graphicFrame>
        <p:nvGraphicFramePr>
          <p:cNvPr id="4" name="future_outlook-chart-3" descr=""/>
          <p:cNvGraphicFramePr/>
          <p:nvPr/>
        </p:nvGraphicFramePr>
        <p:xfrm>
          <a:off x="762000" y="1905000"/>
          <a:ext cx="14732000" cy="4191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future_outlook-text-4"/>
          <p:cNvSpPr/>
          <p:nvPr/>
        </p:nvSpPr>
        <p:spPr>
          <a:xfrm>
            <a:off x="762000" y="6350000"/>
            <a:ext cx="147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來源：Semrush零點擊搜尋研究（示意趨勢，實際數值依產業與地區而異）</a:t>
            </a:r>
            <a:endParaRPr lang="en-US" sz="1300" dirty="0"/>
          </a:p>
        </p:txBody>
      </p:sp>
      <p:sp>
        <p:nvSpPr>
          <p:cNvPr id="6" name="future_outlook-shape-5"/>
          <p:cNvSpPr/>
          <p:nvPr/>
        </p:nvSpPr>
        <p:spPr>
          <a:xfrm>
            <a:off x="762000" y="68580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8F9FA"/>
          </a:solidFill>
          <a:ln/>
        </p:spPr>
      </p:sp>
      <p:sp>
        <p:nvSpPr>
          <p:cNvPr id="7" name="future_outlook-text-6"/>
          <p:cNvSpPr/>
          <p:nvPr/>
        </p:nvSpPr>
        <p:spPr>
          <a:xfrm>
            <a:off x="1092200" y="71374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隨著AI搜尋普及，被引用比單純排名更重要，品牌需同步佈局SEO與GEO策略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行動清單</a:t>
            </a:r>
            <a:endParaRPr lang="en-US" sz="2800" dirty="0"/>
          </a:p>
        </p:txBody>
      </p:sp>
      <p:sp>
        <p:nvSpPr>
          <p:cNvPr id="4" name="action_checklist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5" name="action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30200" cy="330200"/>
          </a:xfrm>
          <a:prstGeom prst="rect">
            <a:avLst/>
          </a:prstGeom>
        </p:spPr>
      </p:pic>
      <p:sp>
        <p:nvSpPr>
          <p:cNvPr id="6" name="action_checklist-text-5"/>
          <p:cNvSpPr/>
          <p:nvPr/>
        </p:nvSpPr>
        <p:spPr>
          <a:xfrm>
            <a:off x="1651000" y="23368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為核心文章加上清晰標題結構與FAQ區塊</a:t>
            </a:r>
            <a:endParaRPr lang="en-US" sz="1600" dirty="0"/>
          </a:p>
        </p:txBody>
      </p:sp>
      <p:sp>
        <p:nvSpPr>
          <p:cNvPr id="7" name="action_checklist-text-6"/>
          <p:cNvSpPr/>
          <p:nvPr/>
        </p:nvSpPr>
        <p:spPr>
          <a:xfrm>
            <a:off x="1651000" y="2717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確保每段落有明確子標題與直接答案</a:t>
            </a:r>
            <a:endParaRPr lang="en-US" sz="1300" dirty="0"/>
          </a:p>
        </p:txBody>
      </p:sp>
      <p:sp>
        <p:nvSpPr>
          <p:cNvPr id="8" name="action_checklist-shape-7"/>
          <p:cNvSpPr/>
          <p:nvPr/>
        </p:nvSpPr>
        <p:spPr>
          <a:xfrm>
            <a:off x="762000" y="3352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9" name="action_checklis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59200"/>
            <a:ext cx="330200" cy="330200"/>
          </a:xfrm>
          <a:prstGeom prst="rect">
            <a:avLst/>
          </a:prstGeom>
        </p:spPr>
      </p:pic>
      <p:sp>
        <p:nvSpPr>
          <p:cNvPr id="10" name="action_checklist-text-9"/>
          <p:cNvSpPr/>
          <p:nvPr/>
        </p:nvSpPr>
        <p:spPr>
          <a:xfrm>
            <a:off x="1651000" y="36576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導入Schema結構化資料標記</a:t>
            </a:r>
            <a:endParaRPr lang="en-US" sz="1600" dirty="0"/>
          </a:p>
        </p:txBody>
      </p:sp>
      <p:sp>
        <p:nvSpPr>
          <p:cNvPr id="11" name="action_checklist-text-10"/>
          <p:cNvSpPr/>
          <p:nvPr/>
        </p:nvSpPr>
        <p:spPr>
          <a:xfrm>
            <a:off x="1651000" y="4038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優先處理FAQPage、Article等常用類型</a:t>
            </a:r>
            <a:endParaRPr lang="en-US" sz="1300" dirty="0"/>
          </a:p>
        </p:txBody>
      </p:sp>
      <p:sp>
        <p:nvSpPr>
          <p:cNvPr id="12" name="action_checklist-shape-11"/>
          <p:cNvSpPr/>
          <p:nvPr/>
        </p:nvSpPr>
        <p:spPr>
          <a:xfrm>
            <a:off x="762000" y="4673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pic>
        <p:nvPicPr>
          <p:cNvPr id="13" name="action_checklis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080000"/>
            <a:ext cx="330200" cy="330200"/>
          </a:xfrm>
          <a:prstGeom prst="rect">
            <a:avLst/>
          </a:prstGeom>
        </p:spPr>
      </p:pic>
      <p:sp>
        <p:nvSpPr>
          <p:cNvPr id="14" name="action_checklist-text-13"/>
          <p:cNvSpPr/>
          <p:nvPr/>
        </p:nvSpPr>
        <p:spPr>
          <a:xfrm>
            <a:off x="1651000" y="49784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建立內容作者專業資訊頁</a:t>
            </a:r>
            <a:endParaRPr lang="en-US" sz="1600" dirty="0"/>
          </a:p>
        </p:txBody>
      </p:sp>
      <p:sp>
        <p:nvSpPr>
          <p:cNvPr id="15" name="action_checklist-text-14"/>
          <p:cNvSpPr/>
          <p:nvPr/>
        </p:nvSpPr>
        <p:spPr>
          <a:xfrm>
            <a:off x="1651000" y="53594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強化E-E-A-T中的專業性與可信度</a:t>
            </a:r>
            <a:endParaRPr lang="en-US" sz="1300" dirty="0"/>
          </a:p>
        </p:txBody>
      </p:sp>
      <p:sp>
        <p:nvSpPr>
          <p:cNvPr id="16" name="action_checklist-shape-15"/>
          <p:cNvSpPr/>
          <p:nvPr/>
        </p:nvSpPr>
        <p:spPr>
          <a:xfrm>
            <a:off x="762000" y="5994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pic>
        <p:nvPicPr>
          <p:cNvPr id="17" name="action_checklist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400800"/>
            <a:ext cx="330200" cy="330200"/>
          </a:xfrm>
          <a:prstGeom prst="rect">
            <a:avLst/>
          </a:prstGeom>
        </p:spPr>
      </p:pic>
      <p:sp>
        <p:nvSpPr>
          <p:cNvPr id="18" name="action_checklist-text-17"/>
          <p:cNvSpPr/>
          <p:nvPr/>
        </p:nvSpPr>
        <p:spPr>
          <a:xfrm>
            <a:off x="1651000" y="62992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每月測試品牌在AI搜尋中的曝光情況</a:t>
            </a:r>
            <a:endParaRPr lang="en-US" sz="1600" dirty="0"/>
          </a:p>
        </p:txBody>
      </p:sp>
      <p:sp>
        <p:nvSpPr>
          <p:cNvPr id="19" name="action_checklist-text-18"/>
          <p:cNvSpPr/>
          <p:nvPr/>
        </p:nvSpPr>
        <p:spPr>
          <a:xfrm>
            <a:off x="1651000" y="6680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於ChatGPT、Gemini實際輸入相關提問驗證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總結：GEO時代的四個核心觀念</a:t>
            </a:r>
            <a:endParaRPr lang="en-US" sz="28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8F9FA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0922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922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答案優先</a:t>
            </a:r>
            <a:endParaRPr lang="en-US" sz="1500" dirty="0"/>
          </a:p>
        </p:txBody>
      </p:sp>
      <p:sp>
        <p:nvSpPr>
          <p:cNvPr id="7" name="summary-text-6"/>
          <p:cNvSpPr/>
          <p:nvPr/>
        </p:nvSpPr>
        <p:spPr>
          <a:xfrm>
            <a:off x="10922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AI搜尋直接提供答案，被引用比排名更重要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42926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8F9FA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46228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46228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結構清晰</a:t>
            </a:r>
            <a:endParaRPr lang="en-US" sz="1500" dirty="0"/>
          </a:p>
        </p:txBody>
      </p:sp>
      <p:sp>
        <p:nvSpPr>
          <p:cNvPr id="11" name="summary-text-10"/>
          <p:cNvSpPr/>
          <p:nvPr/>
        </p:nvSpPr>
        <p:spPr>
          <a:xfrm>
            <a:off x="46228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結構化內容更容易被AI理解與抽取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8232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8F9FA"/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81534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81534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信任為本</a:t>
            </a:r>
            <a:endParaRPr lang="en-US" sz="1500" dirty="0"/>
          </a:p>
        </p:txBody>
      </p:sp>
      <p:sp>
        <p:nvSpPr>
          <p:cNvPr id="15" name="summary-text-14"/>
          <p:cNvSpPr/>
          <p:nvPr/>
        </p:nvSpPr>
        <p:spPr>
          <a:xfrm>
            <a:off x="81534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E-E-A-T在AI時代同樣是核心信任指標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113538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EAF1FE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116840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116840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持續驗證</a:t>
            </a:r>
            <a:endParaRPr lang="en-US" sz="1500" dirty="0"/>
          </a:p>
        </p:txBody>
      </p:sp>
      <p:sp>
        <p:nvSpPr>
          <p:cNvPr id="19" name="summary-text-18"/>
          <p:cNvSpPr/>
          <p:nvPr/>
        </p:nvSpPr>
        <p:spPr>
          <a:xfrm>
            <a:off x="116840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定期測試並追蹤品牌在AI中的曝光表現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8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2032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sp>
        <p:nvSpPr>
          <p:cNvPr id="5" name="references-text-4"/>
          <p:cNvSpPr/>
          <p:nvPr/>
        </p:nvSpPr>
        <p:spPr>
          <a:xfrm>
            <a:off x="109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</a:t>
            </a:r>
            <a:endParaRPr lang="en-US" sz="1500" dirty="0"/>
          </a:p>
        </p:txBody>
      </p:sp>
      <p:sp>
        <p:nvSpPr>
          <p:cNvPr id="6" name="references-text-5"/>
          <p:cNvSpPr/>
          <p:nvPr/>
        </p:nvSpPr>
        <p:spPr>
          <a:xfrm>
            <a:off x="1092200" y="2743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Overview官方說明與結構化資料指南</a:t>
            </a:r>
            <a:endParaRPr lang="en-US" sz="1300" dirty="0"/>
          </a:p>
        </p:txBody>
      </p:sp>
      <p:sp>
        <p:nvSpPr>
          <p:cNvPr id="7" name="references-shape-6"/>
          <p:cNvSpPr/>
          <p:nvPr/>
        </p:nvSpPr>
        <p:spPr>
          <a:xfrm>
            <a:off x="8382000" y="2032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sp>
        <p:nvSpPr>
          <p:cNvPr id="8" name="references-text-7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Princeton University GEO研究</a:t>
            </a:r>
            <a:endParaRPr lang="en-US" sz="1500" dirty="0"/>
          </a:p>
        </p:txBody>
      </p:sp>
      <p:sp>
        <p:nvSpPr>
          <p:cNvPr id="9" name="references-text-8"/>
          <p:cNvSpPr/>
          <p:nvPr/>
        </p:nvSpPr>
        <p:spPr>
          <a:xfrm>
            <a:off x="8712200" y="2743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生成式引擎最佳化學術論文</a:t>
            </a:r>
            <a:endParaRPr lang="en-US" sz="13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33528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3657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Engine Land</a:t>
            </a:r>
            <a:endParaRPr lang="en-US" sz="1500" dirty="0"/>
          </a:p>
        </p:txBody>
      </p:sp>
      <p:sp>
        <p:nvSpPr>
          <p:cNvPr id="12" name="references-text-11"/>
          <p:cNvSpPr/>
          <p:nvPr/>
        </p:nvSpPr>
        <p:spPr>
          <a:xfrm>
            <a:off x="1092200" y="40640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AI搜尋趨勢與GEO策略分析</a:t>
            </a:r>
            <a:endParaRPr lang="en-US" sz="1300" dirty="0"/>
          </a:p>
        </p:txBody>
      </p:sp>
      <p:sp>
        <p:nvSpPr>
          <p:cNvPr id="13" name="references-shape-12"/>
          <p:cNvSpPr/>
          <p:nvPr/>
        </p:nvSpPr>
        <p:spPr>
          <a:xfrm>
            <a:off x="8382000" y="33528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8F9FA"/>
          </a:solidFill>
          <a:ln/>
        </p:spPr>
      </p:sp>
      <p:sp>
        <p:nvSpPr>
          <p:cNvPr id="14" name="references-text-13"/>
          <p:cNvSpPr/>
          <p:nvPr/>
        </p:nvSpPr>
        <p:spPr>
          <a:xfrm>
            <a:off x="8712200" y="36576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Semrush Blog</a:t>
            </a:r>
            <a:endParaRPr lang="en-US" sz="1500" dirty="0"/>
          </a:p>
        </p:txBody>
      </p:sp>
      <p:sp>
        <p:nvSpPr>
          <p:cNvPr id="15" name="references-text-14"/>
          <p:cNvSpPr/>
          <p:nvPr/>
        </p:nvSpPr>
        <p:spPr>
          <a:xfrm>
            <a:off x="8712200" y="40640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零點擊搜尋與AI流量研究報告</a:t>
            </a:r>
            <a:endParaRPr lang="en-US" sz="1300" dirty="0"/>
          </a:p>
        </p:txBody>
      </p:sp>
      <p:sp>
        <p:nvSpPr>
          <p:cNvPr id="16" name="references-shape-15"/>
          <p:cNvSpPr/>
          <p:nvPr/>
        </p:nvSpPr>
        <p:spPr>
          <a:xfrm>
            <a:off x="762000" y="46736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sp>
        <p:nvSpPr>
          <p:cNvPr id="17" name="references-text-16"/>
          <p:cNvSpPr/>
          <p:nvPr/>
        </p:nvSpPr>
        <p:spPr>
          <a:xfrm>
            <a:off x="1092200" y="4978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OpenAI / ChatGPT Search</a:t>
            </a:r>
            <a:endParaRPr lang="en-US" sz="1500" dirty="0"/>
          </a:p>
        </p:txBody>
      </p:sp>
      <p:sp>
        <p:nvSpPr>
          <p:cNvPr id="18" name="references-text-17"/>
          <p:cNvSpPr/>
          <p:nvPr/>
        </p:nvSpPr>
        <p:spPr>
          <a:xfrm>
            <a:off x="1092200" y="5384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Search官方公告</a:t>
            </a:r>
            <a:endParaRPr lang="en-US" sz="1300" dirty="0"/>
          </a:p>
        </p:txBody>
      </p:sp>
      <p:sp>
        <p:nvSpPr>
          <p:cNvPr id="19" name="references-shape-18"/>
          <p:cNvSpPr/>
          <p:nvPr/>
        </p:nvSpPr>
        <p:spPr>
          <a:xfrm>
            <a:off x="8382000" y="46736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sp>
        <p:nvSpPr>
          <p:cNvPr id="20" name="references-text-19"/>
          <p:cNvSpPr/>
          <p:nvPr/>
        </p:nvSpPr>
        <p:spPr>
          <a:xfrm>
            <a:off x="8712200" y="49784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Blog</a:t>
            </a:r>
            <a:endParaRPr lang="en-US" sz="1500" dirty="0"/>
          </a:p>
        </p:txBody>
      </p:sp>
      <p:sp>
        <p:nvSpPr>
          <p:cNvPr id="21" name="references-text-20"/>
          <p:cNvSpPr/>
          <p:nvPr/>
        </p:nvSpPr>
        <p:spPr>
          <a:xfrm>
            <a:off x="8712200" y="5384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E-E-A-T在AI搜尋時代的應用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192000" y="762000"/>
            <a:ext cx="3810000" cy="3810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2954000" y="1524000"/>
            <a:ext cx="2286000" cy="2286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thankyou-shape-3"/>
          <p:cNvSpPr/>
          <p:nvPr/>
        </p:nvSpPr>
        <p:spPr>
          <a:xfrm>
            <a:off x="1016000" y="3810000"/>
            <a:ext cx="762000" cy="76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990600" y="4318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6" name="thankyou-text-5"/>
          <p:cNvSpPr/>
          <p:nvPr/>
        </p:nvSpPr>
        <p:spPr>
          <a:xfrm>
            <a:off x="1016000" y="5588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ChatGPT 與 Google AI Overview 內容推薦機制大解密</dc:title>
  <dc:subject>ChatGPT 與 Google AI Overview 內容推薦機制大解密</dc:subject>
  <dc:creator>Manus</dc:creator>
  <cp:lastModifiedBy>Manus</cp:lastModifiedBy>
  <cp:revision>1</cp:revision>
  <dcterms:created xsi:type="dcterms:W3CDTF">2026-07-31T00:39:53Z</dcterms:created>
  <dcterms:modified xsi:type="dcterms:W3CDTF">2026-07-31T00:39:53Z</dcterms:modified>
</cp:coreProperties>
</file>