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6256000" cy="9144000"/>
  <p:notesSz cx="9144000" cy="16256000"/>
  <p:embeddedFontLst>
    <p:embeddedFont>
      <p:font typeface="Noto Sans TC" charset="-122" pitchFamily="34"/>
      <p:regular r:id="rId30"/>
    </p:embeddedFont>
    <p:embeddedFont>
      <p:font typeface="Noto Serif TC" charset="-122" pitchFamily="34"/>
      <p:regular r:id="rId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openxmlformats.org/officeDocument/2006/relationships/font" Target="fonts/font1.fntdata"/><Relationship Id="rId31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1.png"/><Relationship Id="rId3" Type="http://schemas.openxmlformats.org/officeDocument/2006/relationships/image" Target="../media/image-19-1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1.png"/><Relationship Id="rId3" Type="http://schemas.openxmlformats.org/officeDocument/2006/relationships/image" Target="../media/image-20-1.png"/><Relationship Id="rId4" Type="http://schemas.openxmlformats.org/officeDocument/2006/relationships/image" Target="../media/image-20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1A73E8"/>
          </a:solidFill>
          <a:ln/>
        </p:spPr>
      </p:sp>
      <p:pic>
        <p:nvPicPr>
          <p:cNvPr id="3" name="cover-image-2" descr="preencoded.png">    </p:cNvPr>
          <p:cNvPicPr>
            <a:picLocks noChangeAspect="1"/>
          </p:cNvPicPr>
          <p:nvPr/>
        </p:nvPicPr>
        <p:blipFill>
          <a:blip r:embed="rId1"/>
          <a:srcRect l="28125" r="28125" t="0" b="0"/>
          <a:stretch/>
        </p:blipFill>
        <p:spPr>
          <a:xfrm>
            <a:off x="9144000" y="0"/>
            <a:ext cx="7112000" cy="9144000"/>
          </a:xfrm>
          <a:prstGeom prst="rect">
            <a:avLst/>
          </a:prstGeom>
        </p:spPr>
      </p:pic>
      <p:sp>
        <p:nvSpPr>
          <p:cNvPr id="4" name="cover-shape-3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5" name="cover-text-4"/>
          <p:cNvSpPr/>
          <p:nvPr/>
        </p:nvSpPr>
        <p:spPr>
          <a:xfrm>
            <a:off x="1016000" y="33020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LOCAL SEO WORKSHOP</a:t>
            </a:r>
            <a:endParaRPr lang="en-US" sz="1600" dirty="0"/>
          </a:p>
        </p:txBody>
      </p:sp>
      <p:sp>
        <p:nvSpPr>
          <p:cNvPr id="6" name="cover-text-5"/>
          <p:cNvSpPr/>
          <p:nvPr/>
        </p:nvSpPr>
        <p:spPr>
          <a:xfrm>
            <a:off x="990600" y="3810000"/>
            <a:ext cx="7620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本地 SEO 優化指南：讓在地客戶更容易找到你</a:t>
            </a:r>
            <a:endParaRPr lang="en-US" sz="4000" dirty="0"/>
          </a:p>
        </p:txBody>
      </p:sp>
      <p:sp>
        <p:nvSpPr>
          <p:cNvPr id="7" name="cover-text-6"/>
          <p:cNvSpPr/>
          <p:nvPr/>
        </p:nvSpPr>
        <p:spPr>
          <a:xfrm>
            <a:off x="1016000" y="7112000"/>
            <a:ext cx="7112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762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2032000"/>
            <a:ext cx="3378200" cy="5334000"/>
          </a:xfrm>
          <a:prstGeom prst="roundRect">
            <a:avLst>
              <a:gd name="adj" fmla="val 3008"/>
            </a:avLst>
          </a:prstGeom>
          <a:solidFill>
            <a:srgbClr val="F1F3F4"/>
          </a:solidFill>
          <a:ln/>
        </p:spPr>
      </p:sp>
      <p:sp>
        <p:nvSpPr>
          <p:cNvPr id="5" name="agenda-text-4"/>
          <p:cNvSpPr/>
          <p:nvPr/>
        </p:nvSpPr>
        <p:spPr>
          <a:xfrm>
            <a:off x="1092200" y="2413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3600" dirty="0"/>
          </a:p>
        </p:txBody>
      </p:sp>
      <p:sp>
        <p:nvSpPr>
          <p:cNvPr id="6" name="agenda-text-5"/>
          <p:cNvSpPr/>
          <p:nvPr/>
        </p:nvSpPr>
        <p:spPr>
          <a:xfrm>
            <a:off x="1092200" y="3302000"/>
            <a:ext cx="266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本地SEO基礎概念</a:t>
            </a:r>
            <a:endParaRPr lang="en-US" sz="1700" dirty="0"/>
          </a:p>
        </p:txBody>
      </p:sp>
      <p:sp>
        <p:nvSpPr>
          <p:cNvPr id="7" name="agenda-text-6"/>
          <p:cNvSpPr/>
          <p:nvPr/>
        </p:nvSpPr>
        <p:spPr>
          <a:xfrm>
            <a:off x="1092200" y="3784600"/>
            <a:ext cx="266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認識本地搜尋機制與地圖包展現位置</a:t>
            </a:r>
            <a:endParaRPr lang="en-US" sz="1300" dirty="0"/>
          </a:p>
        </p:txBody>
      </p:sp>
      <p:sp>
        <p:nvSpPr>
          <p:cNvPr id="8" name="agenda-shape-7"/>
          <p:cNvSpPr/>
          <p:nvPr/>
        </p:nvSpPr>
        <p:spPr>
          <a:xfrm>
            <a:off x="4292600" y="2032000"/>
            <a:ext cx="3378200" cy="5334000"/>
          </a:xfrm>
          <a:prstGeom prst="roundRect">
            <a:avLst>
              <a:gd name="adj" fmla="val 3008"/>
            </a:avLst>
          </a:prstGeom>
          <a:solidFill>
            <a:srgbClr val="F1F3F4"/>
          </a:solidFill>
          <a:ln/>
        </p:spPr>
      </p:sp>
      <p:sp>
        <p:nvSpPr>
          <p:cNvPr id="9" name="agenda-text-8"/>
          <p:cNvSpPr/>
          <p:nvPr/>
        </p:nvSpPr>
        <p:spPr>
          <a:xfrm>
            <a:off x="4622800" y="2413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3600" dirty="0"/>
          </a:p>
        </p:txBody>
      </p:sp>
      <p:sp>
        <p:nvSpPr>
          <p:cNvPr id="10" name="agenda-text-9"/>
          <p:cNvSpPr/>
          <p:nvPr/>
        </p:nvSpPr>
        <p:spPr>
          <a:xfrm>
            <a:off x="4622800" y="3302000"/>
            <a:ext cx="266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Google商家檔案設置</a:t>
            </a:r>
            <a:endParaRPr lang="en-US" sz="1700" dirty="0"/>
          </a:p>
        </p:txBody>
      </p:sp>
      <p:sp>
        <p:nvSpPr>
          <p:cNvPr id="11" name="agenda-text-10"/>
          <p:cNvSpPr/>
          <p:nvPr/>
        </p:nvSpPr>
        <p:spPr>
          <a:xfrm>
            <a:off x="4622800" y="3784600"/>
            <a:ext cx="266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完整設置與優化Google Business Profile</a:t>
            </a:r>
            <a:endParaRPr lang="en-US" sz="1300" dirty="0"/>
          </a:p>
        </p:txBody>
      </p:sp>
      <p:sp>
        <p:nvSpPr>
          <p:cNvPr id="12" name="agenda-shape-11"/>
          <p:cNvSpPr/>
          <p:nvPr/>
        </p:nvSpPr>
        <p:spPr>
          <a:xfrm>
            <a:off x="7823200" y="2032000"/>
            <a:ext cx="3378200" cy="5334000"/>
          </a:xfrm>
          <a:prstGeom prst="roundRect">
            <a:avLst>
              <a:gd name="adj" fmla="val 3008"/>
            </a:avLst>
          </a:prstGeom>
          <a:solidFill>
            <a:srgbClr val="F1F3F4"/>
          </a:solidFill>
          <a:ln/>
        </p:spPr>
      </p:sp>
      <p:sp>
        <p:nvSpPr>
          <p:cNvPr id="13" name="agenda-text-12"/>
          <p:cNvSpPr/>
          <p:nvPr/>
        </p:nvSpPr>
        <p:spPr>
          <a:xfrm>
            <a:off x="8153400" y="2413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3600" dirty="0"/>
          </a:p>
        </p:txBody>
      </p:sp>
      <p:sp>
        <p:nvSpPr>
          <p:cNvPr id="14" name="agenda-text-13"/>
          <p:cNvSpPr/>
          <p:nvPr/>
        </p:nvSpPr>
        <p:spPr>
          <a:xfrm>
            <a:off x="8153400" y="3302000"/>
            <a:ext cx="266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評論與排名新規則</a:t>
            </a:r>
            <a:endParaRPr lang="en-US" sz="1700" dirty="0"/>
          </a:p>
        </p:txBody>
      </p:sp>
      <p:sp>
        <p:nvSpPr>
          <p:cNvPr id="15" name="agenda-text-14"/>
          <p:cNvSpPr/>
          <p:nvPr/>
        </p:nvSpPr>
        <p:spPr>
          <a:xfrm>
            <a:off x="8153400" y="3784600"/>
            <a:ext cx="266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評論管理策略與Google本地排名因子</a:t>
            </a:r>
            <a:endParaRPr lang="en-US" sz="1300" dirty="0"/>
          </a:p>
        </p:txBody>
      </p:sp>
      <p:sp>
        <p:nvSpPr>
          <p:cNvPr id="16" name="agenda-shape-15"/>
          <p:cNvSpPr/>
          <p:nvPr/>
        </p:nvSpPr>
        <p:spPr>
          <a:xfrm>
            <a:off x="11353800" y="2032000"/>
            <a:ext cx="3378200" cy="5334000"/>
          </a:xfrm>
          <a:prstGeom prst="roundRect">
            <a:avLst>
              <a:gd name="adj" fmla="val 3008"/>
            </a:avLst>
          </a:prstGeom>
          <a:solidFill>
            <a:srgbClr val="EAF1FE"/>
          </a:solidFill>
          <a:ln/>
        </p:spPr>
      </p:sp>
      <p:sp>
        <p:nvSpPr>
          <p:cNvPr id="17" name="agenda-text-16"/>
          <p:cNvSpPr/>
          <p:nvPr/>
        </p:nvSpPr>
        <p:spPr>
          <a:xfrm>
            <a:off x="11684000" y="2413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04</a:t>
            </a:r>
            <a:endParaRPr lang="en-US" sz="3600" dirty="0"/>
          </a:p>
        </p:txBody>
      </p:sp>
      <p:sp>
        <p:nvSpPr>
          <p:cNvPr id="18" name="agenda-text-17"/>
          <p:cNvSpPr/>
          <p:nvPr/>
        </p:nvSpPr>
        <p:spPr>
          <a:xfrm>
            <a:off x="11684000" y="3302000"/>
            <a:ext cx="266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工具與實戰</a:t>
            </a:r>
            <a:endParaRPr lang="en-US" sz="1700" dirty="0"/>
          </a:p>
        </p:txBody>
      </p:sp>
      <p:sp>
        <p:nvSpPr>
          <p:cNvPr id="19" name="agenda-text-18"/>
          <p:cNvSpPr/>
          <p:nvPr/>
        </p:nvSpPr>
        <p:spPr>
          <a:xfrm>
            <a:off x="11684000" y="3784600"/>
            <a:ext cx="266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目錄提交、追蹤工具與常見錯誤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9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36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本地 SEO 基礎概念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at_is_local_seo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what_is_local_seo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本地SEO讓你的店家在特定地區搜尋中被看見</a:t>
            </a:r>
            <a:endParaRPr lang="en-US" sz="2800" dirty="0"/>
          </a:p>
        </p:txBody>
      </p:sp>
      <p:sp>
        <p:nvSpPr>
          <p:cNvPr id="4" name="what_is_local_seo-shape-3"/>
          <p:cNvSpPr/>
          <p:nvPr/>
        </p:nvSpPr>
        <p:spPr>
          <a:xfrm>
            <a:off x="762000" y="2032000"/>
            <a:ext cx="7620000" cy="5080000"/>
          </a:xfrm>
          <a:prstGeom prst="roundRect">
            <a:avLst>
              <a:gd name="adj" fmla="val 2000"/>
            </a:avLst>
          </a:prstGeom>
          <a:solidFill>
            <a:srgbClr val="F1F3F4"/>
          </a:solidFill>
          <a:ln/>
        </p:spPr>
      </p:sp>
      <p:sp>
        <p:nvSpPr>
          <p:cNvPr id="5" name="what_is_local_seo-text-4"/>
          <p:cNvSpPr/>
          <p:nvPr/>
        </p:nvSpPr>
        <p:spPr>
          <a:xfrm>
            <a:off x="1092200" y="2387600"/>
            <a:ext cx="685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定義</a:t>
            </a:r>
            <a:endParaRPr lang="en-US" sz="1700" dirty="0"/>
          </a:p>
        </p:txBody>
      </p:sp>
      <p:sp>
        <p:nvSpPr>
          <p:cNvPr id="6" name="what_is_local_seo-text-5"/>
          <p:cNvSpPr/>
          <p:nvPr/>
        </p:nvSpPr>
        <p:spPr>
          <a:xfrm>
            <a:off x="1092200" y="2895600"/>
            <a:ext cx="685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本地SEO是針對特定地理區域優化網站與線上資訊的過程，目標是在該地區的搜尋結果中獲得更好排名</a:t>
            </a:r>
            <a:endParaRPr lang="en-US" sz="1500" dirty="0"/>
          </a:p>
        </p:txBody>
      </p:sp>
      <p:sp>
        <p:nvSpPr>
          <p:cNvPr id="7" name="what_is_local_seo-text-6"/>
          <p:cNvSpPr/>
          <p:nvPr/>
        </p:nvSpPr>
        <p:spPr>
          <a:xfrm>
            <a:off x="1092200" y="4191000"/>
            <a:ext cx="685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最適合的產業類型：</a:t>
            </a:r>
            <a:endParaRPr lang="en-US" sz="1300" dirty="0"/>
          </a:p>
        </p:txBody>
      </p:sp>
      <p:sp>
        <p:nvSpPr>
          <p:cNvPr id="8" name="what_is_local_seo-text-7"/>
          <p:cNvSpPr/>
          <p:nvPr/>
        </p:nvSpPr>
        <p:spPr>
          <a:xfrm>
            <a:off x="1092200" y="4597400"/>
            <a:ext cx="685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餐廳、診所、美容美髮、維修服務</a:t>
            </a:r>
            <a:endParaRPr lang="en-US" sz="1400" dirty="0"/>
          </a:p>
        </p:txBody>
      </p:sp>
      <p:sp>
        <p:nvSpPr>
          <p:cNvPr id="9" name="what_is_local_seo-text-8"/>
          <p:cNvSpPr/>
          <p:nvPr/>
        </p:nvSpPr>
        <p:spPr>
          <a:xfrm>
            <a:off x="1092200" y="5003800"/>
            <a:ext cx="685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律師事務所、房仲、實體零售店</a:t>
            </a:r>
            <a:endParaRPr lang="en-US" sz="1400" dirty="0"/>
          </a:p>
        </p:txBody>
      </p:sp>
      <p:pic>
        <p:nvPicPr>
          <p:cNvPr id="10" name="what_is_local_seo-image-9" descr="preencoded.png">    </p:cNvPr>
          <p:cNvPicPr>
            <a:picLocks noChangeAspect="1"/>
          </p:cNvPicPr>
          <p:nvPr/>
        </p:nvPicPr>
        <p:blipFill>
          <a:blip r:embed="rId1"/>
          <a:srcRect l="0" r="0" t="11538" b="11538"/>
          <a:stretch/>
        </p:blipFill>
        <p:spPr>
          <a:xfrm>
            <a:off x="8890000" y="2032000"/>
            <a:ext cx="6604000" cy="5080000"/>
          </a:xfrm>
          <a:prstGeom prst="roundRect">
            <a:avLst>
              <a:gd name="adj" fmla="val 2000"/>
            </a:avLst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local_seo_matter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why_local_seo_matter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近半數Google搜尋帶有本地意圖</a:t>
            </a:r>
            <a:endParaRPr lang="en-US" sz="2800" dirty="0"/>
          </a:p>
        </p:txBody>
      </p:sp>
      <p:sp>
        <p:nvSpPr>
          <p:cNvPr id="4" name="why_local_seo_matters-shape-3"/>
          <p:cNvSpPr/>
          <p:nvPr/>
        </p:nvSpPr>
        <p:spPr>
          <a:xfrm>
            <a:off x="762000" y="2159000"/>
            <a:ext cx="4572000" cy="4191000"/>
          </a:xfrm>
          <a:prstGeom prst="roundRect">
            <a:avLst>
              <a:gd name="adj" fmla="val 2424"/>
            </a:avLst>
          </a:prstGeom>
          <a:solidFill>
            <a:srgbClr val="F1F3F4"/>
          </a:solidFill>
          <a:ln/>
        </p:spPr>
      </p:sp>
      <p:sp>
        <p:nvSpPr>
          <p:cNvPr id="5" name="why_local_seo_matters-text-4"/>
          <p:cNvSpPr/>
          <p:nvPr/>
        </p:nvSpPr>
        <p:spPr>
          <a:xfrm>
            <a:off x="1092200" y="25400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46%</a:t>
            </a:r>
            <a:endParaRPr lang="en-US" sz="4000" dirty="0"/>
          </a:p>
        </p:txBody>
      </p:sp>
      <p:sp>
        <p:nvSpPr>
          <p:cNvPr id="6" name="why_local_seo_matters-text-5"/>
          <p:cNvSpPr/>
          <p:nvPr/>
        </p:nvSpPr>
        <p:spPr>
          <a:xfrm>
            <a:off x="1092200" y="3429000"/>
            <a:ext cx="381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的Google搜尋帶有本地搜尋意圖</a:t>
            </a:r>
            <a:endParaRPr lang="en-US" sz="1400" dirty="0"/>
          </a:p>
        </p:txBody>
      </p:sp>
      <p:sp>
        <p:nvSpPr>
          <p:cNvPr id="7" name="why_local_seo_matters-text-6"/>
          <p:cNvSpPr/>
          <p:nvPr/>
        </p:nvSpPr>
        <p:spPr>
          <a:xfrm>
            <a:off x="1092200" y="5588000"/>
            <a:ext cx="381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來源：Google／HubSpot 統計</a:t>
            </a:r>
            <a:endParaRPr lang="en-US" sz="1200" dirty="0"/>
          </a:p>
        </p:txBody>
      </p:sp>
      <p:sp>
        <p:nvSpPr>
          <p:cNvPr id="8" name="why_local_seo_matters-shape-7"/>
          <p:cNvSpPr/>
          <p:nvPr/>
        </p:nvSpPr>
        <p:spPr>
          <a:xfrm>
            <a:off x="5842000" y="2159000"/>
            <a:ext cx="4572000" cy="4191000"/>
          </a:xfrm>
          <a:prstGeom prst="roundRect">
            <a:avLst>
              <a:gd name="adj" fmla="val 2424"/>
            </a:avLst>
          </a:prstGeom>
          <a:solidFill>
            <a:srgbClr val="F1F3F4"/>
          </a:solidFill>
          <a:ln/>
        </p:spPr>
      </p:sp>
      <p:sp>
        <p:nvSpPr>
          <p:cNvPr id="9" name="why_local_seo_matters-text-8"/>
          <p:cNvSpPr/>
          <p:nvPr/>
        </p:nvSpPr>
        <p:spPr>
          <a:xfrm>
            <a:off x="6172200" y="25400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76%</a:t>
            </a:r>
            <a:endParaRPr lang="en-US" sz="4000" dirty="0"/>
          </a:p>
        </p:txBody>
      </p:sp>
      <p:sp>
        <p:nvSpPr>
          <p:cNvPr id="10" name="why_local_seo_matters-text-9"/>
          <p:cNvSpPr/>
          <p:nvPr/>
        </p:nvSpPr>
        <p:spPr>
          <a:xfrm>
            <a:off x="6172200" y="3429000"/>
            <a:ext cx="381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的用戶在手機搜尋「附近」商家後，一天內即到店消費</a:t>
            </a:r>
            <a:endParaRPr lang="en-US" sz="1400" dirty="0"/>
          </a:p>
        </p:txBody>
      </p:sp>
      <p:sp>
        <p:nvSpPr>
          <p:cNvPr id="11" name="why_local_seo_matters-text-10"/>
          <p:cNvSpPr/>
          <p:nvPr/>
        </p:nvSpPr>
        <p:spPr>
          <a:xfrm>
            <a:off x="6172200" y="5588000"/>
            <a:ext cx="381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來源：Think with Google</a:t>
            </a:r>
            <a:endParaRPr lang="en-US" sz="1200" dirty="0"/>
          </a:p>
        </p:txBody>
      </p:sp>
      <p:sp>
        <p:nvSpPr>
          <p:cNvPr id="12" name="why_local_seo_matters-shape-11"/>
          <p:cNvSpPr/>
          <p:nvPr/>
        </p:nvSpPr>
        <p:spPr>
          <a:xfrm>
            <a:off x="10922000" y="2159000"/>
            <a:ext cx="4572000" cy="4191000"/>
          </a:xfrm>
          <a:prstGeom prst="roundRect">
            <a:avLst>
              <a:gd name="adj" fmla="val 2424"/>
            </a:avLst>
          </a:prstGeom>
          <a:solidFill>
            <a:srgbClr val="EAF1FE"/>
          </a:solidFill>
          <a:ln/>
        </p:spPr>
      </p:sp>
      <p:sp>
        <p:nvSpPr>
          <p:cNvPr id="13" name="why_local_seo_matters-text-12"/>
          <p:cNvSpPr/>
          <p:nvPr/>
        </p:nvSpPr>
        <p:spPr>
          <a:xfrm>
            <a:off x="11252200" y="2540000"/>
            <a:ext cx="381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28%</a:t>
            </a:r>
            <a:endParaRPr lang="en-US" sz="4000" dirty="0"/>
          </a:p>
        </p:txBody>
      </p:sp>
      <p:sp>
        <p:nvSpPr>
          <p:cNvPr id="14" name="why_local_seo_matters-text-13"/>
          <p:cNvSpPr/>
          <p:nvPr/>
        </p:nvSpPr>
        <p:spPr>
          <a:xfrm>
            <a:off x="11252200" y="3429000"/>
            <a:ext cx="381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的本地搜尋最終導致實際購買行為</a:t>
            </a:r>
            <a:endParaRPr lang="en-US" sz="1400" dirty="0"/>
          </a:p>
        </p:txBody>
      </p:sp>
      <p:sp>
        <p:nvSpPr>
          <p:cNvPr id="15" name="why_local_seo_matters-text-14"/>
          <p:cNvSpPr/>
          <p:nvPr/>
        </p:nvSpPr>
        <p:spPr>
          <a:xfrm>
            <a:off x="11252200" y="5588000"/>
            <a:ext cx="381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來源：Think with Google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cal_pack_snack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local_pack_snack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Local Pack：搜尋結果中最顯眼的黃金區塊</a:t>
            </a:r>
            <a:endParaRPr lang="en-US" sz="2800" dirty="0"/>
          </a:p>
        </p:txBody>
      </p:sp>
      <p:pic>
        <p:nvPicPr>
          <p:cNvPr id="4" name="local_pack_snack-image-3" descr="preencoded.png">    </p:cNvPr>
          <p:cNvPicPr>
            <a:picLocks noChangeAspect="1"/>
          </p:cNvPicPr>
          <p:nvPr/>
        </p:nvPicPr>
        <p:blipFill>
          <a:blip r:embed="rId1"/>
          <a:srcRect l="0" r="0" t="18652" b="18652"/>
          <a:stretch/>
        </p:blipFill>
        <p:spPr>
          <a:xfrm>
            <a:off x="762000" y="1905000"/>
            <a:ext cx="14732000" cy="4826000"/>
          </a:xfrm>
          <a:prstGeom prst="roundRect">
            <a:avLst>
              <a:gd name="adj" fmla="val 2105"/>
            </a:avLst>
          </a:prstGeom>
        </p:spPr>
      </p:pic>
      <p:sp>
        <p:nvSpPr>
          <p:cNvPr id="5" name="local_pack_snack-shape-4"/>
          <p:cNvSpPr/>
          <p:nvPr/>
        </p:nvSpPr>
        <p:spPr>
          <a:xfrm>
            <a:off x="762000" y="6985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1F3F4"/>
          </a:solidFill>
          <a:ln/>
        </p:spPr>
      </p:sp>
      <p:sp>
        <p:nvSpPr>
          <p:cNvPr id="6" name="local_pack_snack-text-5"/>
          <p:cNvSpPr/>
          <p:nvPr/>
        </p:nvSpPr>
        <p:spPr>
          <a:xfrm>
            <a:off x="1092200" y="72644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Local Pack 是搜尋結果頁最上方顯示的三個本地商家列表，附有地圖、評分與聯絡資訊，佔據極高的用戶注意力與點擊率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9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36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Google 商家檔案設置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bp_setup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gbp_setup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商家檔案：從註冊到驗證的完整流程</a:t>
            </a:r>
            <a:endParaRPr lang="en-US" sz="2800" dirty="0"/>
          </a:p>
        </p:txBody>
      </p:sp>
      <p:sp>
        <p:nvSpPr>
          <p:cNvPr id="4" name="gbp_setup-shape-3"/>
          <p:cNvSpPr/>
          <p:nvPr/>
        </p:nvSpPr>
        <p:spPr>
          <a:xfrm>
            <a:off x="1397000" y="3556000"/>
            <a:ext cx="13462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</a:ln>
        </p:spPr>
      </p:sp>
      <p:sp>
        <p:nvSpPr>
          <p:cNvPr id="5" name="gbp_setup-shape-4"/>
          <p:cNvSpPr/>
          <p:nvPr/>
        </p:nvSpPr>
        <p:spPr>
          <a:xfrm>
            <a:off x="1143000" y="3302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6" name="gbp_setup-text-5"/>
          <p:cNvSpPr/>
          <p:nvPr/>
        </p:nvSpPr>
        <p:spPr>
          <a:xfrm>
            <a:off x="1143000" y="3302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gbp_setup-text-6"/>
          <p:cNvSpPr/>
          <p:nvPr/>
        </p:nvSpPr>
        <p:spPr>
          <a:xfrm>
            <a:off x="254000" y="4064000"/>
            <a:ext cx="22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前往Google商家檔案官網註冊</a:t>
            </a:r>
            <a:endParaRPr lang="en-US" sz="1300" dirty="0"/>
          </a:p>
        </p:txBody>
      </p:sp>
      <p:sp>
        <p:nvSpPr>
          <p:cNvPr id="8" name="gbp_setup-shape-7"/>
          <p:cNvSpPr/>
          <p:nvPr/>
        </p:nvSpPr>
        <p:spPr>
          <a:xfrm>
            <a:off x="5207000" y="3302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9" name="gbp_setup-text-8"/>
          <p:cNvSpPr/>
          <p:nvPr/>
        </p:nvSpPr>
        <p:spPr>
          <a:xfrm>
            <a:off x="5207000" y="3302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gbp_setup-text-9"/>
          <p:cNvSpPr/>
          <p:nvPr/>
        </p:nvSpPr>
        <p:spPr>
          <a:xfrm>
            <a:off x="4318000" y="4064000"/>
            <a:ext cx="22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填寫店名、分類、地址與營業時間</a:t>
            </a:r>
            <a:endParaRPr lang="en-US" sz="1300" dirty="0"/>
          </a:p>
        </p:txBody>
      </p:sp>
      <p:sp>
        <p:nvSpPr>
          <p:cNvPr id="11" name="gbp_setup-shape-10"/>
          <p:cNvSpPr/>
          <p:nvPr/>
        </p:nvSpPr>
        <p:spPr>
          <a:xfrm>
            <a:off x="9271000" y="3302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2" name="gbp_setup-text-11"/>
          <p:cNvSpPr/>
          <p:nvPr/>
        </p:nvSpPr>
        <p:spPr>
          <a:xfrm>
            <a:off x="9271000" y="3302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gbp_setup-text-12"/>
          <p:cNvSpPr/>
          <p:nvPr/>
        </p:nvSpPr>
        <p:spPr>
          <a:xfrm>
            <a:off x="8382000" y="4064000"/>
            <a:ext cx="22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選擇明信片或電話進行地址驗證</a:t>
            </a:r>
            <a:endParaRPr lang="en-US" sz="1300" dirty="0"/>
          </a:p>
        </p:txBody>
      </p:sp>
      <p:sp>
        <p:nvSpPr>
          <p:cNvPr id="14" name="gbp_setup-shape-13"/>
          <p:cNvSpPr/>
          <p:nvPr/>
        </p:nvSpPr>
        <p:spPr>
          <a:xfrm>
            <a:off x="13335000" y="3302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5" name="gbp_setup-text-14"/>
          <p:cNvSpPr/>
          <p:nvPr/>
        </p:nvSpPr>
        <p:spPr>
          <a:xfrm>
            <a:off x="13335000" y="3302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gbp_setup-text-15"/>
          <p:cNvSpPr/>
          <p:nvPr/>
        </p:nvSpPr>
        <p:spPr>
          <a:xfrm>
            <a:off x="12446000" y="4064000"/>
            <a:ext cx="22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驗證完成後即可上線並開始優化</a:t>
            </a:r>
            <a:endParaRPr lang="en-US" sz="1300" dirty="0"/>
          </a:p>
        </p:txBody>
      </p:sp>
      <p:sp>
        <p:nvSpPr>
          <p:cNvPr id="17" name="gbp_setup-shape-16"/>
          <p:cNvSpPr/>
          <p:nvPr/>
        </p:nvSpPr>
        <p:spPr>
          <a:xfrm>
            <a:off x="1143000" y="5588000"/>
            <a:ext cx="13970000" cy="1270000"/>
          </a:xfrm>
          <a:prstGeom prst="roundRect">
            <a:avLst>
              <a:gd name="adj" fmla="val 8000"/>
            </a:avLst>
          </a:prstGeom>
          <a:solidFill>
            <a:srgbClr val="F1F3F4"/>
          </a:solidFill>
          <a:ln/>
        </p:spPr>
      </p:sp>
      <p:sp>
        <p:nvSpPr>
          <p:cNvPr id="18" name="gbp_setup-text-17"/>
          <p:cNvSpPr/>
          <p:nvPr/>
        </p:nvSpPr>
        <p:spPr>
          <a:xfrm>
            <a:off x="1473200" y="5892800"/>
            <a:ext cx="1320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重要提醒</a:t>
            </a:r>
            <a:endParaRPr lang="en-US" sz="1500" dirty="0"/>
          </a:p>
        </p:txBody>
      </p:sp>
      <p:sp>
        <p:nvSpPr>
          <p:cNvPr id="19" name="gbp_setup-text-18"/>
          <p:cNvSpPr/>
          <p:nvPr/>
        </p:nvSpPr>
        <p:spPr>
          <a:xfrm>
            <a:off x="1473200" y="6273800"/>
            <a:ext cx="132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驗證流程可能需要數天至數週，建議提早申請以免影響上線時程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bp_optimiz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gbp_optimization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商家檔案優化四大重點</a:t>
            </a:r>
            <a:endParaRPr lang="en-US" sz="2800" dirty="0"/>
          </a:p>
        </p:txBody>
      </p:sp>
      <p:sp>
        <p:nvSpPr>
          <p:cNvPr id="4" name="gbp_optimization-shape-3"/>
          <p:cNvSpPr/>
          <p:nvPr/>
        </p:nvSpPr>
        <p:spPr>
          <a:xfrm>
            <a:off x="762000" y="2032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1F3F4"/>
          </a:solidFill>
          <a:ln/>
        </p:spPr>
      </p:sp>
      <p:pic>
        <p:nvPicPr>
          <p:cNvPr id="5" name="gbp_optimization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387600"/>
            <a:ext cx="330200" cy="330200"/>
          </a:xfrm>
          <a:prstGeom prst="rect">
            <a:avLst/>
          </a:prstGeom>
        </p:spPr>
      </p:pic>
      <p:sp>
        <p:nvSpPr>
          <p:cNvPr id="6" name="gbp_optimization-text-5"/>
          <p:cNvSpPr/>
          <p:nvPr/>
        </p:nvSpPr>
        <p:spPr>
          <a:xfrm>
            <a:off x="1651000" y="24384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精準分類選擇</a:t>
            </a:r>
            <a:endParaRPr lang="en-US" sz="1600" dirty="0"/>
          </a:p>
        </p:txBody>
      </p:sp>
      <p:sp>
        <p:nvSpPr>
          <p:cNvPr id="7" name="gbp_optimization-text-6"/>
          <p:cNvSpPr/>
          <p:nvPr/>
        </p:nvSpPr>
        <p:spPr>
          <a:xfrm>
            <a:off x="1092200" y="28956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選擇最貼切的主要類別，並適當添加次要類別以增加曝光機會</a:t>
            </a:r>
            <a:endParaRPr lang="en-US" sz="1300" dirty="0"/>
          </a:p>
        </p:txBody>
      </p:sp>
      <p:sp>
        <p:nvSpPr>
          <p:cNvPr id="8" name="gbp_optimization-shape-7"/>
          <p:cNvSpPr/>
          <p:nvPr/>
        </p:nvSpPr>
        <p:spPr>
          <a:xfrm>
            <a:off x="8382000" y="2032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1F3F4"/>
          </a:solidFill>
          <a:ln/>
        </p:spPr>
      </p:sp>
      <p:pic>
        <p:nvPicPr>
          <p:cNvPr id="9" name="gbp_optimization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387600"/>
            <a:ext cx="330200" cy="330200"/>
          </a:xfrm>
          <a:prstGeom prst="rect">
            <a:avLst/>
          </a:prstGeom>
        </p:spPr>
      </p:pic>
      <p:sp>
        <p:nvSpPr>
          <p:cNvPr id="10" name="gbp_optimization-text-9"/>
          <p:cNvSpPr/>
          <p:nvPr/>
        </p:nvSpPr>
        <p:spPr>
          <a:xfrm>
            <a:off x="9271000" y="24384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高品質照片上傳</a:t>
            </a:r>
            <a:endParaRPr lang="en-US" sz="1600" dirty="0"/>
          </a:p>
        </p:txBody>
      </p:sp>
      <p:sp>
        <p:nvSpPr>
          <p:cNvPr id="11" name="gbp_optimization-text-10"/>
          <p:cNvSpPr/>
          <p:nvPr/>
        </p:nvSpPr>
        <p:spPr>
          <a:xfrm>
            <a:off x="8712200" y="28956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定期上傳店內外環境、產品與團隊照片，提升信任感與點擊率</a:t>
            </a:r>
            <a:endParaRPr lang="en-US" sz="1300" dirty="0"/>
          </a:p>
        </p:txBody>
      </p:sp>
      <p:sp>
        <p:nvSpPr>
          <p:cNvPr id="12" name="gbp_optimization-shape-11"/>
          <p:cNvSpPr/>
          <p:nvPr/>
        </p:nvSpPr>
        <p:spPr>
          <a:xfrm>
            <a:off x="762000" y="4572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F1F3F4"/>
          </a:solidFill>
          <a:ln/>
        </p:spPr>
      </p:sp>
      <p:pic>
        <p:nvPicPr>
          <p:cNvPr id="13" name="gbp_optimization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927600"/>
            <a:ext cx="330200" cy="330200"/>
          </a:xfrm>
          <a:prstGeom prst="rect">
            <a:avLst/>
          </a:prstGeom>
        </p:spPr>
      </p:pic>
      <p:sp>
        <p:nvSpPr>
          <p:cNvPr id="14" name="gbp_optimization-text-13"/>
          <p:cNvSpPr/>
          <p:nvPr/>
        </p:nvSpPr>
        <p:spPr>
          <a:xfrm>
            <a:off x="1651000" y="49784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定期發布貼文</a:t>
            </a:r>
            <a:endParaRPr lang="en-US" sz="1600" dirty="0"/>
          </a:p>
        </p:txBody>
      </p:sp>
      <p:sp>
        <p:nvSpPr>
          <p:cNvPr id="15" name="gbp_optimization-text-14"/>
          <p:cNvSpPr/>
          <p:nvPr/>
        </p:nvSpPr>
        <p:spPr>
          <a:xfrm>
            <a:off x="1092200" y="54356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發布最新消息、優惠活動，維持檔案活躍度並提升互動</a:t>
            </a:r>
            <a:endParaRPr lang="en-US" sz="1300" dirty="0"/>
          </a:p>
        </p:txBody>
      </p:sp>
      <p:sp>
        <p:nvSpPr>
          <p:cNvPr id="16" name="gbp_optimization-shape-15"/>
          <p:cNvSpPr/>
          <p:nvPr/>
        </p:nvSpPr>
        <p:spPr>
          <a:xfrm>
            <a:off x="8382000" y="4572000"/>
            <a:ext cx="7112000" cy="2286000"/>
          </a:xfrm>
          <a:prstGeom prst="roundRect">
            <a:avLst>
              <a:gd name="adj" fmla="val 4444"/>
            </a:avLst>
          </a:prstGeom>
          <a:solidFill>
            <a:srgbClr val="EAF1FE"/>
          </a:solidFill>
          <a:ln/>
        </p:spPr>
      </p:sp>
      <p:pic>
        <p:nvPicPr>
          <p:cNvPr id="17" name="gbp_optimization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927600"/>
            <a:ext cx="330200" cy="330200"/>
          </a:xfrm>
          <a:prstGeom prst="rect">
            <a:avLst/>
          </a:prstGeom>
        </p:spPr>
      </p:pic>
      <p:sp>
        <p:nvSpPr>
          <p:cNvPr id="18" name="gbp_optimization-text-17"/>
          <p:cNvSpPr/>
          <p:nvPr/>
        </p:nvSpPr>
        <p:spPr>
          <a:xfrm>
            <a:off x="9271000" y="49784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主動回覆問答與訊息</a:t>
            </a:r>
            <a:endParaRPr lang="en-US" sz="1600" dirty="0"/>
          </a:p>
        </p:txBody>
      </p:sp>
      <p:sp>
        <p:nvSpPr>
          <p:cNvPr id="19" name="gbp_optimization-text-18"/>
          <p:cNvSpPr/>
          <p:nvPr/>
        </p:nvSpPr>
        <p:spPr>
          <a:xfrm>
            <a:off x="8712200" y="5435600"/>
            <a:ext cx="635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及時回應顧客提問與訊息，展現良好服務態度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p_consistenc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nap_consistency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NAP一致性：一個常被忽略卻極重要的細節</a:t>
            </a:r>
            <a:endParaRPr lang="en-US" sz="2800" dirty="0"/>
          </a:p>
        </p:txBody>
      </p:sp>
      <p:sp>
        <p:nvSpPr>
          <p:cNvPr id="4" name="nap_consistency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CE8E6"/>
          </a:solidFill>
          <a:ln/>
        </p:spPr>
      </p:sp>
      <p:pic>
        <p:nvPicPr>
          <p:cNvPr id="5" name="nap_consistency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387600"/>
            <a:ext cx="355600" cy="355600"/>
          </a:xfrm>
          <a:prstGeom prst="rect">
            <a:avLst/>
          </a:prstGeom>
        </p:spPr>
      </p:pic>
      <p:sp>
        <p:nvSpPr>
          <p:cNvPr id="6" name="nap_consistency-text-5"/>
          <p:cNvSpPr/>
          <p:nvPr/>
        </p:nvSpPr>
        <p:spPr>
          <a:xfrm>
            <a:off x="1651000" y="2438400"/>
            <a:ext cx="558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不一致範例</a:t>
            </a:r>
            <a:endParaRPr lang="en-US" sz="1600" dirty="0"/>
          </a:p>
        </p:txBody>
      </p:sp>
      <p:sp>
        <p:nvSpPr>
          <p:cNvPr id="7" name="nap_consistency-text-6"/>
          <p:cNvSpPr/>
          <p:nvPr/>
        </p:nvSpPr>
        <p:spPr>
          <a:xfrm>
            <a:off x="1092200" y="30480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官網：台北市中山區中山北路一段100號</a:t>
            </a:r>
            <a:endParaRPr lang="en-US" sz="1400" dirty="0"/>
          </a:p>
        </p:txBody>
      </p:sp>
      <p:sp>
        <p:nvSpPr>
          <p:cNvPr id="8" name="nap_consistency-text-7"/>
          <p:cNvSpPr/>
          <p:nvPr/>
        </p:nvSpPr>
        <p:spPr>
          <a:xfrm>
            <a:off x="1092200" y="35306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臉書：中山北路一段100號3樓</a:t>
            </a:r>
            <a:endParaRPr lang="en-US" sz="1400" dirty="0"/>
          </a:p>
        </p:txBody>
      </p:sp>
      <p:sp>
        <p:nvSpPr>
          <p:cNvPr id="9" name="nap_consistency-text-8"/>
          <p:cNvSpPr/>
          <p:nvPr/>
        </p:nvSpPr>
        <p:spPr>
          <a:xfrm>
            <a:off x="1092200" y="40132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Google地圖：中山北路100號</a:t>
            </a:r>
            <a:endParaRPr lang="en-US" sz="1400" dirty="0"/>
          </a:p>
        </p:txBody>
      </p:sp>
      <p:sp>
        <p:nvSpPr>
          <p:cNvPr id="10" name="nap_consistency-shape-9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E6F4EA"/>
          </a:solidFill>
          <a:ln/>
        </p:spPr>
      </p:sp>
      <p:pic>
        <p:nvPicPr>
          <p:cNvPr id="11" name="nap_consistency-icon-1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387600"/>
            <a:ext cx="355600" cy="355600"/>
          </a:xfrm>
          <a:prstGeom prst="rect">
            <a:avLst/>
          </a:prstGeom>
        </p:spPr>
      </p:pic>
      <p:sp>
        <p:nvSpPr>
          <p:cNvPr id="12" name="nap_consistency-text-11"/>
          <p:cNvSpPr/>
          <p:nvPr/>
        </p:nvSpPr>
        <p:spPr>
          <a:xfrm>
            <a:off x="9271000" y="2438400"/>
            <a:ext cx="558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正確做法</a:t>
            </a:r>
            <a:endParaRPr lang="en-US" sz="1600" dirty="0"/>
          </a:p>
        </p:txBody>
      </p:sp>
      <p:sp>
        <p:nvSpPr>
          <p:cNvPr id="13" name="nap_consistency-text-12"/>
          <p:cNvSpPr/>
          <p:nvPr/>
        </p:nvSpPr>
        <p:spPr>
          <a:xfrm>
            <a:off x="8712200" y="3048000"/>
            <a:ext cx="6096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在所有平台使用完全一致的名稱、地址與電話格式，包含官網、社群、目錄與地圖平台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9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36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評論與排名新規則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view_managemen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eview_management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評論是本地SEO與消費者信任的關鍵指標</a:t>
            </a:r>
            <a:endParaRPr lang="en-US" sz="2800" dirty="0"/>
          </a:p>
        </p:txBody>
      </p:sp>
      <p:sp>
        <p:nvSpPr>
          <p:cNvPr id="4" name="review_management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1F3F4"/>
          </a:solidFill>
          <a:ln/>
        </p:spPr>
      </p:sp>
      <p:sp>
        <p:nvSpPr>
          <p:cNvPr id="5" name="review_management-text-4"/>
          <p:cNvSpPr/>
          <p:nvPr/>
        </p:nvSpPr>
        <p:spPr>
          <a:xfrm>
            <a:off x="109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主動取得評論</a:t>
            </a:r>
            <a:endParaRPr lang="en-US" sz="1700" dirty="0"/>
          </a:p>
        </p:txBody>
      </p:sp>
      <p:sp>
        <p:nvSpPr>
          <p:cNvPr id="6" name="review_management-text-5"/>
          <p:cNvSpPr/>
          <p:nvPr/>
        </p:nvSpPr>
        <p:spPr>
          <a:xfrm>
            <a:off x="1092200" y="2844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消費完成後主動邀請顧客留下評論</a:t>
            </a:r>
            <a:endParaRPr lang="en-US" sz="1500" dirty="0"/>
          </a:p>
        </p:txBody>
      </p:sp>
      <p:sp>
        <p:nvSpPr>
          <p:cNvPr id="7" name="review_management-text-6"/>
          <p:cNvSpPr/>
          <p:nvPr/>
        </p:nvSpPr>
        <p:spPr>
          <a:xfrm>
            <a:off x="1092200" y="3352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提供簡便的評論連結或QR Code</a:t>
            </a:r>
            <a:endParaRPr lang="en-US" sz="1500" dirty="0"/>
          </a:p>
        </p:txBody>
      </p:sp>
      <p:sp>
        <p:nvSpPr>
          <p:cNvPr id="8" name="review_management-text-7"/>
          <p:cNvSpPr/>
          <p:nvPr/>
        </p:nvSpPr>
        <p:spPr>
          <a:xfrm>
            <a:off x="1092200" y="3860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避免使用不當獎勵誘導評論</a:t>
            </a:r>
            <a:endParaRPr lang="en-US" sz="1500" dirty="0"/>
          </a:p>
        </p:txBody>
      </p:sp>
      <p:sp>
        <p:nvSpPr>
          <p:cNvPr id="9" name="review_management-shape-8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EAF1FE"/>
          </a:solidFill>
          <a:ln/>
        </p:spPr>
      </p:sp>
      <p:sp>
        <p:nvSpPr>
          <p:cNvPr id="10" name="review_management-text-9"/>
          <p:cNvSpPr/>
          <p:nvPr/>
        </p:nvSpPr>
        <p:spPr>
          <a:xfrm>
            <a:off x="871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專業回覆評論</a:t>
            </a:r>
            <a:endParaRPr lang="en-US" sz="1700" dirty="0"/>
          </a:p>
        </p:txBody>
      </p:sp>
      <p:sp>
        <p:nvSpPr>
          <p:cNvPr id="11" name="review_management-text-10"/>
          <p:cNvSpPr/>
          <p:nvPr/>
        </p:nvSpPr>
        <p:spPr>
          <a:xfrm>
            <a:off x="8712200" y="2844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感謝正面評論，展現重視顧客態度</a:t>
            </a:r>
            <a:endParaRPr lang="en-US" sz="1500" dirty="0"/>
          </a:p>
        </p:txBody>
      </p:sp>
      <p:sp>
        <p:nvSpPr>
          <p:cNvPr id="12" name="review_management-text-11"/>
          <p:cNvSpPr/>
          <p:nvPr/>
        </p:nvSpPr>
        <p:spPr>
          <a:xfrm>
            <a:off x="8712200" y="3352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冷靜且專業地回應負評，提出解決方案</a:t>
            </a:r>
            <a:endParaRPr lang="en-US" sz="1500" dirty="0"/>
          </a:p>
        </p:txBody>
      </p:sp>
      <p:sp>
        <p:nvSpPr>
          <p:cNvPr id="13" name="review_management-text-12"/>
          <p:cNvSpPr/>
          <p:nvPr/>
        </p:nvSpPr>
        <p:spPr>
          <a:xfrm>
            <a:off x="8712200" y="3860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避免公開爭執或情緒化回應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anking_factor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anking_factor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Google本地排名三大官方因子</a:t>
            </a:r>
            <a:endParaRPr lang="en-US" sz="2800" dirty="0"/>
          </a:p>
        </p:txBody>
      </p:sp>
      <p:sp>
        <p:nvSpPr>
          <p:cNvPr id="4" name="ranking_factors-shape-3"/>
          <p:cNvSpPr/>
          <p:nvPr/>
        </p:nvSpPr>
        <p:spPr>
          <a:xfrm>
            <a:off x="762000" y="2159000"/>
            <a:ext cx="4572000" cy="4191000"/>
          </a:xfrm>
          <a:prstGeom prst="roundRect">
            <a:avLst>
              <a:gd name="adj" fmla="val 2424"/>
            </a:avLst>
          </a:prstGeom>
          <a:solidFill>
            <a:srgbClr val="F1F3F4"/>
          </a:solidFill>
          <a:ln/>
        </p:spPr>
      </p:sp>
      <p:pic>
        <p:nvPicPr>
          <p:cNvPr id="5" name="ranking_factor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540000"/>
            <a:ext cx="381000" cy="381000"/>
          </a:xfrm>
          <a:prstGeom prst="rect">
            <a:avLst/>
          </a:prstGeom>
        </p:spPr>
      </p:pic>
      <p:sp>
        <p:nvSpPr>
          <p:cNvPr id="6" name="ranking_factors-text-5"/>
          <p:cNvSpPr/>
          <p:nvPr/>
        </p:nvSpPr>
        <p:spPr>
          <a:xfrm>
            <a:off x="1092200" y="31496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相關性 Relevance</a:t>
            </a:r>
            <a:endParaRPr lang="en-US" sz="1700" dirty="0"/>
          </a:p>
        </p:txBody>
      </p:sp>
      <p:sp>
        <p:nvSpPr>
          <p:cNvPr id="7" name="ranking_factors-text-6"/>
          <p:cNvSpPr/>
          <p:nvPr/>
        </p:nvSpPr>
        <p:spPr>
          <a:xfrm>
            <a:off x="1092200" y="36322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商家資訊與搜尋內容的匹配程度，分類與描述需準確完整</a:t>
            </a:r>
            <a:endParaRPr lang="en-US" sz="1400" dirty="0"/>
          </a:p>
        </p:txBody>
      </p:sp>
      <p:sp>
        <p:nvSpPr>
          <p:cNvPr id="8" name="ranking_factors-shape-7"/>
          <p:cNvSpPr/>
          <p:nvPr/>
        </p:nvSpPr>
        <p:spPr>
          <a:xfrm>
            <a:off x="5842000" y="2159000"/>
            <a:ext cx="4572000" cy="4191000"/>
          </a:xfrm>
          <a:prstGeom prst="roundRect">
            <a:avLst>
              <a:gd name="adj" fmla="val 2424"/>
            </a:avLst>
          </a:prstGeom>
          <a:solidFill>
            <a:srgbClr val="F1F3F4"/>
          </a:solidFill>
          <a:ln/>
        </p:spPr>
      </p:sp>
      <p:pic>
        <p:nvPicPr>
          <p:cNvPr id="9" name="ranking_factor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540000"/>
            <a:ext cx="381000" cy="381000"/>
          </a:xfrm>
          <a:prstGeom prst="rect">
            <a:avLst/>
          </a:prstGeom>
        </p:spPr>
      </p:pic>
      <p:sp>
        <p:nvSpPr>
          <p:cNvPr id="10" name="ranking_factors-text-9"/>
          <p:cNvSpPr/>
          <p:nvPr/>
        </p:nvSpPr>
        <p:spPr>
          <a:xfrm>
            <a:off x="6172200" y="31496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距離 Distance</a:t>
            </a:r>
            <a:endParaRPr lang="en-US" sz="1700" dirty="0"/>
          </a:p>
        </p:txBody>
      </p:sp>
      <p:sp>
        <p:nvSpPr>
          <p:cNvPr id="11" name="ranking_factors-text-10"/>
          <p:cNvSpPr/>
          <p:nvPr/>
        </p:nvSpPr>
        <p:spPr>
          <a:xfrm>
            <a:off x="6172200" y="36322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搜尋者或所在區域與商家位置的實際距離遠近</a:t>
            </a:r>
            <a:endParaRPr lang="en-US" sz="1400" dirty="0"/>
          </a:p>
        </p:txBody>
      </p:sp>
      <p:sp>
        <p:nvSpPr>
          <p:cNvPr id="12" name="ranking_factors-shape-11"/>
          <p:cNvSpPr/>
          <p:nvPr/>
        </p:nvSpPr>
        <p:spPr>
          <a:xfrm>
            <a:off x="10922000" y="2159000"/>
            <a:ext cx="4572000" cy="4191000"/>
          </a:xfrm>
          <a:prstGeom prst="roundRect">
            <a:avLst>
              <a:gd name="adj" fmla="val 2424"/>
            </a:avLst>
          </a:prstGeom>
          <a:solidFill>
            <a:srgbClr val="EAF1FE"/>
          </a:solidFill>
          <a:ln/>
        </p:spPr>
      </p:sp>
      <p:pic>
        <p:nvPicPr>
          <p:cNvPr id="13" name="ranking_factor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2200" y="2540000"/>
            <a:ext cx="381000" cy="381000"/>
          </a:xfrm>
          <a:prstGeom prst="rect">
            <a:avLst/>
          </a:prstGeom>
        </p:spPr>
      </p:pic>
      <p:sp>
        <p:nvSpPr>
          <p:cNvPr id="14" name="ranking_factors-text-13"/>
          <p:cNvSpPr/>
          <p:nvPr/>
        </p:nvSpPr>
        <p:spPr>
          <a:xfrm>
            <a:off x="11252200" y="31496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知名度 Prominence</a:t>
            </a:r>
            <a:endParaRPr lang="en-US" sz="1700" dirty="0"/>
          </a:p>
        </p:txBody>
      </p:sp>
      <p:sp>
        <p:nvSpPr>
          <p:cNvPr id="15" name="ranking_factors-text-14"/>
          <p:cNvSpPr/>
          <p:nvPr/>
        </p:nvSpPr>
        <p:spPr>
          <a:xfrm>
            <a:off x="11252200" y="3632200"/>
            <a:ext cx="381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商家在網路上的整體知名度，包含評論數量、評分與被引用次數</a:t>
            </a:r>
            <a:endParaRPr lang="en-US" sz="1400" dirty="0"/>
          </a:p>
        </p:txBody>
      </p:sp>
      <p:sp>
        <p:nvSpPr>
          <p:cNvPr id="16" name="ranking_factors-text-15"/>
          <p:cNvSpPr/>
          <p:nvPr/>
        </p:nvSpPr>
        <p:spPr>
          <a:xfrm>
            <a:off x="762000" y="6858000"/>
            <a:ext cx="147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官方 Business Profile 說明中心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cal_conten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local_content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本地化內容：強化地區關聯性的最後一塊拼圖</a:t>
            </a:r>
            <a:endParaRPr lang="en-US" sz="2800" dirty="0"/>
          </a:p>
        </p:txBody>
      </p:sp>
      <p:sp>
        <p:nvSpPr>
          <p:cNvPr id="4" name="local_content-shape-3"/>
          <p:cNvSpPr/>
          <p:nvPr/>
        </p:nvSpPr>
        <p:spPr>
          <a:xfrm>
            <a:off x="762000" y="2032000"/>
            <a:ext cx="7620000" cy="5080000"/>
          </a:xfrm>
          <a:prstGeom prst="roundRect">
            <a:avLst>
              <a:gd name="adj" fmla="val 2000"/>
            </a:avLst>
          </a:prstGeom>
          <a:solidFill>
            <a:srgbClr val="F1F3F4"/>
          </a:solidFill>
          <a:ln/>
        </p:spPr>
      </p:sp>
      <p:sp>
        <p:nvSpPr>
          <p:cNvPr id="5" name="local_content-text-4"/>
          <p:cNvSpPr/>
          <p:nvPr/>
        </p:nvSpPr>
        <p:spPr>
          <a:xfrm>
            <a:off x="1092200" y="2387600"/>
            <a:ext cx="6858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內容策略建議</a:t>
            </a:r>
            <a:endParaRPr lang="en-US" sz="1700" dirty="0"/>
          </a:p>
        </p:txBody>
      </p:sp>
      <p:sp>
        <p:nvSpPr>
          <p:cNvPr id="6" name="local_content-text-5"/>
          <p:cNvSpPr/>
          <p:nvPr/>
        </p:nvSpPr>
        <p:spPr>
          <a:xfrm>
            <a:off x="1092200" y="28956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為每個服務區域建立獨立地區頁面</a:t>
            </a:r>
            <a:endParaRPr lang="en-US" sz="1500" dirty="0"/>
          </a:p>
        </p:txBody>
      </p:sp>
      <p:sp>
        <p:nvSpPr>
          <p:cNvPr id="7" name="local_content-text-6"/>
          <p:cNvSpPr/>
          <p:nvPr/>
        </p:nvSpPr>
        <p:spPr>
          <a:xfrm>
            <a:off x="1092200" y="34036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在網站內容中自然融入地方關鍵字</a:t>
            </a:r>
            <a:endParaRPr lang="en-US" sz="1500" dirty="0"/>
          </a:p>
        </p:txBody>
      </p:sp>
      <p:sp>
        <p:nvSpPr>
          <p:cNvPr id="8" name="local_content-text-7"/>
          <p:cNvSpPr/>
          <p:nvPr/>
        </p:nvSpPr>
        <p:spPr>
          <a:xfrm>
            <a:off x="1092200" y="3911600"/>
            <a:ext cx="685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撰寫與當地社區相關的活動或新聞</a:t>
            </a:r>
            <a:endParaRPr lang="en-US" sz="1500" dirty="0"/>
          </a:p>
        </p:txBody>
      </p:sp>
      <p:sp>
        <p:nvSpPr>
          <p:cNvPr id="9" name="local_content-text-8"/>
          <p:cNvSpPr/>
          <p:nvPr/>
        </p:nvSpPr>
        <p:spPr>
          <a:xfrm>
            <a:off x="1092200" y="45720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建議每個地區頁面提供獨特且具價值的內容，避免僅替換城市名稱的重複頁面</a:t>
            </a:r>
            <a:endParaRPr lang="en-US" sz="1300" dirty="0"/>
          </a:p>
        </p:txBody>
      </p:sp>
      <p:pic>
        <p:nvPicPr>
          <p:cNvPr id="10" name="local_content-image-9" descr="preencoded.png">    </p:cNvPr>
          <p:cNvPicPr>
            <a:picLocks noChangeAspect="1"/>
          </p:cNvPicPr>
          <p:nvPr/>
        </p:nvPicPr>
        <p:blipFill>
          <a:blip r:embed="rId1"/>
          <a:srcRect l="6667" r="6667" t="0" b="0"/>
          <a:stretch/>
        </p:blipFill>
        <p:spPr>
          <a:xfrm>
            <a:off x="8890000" y="2032000"/>
            <a:ext cx="6604000" cy="5080000"/>
          </a:xfrm>
          <a:prstGeom prst="roundRect">
            <a:avLst>
              <a:gd name="adj" fmla="val 2000"/>
            </a:avLst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0" dirty="0">
                <a:solidFill>
                  <a:srgbClr val="FFFFFF">
                    <a:alpha val="9000"/>
                  </a:srgbClr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04</a:t>
            </a:r>
            <a:endParaRPr lang="en-US" sz="36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工具與實戰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cal_citation_directori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local_citation_directorie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常見本地目錄提交平台</a:t>
            </a:r>
            <a:endParaRPr lang="en-US" sz="2800" dirty="0"/>
          </a:p>
        </p:txBody>
      </p:sp>
      <p:graphicFrame>
        <p:nvGraphicFramePr>
          <p:cNvPr id="17" name="local_citation_directories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032000"/>
          <a:ext cx="14732000" cy="4191000"/>
        </p:xfrm>
        <a:graphic>
          <a:graphicData uri="http://schemas.openxmlformats.org/drawingml/2006/table">
            <a:tbl>
              <a:tblPr/>
              <a:tblGrid>
                <a:gridCol w="3683000"/>
                <a:gridCol w="3683000"/>
                <a:gridCol w="4910662"/>
                <a:gridCol w="2455338"/>
              </a:tblGrid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平台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類型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說明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費用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Google Business Profile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核心平台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本地SEO最重要的官方平台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免費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Facebook粉絲頁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社群目錄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提供地址、評論與訊息功能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免費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Yelp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國際評論平台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國際旅客常用的評論查詢來源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免費/付費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愛評網 / iPeen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台灣本地平台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台灣消費者常用美食生活評論站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免費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A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1F3F4"/>
                    </a:solidFill>
                  </a:tcPr>
                </a:tc>
              </a:tr>
            </a:tbl>
          </a:graphicData>
        </a:graphic>
      </p:graphicFrame>
      <p:sp>
        <p:nvSpPr>
          <p:cNvPr id="5" name="local_citation_directories-shape-4"/>
          <p:cNvSpPr/>
          <p:nvPr/>
        </p:nvSpPr>
        <p:spPr>
          <a:xfrm>
            <a:off x="762000" y="6604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AF1FE"/>
          </a:solidFill>
          <a:ln/>
        </p:spPr>
      </p:sp>
      <p:sp>
        <p:nvSpPr>
          <p:cNvPr id="6" name="local_citation_directories-text-5"/>
          <p:cNvSpPr/>
          <p:nvPr/>
        </p:nvSpPr>
        <p:spPr>
          <a:xfrm>
            <a:off x="1092200" y="69088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建議優先完成 Google Business Profile 設置，再依產業特性選擇適合的次要平台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obile_local_search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obile_local_search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「Near Me」搜尋量在行動裝置持續攀升</a:t>
            </a:r>
            <a:endParaRPr lang="en-US" sz="2800" dirty="0"/>
          </a:p>
        </p:txBody>
      </p:sp>
      <p:pic>
        <p:nvPicPr>
          <p:cNvPr id="4" name="mobile_local_search-image-3" descr="preencoded.png">    </p:cNvPr>
          <p:cNvPicPr>
            <a:picLocks noChangeAspect="1"/>
          </p:cNvPicPr>
          <p:nvPr/>
        </p:nvPicPr>
        <p:blipFill>
          <a:blip r:embed="rId1"/>
          <a:srcRect l="0" r="0" t="8726" b="8726"/>
          <a:stretch/>
        </p:blipFill>
        <p:spPr>
          <a:xfrm>
            <a:off x="10795000" y="1778000"/>
            <a:ext cx="3810000" cy="5588000"/>
          </a:xfrm>
          <a:prstGeom prst="roundRect">
            <a:avLst>
              <a:gd name="adj" fmla="val 4000"/>
            </a:avLst>
          </a:prstGeom>
        </p:spPr>
      </p:pic>
      <p:sp>
        <p:nvSpPr>
          <p:cNvPr id="5" name="mobile_local_search-shape-4"/>
          <p:cNvSpPr/>
          <p:nvPr/>
        </p:nvSpPr>
        <p:spPr>
          <a:xfrm>
            <a:off x="762000" y="2032000"/>
            <a:ext cx="9398000" cy="1270000"/>
          </a:xfrm>
          <a:prstGeom prst="roundRect">
            <a:avLst>
              <a:gd name="adj" fmla="val 8000"/>
            </a:avLst>
          </a:prstGeom>
          <a:solidFill>
            <a:srgbClr val="F1F3F4"/>
          </a:solidFill>
          <a:ln/>
        </p:spPr>
      </p:sp>
      <p:sp>
        <p:nvSpPr>
          <p:cNvPr id="6" name="mobile_local_search-text-5"/>
          <p:cNvSpPr/>
          <p:nvPr/>
        </p:nvSpPr>
        <p:spPr>
          <a:xfrm>
            <a:off x="1092200" y="2336800"/>
            <a:ext cx="863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行動搜尋主導本地查詢</a:t>
            </a:r>
            <a:endParaRPr lang="en-US" sz="1600" dirty="0"/>
          </a:p>
        </p:txBody>
      </p:sp>
      <p:sp>
        <p:nvSpPr>
          <p:cNvPr id="7" name="mobile_local_search-text-6"/>
          <p:cNvSpPr/>
          <p:nvPr/>
        </p:nvSpPr>
        <p:spPr>
          <a:xfrm>
            <a:off x="1092200" y="2743200"/>
            <a:ext cx="863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超過半數的本地搜尋來自智慧型手機用戶</a:t>
            </a:r>
            <a:endParaRPr lang="en-US" sz="1300" dirty="0"/>
          </a:p>
        </p:txBody>
      </p:sp>
      <p:sp>
        <p:nvSpPr>
          <p:cNvPr id="8" name="mobile_local_search-shape-7"/>
          <p:cNvSpPr/>
          <p:nvPr/>
        </p:nvSpPr>
        <p:spPr>
          <a:xfrm>
            <a:off x="762000" y="3454400"/>
            <a:ext cx="9398000" cy="1270000"/>
          </a:xfrm>
          <a:prstGeom prst="roundRect">
            <a:avLst>
              <a:gd name="adj" fmla="val 8000"/>
            </a:avLst>
          </a:prstGeom>
          <a:solidFill>
            <a:srgbClr val="F1F3F4"/>
          </a:solidFill>
          <a:ln/>
        </p:spPr>
      </p:sp>
      <p:sp>
        <p:nvSpPr>
          <p:cNvPr id="9" name="mobile_local_search-text-8"/>
          <p:cNvSpPr/>
          <p:nvPr/>
        </p:nvSpPr>
        <p:spPr>
          <a:xfrm>
            <a:off x="1092200" y="3759200"/>
            <a:ext cx="863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「附近」意圖強烈</a:t>
            </a:r>
            <a:endParaRPr lang="en-US" sz="1600" dirty="0"/>
          </a:p>
        </p:txBody>
      </p:sp>
      <p:sp>
        <p:nvSpPr>
          <p:cNvPr id="10" name="mobile_local_search-text-9"/>
          <p:cNvSpPr/>
          <p:nvPr/>
        </p:nvSpPr>
        <p:spPr>
          <a:xfrm>
            <a:off x="1092200" y="4165600"/>
            <a:ext cx="863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用戶常搭配「附近」、「營業中」等關鍵字搜尋</a:t>
            </a:r>
            <a:endParaRPr lang="en-US" sz="1300" dirty="0"/>
          </a:p>
        </p:txBody>
      </p:sp>
      <p:sp>
        <p:nvSpPr>
          <p:cNvPr id="11" name="mobile_local_search-shape-10"/>
          <p:cNvSpPr/>
          <p:nvPr/>
        </p:nvSpPr>
        <p:spPr>
          <a:xfrm>
            <a:off x="762000" y="4876800"/>
            <a:ext cx="9398000" cy="1270000"/>
          </a:xfrm>
          <a:prstGeom prst="roundRect">
            <a:avLst>
              <a:gd name="adj" fmla="val 8000"/>
            </a:avLst>
          </a:prstGeom>
          <a:solidFill>
            <a:srgbClr val="EAF1FE"/>
          </a:solidFill>
          <a:ln/>
        </p:spPr>
      </p:sp>
      <p:sp>
        <p:nvSpPr>
          <p:cNvPr id="12" name="mobile_local_search-text-11"/>
          <p:cNvSpPr/>
          <p:nvPr/>
        </p:nvSpPr>
        <p:spPr>
          <a:xfrm>
            <a:off x="1092200" y="5181600"/>
            <a:ext cx="863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即時性要求高</a:t>
            </a:r>
            <a:endParaRPr lang="en-US" sz="1600" dirty="0"/>
          </a:p>
        </p:txBody>
      </p:sp>
      <p:sp>
        <p:nvSpPr>
          <p:cNvPr id="13" name="mobile_local_search-text-12"/>
          <p:cNvSpPr/>
          <p:nvPr/>
        </p:nvSpPr>
        <p:spPr>
          <a:xfrm>
            <a:off x="1092200" y="5588000"/>
            <a:ext cx="863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用戶期望立即取得營業時間、路線與電話資訊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cking_tool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tracking_tool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追蹤本地SEO成效的核心工具</a:t>
            </a:r>
            <a:endParaRPr lang="en-US" sz="2800" dirty="0"/>
          </a:p>
        </p:txBody>
      </p:sp>
      <p:pic>
        <p:nvPicPr>
          <p:cNvPr id="4" name="tracking_tools-image-3" descr="preencoded.png">    </p:cNvPr>
          <p:cNvPicPr>
            <a:picLocks noChangeAspect="1"/>
          </p:cNvPicPr>
          <p:nvPr/>
        </p:nvPicPr>
        <p:blipFill>
          <a:blip r:embed="rId1"/>
          <a:srcRect l="13272" r="13272" t="0" b="0"/>
          <a:stretch/>
        </p:blipFill>
        <p:spPr>
          <a:xfrm>
            <a:off x="762000" y="1905000"/>
            <a:ext cx="7874000" cy="4826000"/>
          </a:xfrm>
          <a:prstGeom prst="roundRect">
            <a:avLst>
              <a:gd name="adj" fmla="val 2105"/>
            </a:avLst>
          </a:prstGeom>
        </p:spPr>
      </p:pic>
      <p:sp>
        <p:nvSpPr>
          <p:cNvPr id="5" name="tracking_tools-shape-4"/>
          <p:cNvSpPr/>
          <p:nvPr/>
        </p:nvSpPr>
        <p:spPr>
          <a:xfrm>
            <a:off x="9144000" y="1905000"/>
            <a:ext cx="6350000" cy="2286000"/>
          </a:xfrm>
          <a:prstGeom prst="roundRect">
            <a:avLst>
              <a:gd name="adj" fmla="val 4444"/>
            </a:avLst>
          </a:prstGeom>
          <a:solidFill>
            <a:srgbClr val="F1F3F4"/>
          </a:solidFill>
          <a:ln/>
        </p:spPr>
      </p:sp>
      <p:sp>
        <p:nvSpPr>
          <p:cNvPr id="6" name="tracking_tools-text-5"/>
          <p:cNvSpPr/>
          <p:nvPr/>
        </p:nvSpPr>
        <p:spPr>
          <a:xfrm>
            <a:off x="9474200" y="22098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GBP 洞察報告</a:t>
            </a:r>
            <a:endParaRPr lang="en-US" sz="1600" dirty="0"/>
          </a:p>
        </p:txBody>
      </p:sp>
      <p:sp>
        <p:nvSpPr>
          <p:cNvPr id="7" name="tracking_tools-text-6"/>
          <p:cNvSpPr/>
          <p:nvPr/>
        </p:nvSpPr>
        <p:spPr>
          <a:xfrm>
            <a:off x="9474200" y="2667000"/>
            <a:ext cx="5715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檢視商家檔案被搜尋、瀏覽次數及顧客採取的行動（如致電、路線導航）</a:t>
            </a:r>
            <a:endParaRPr lang="en-US" sz="1300" dirty="0"/>
          </a:p>
        </p:txBody>
      </p:sp>
      <p:sp>
        <p:nvSpPr>
          <p:cNvPr id="8" name="tracking_tools-shape-7"/>
          <p:cNvSpPr/>
          <p:nvPr/>
        </p:nvSpPr>
        <p:spPr>
          <a:xfrm>
            <a:off x="9144000" y="4445000"/>
            <a:ext cx="6350000" cy="2286000"/>
          </a:xfrm>
          <a:prstGeom prst="roundRect">
            <a:avLst>
              <a:gd name="adj" fmla="val 4444"/>
            </a:avLst>
          </a:prstGeom>
          <a:solidFill>
            <a:srgbClr val="EAF1FE"/>
          </a:solidFill>
          <a:ln/>
        </p:spPr>
      </p:sp>
      <p:sp>
        <p:nvSpPr>
          <p:cNvPr id="9" name="tracking_tools-text-8"/>
          <p:cNvSpPr/>
          <p:nvPr/>
        </p:nvSpPr>
        <p:spPr>
          <a:xfrm>
            <a:off x="9474200" y="4749800"/>
            <a:ext cx="571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GA4 網站分析</a:t>
            </a:r>
            <a:endParaRPr lang="en-US" sz="1600" dirty="0"/>
          </a:p>
        </p:txBody>
      </p:sp>
      <p:sp>
        <p:nvSpPr>
          <p:cNvPr id="10" name="tracking_tools-text-9"/>
          <p:cNvSpPr/>
          <p:nvPr/>
        </p:nvSpPr>
        <p:spPr>
          <a:xfrm>
            <a:off x="9474200" y="5207000"/>
            <a:ext cx="5715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追蹤來自本地搜尋的網站流量、跳出率與轉換行為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on_mistak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mmon_mistake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本地SEO常見錯誤與地雷</a:t>
            </a:r>
            <a:endParaRPr lang="en-US" sz="2800" dirty="0"/>
          </a:p>
        </p:txBody>
      </p:sp>
      <p:sp>
        <p:nvSpPr>
          <p:cNvPr id="4" name="common_mistakes-shape-3"/>
          <p:cNvSpPr/>
          <p:nvPr/>
        </p:nvSpPr>
        <p:spPr>
          <a:xfrm>
            <a:off x="762000" y="2032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CE8E6"/>
          </a:solidFill>
          <a:ln/>
        </p:spPr>
      </p:sp>
      <p:pic>
        <p:nvPicPr>
          <p:cNvPr id="5" name="common_mistak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387600"/>
            <a:ext cx="330200" cy="330200"/>
          </a:xfrm>
          <a:prstGeom prst="rect">
            <a:avLst/>
          </a:prstGeom>
        </p:spPr>
      </p:pic>
      <p:sp>
        <p:nvSpPr>
          <p:cNvPr id="6" name="common_mistakes-text-5"/>
          <p:cNvSpPr/>
          <p:nvPr/>
        </p:nvSpPr>
        <p:spPr>
          <a:xfrm>
            <a:off x="1600200" y="22860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虛設或購買不實地址設立商家檔案</a:t>
            </a:r>
            <a:endParaRPr lang="en-US" sz="1500" dirty="0"/>
          </a:p>
        </p:txBody>
      </p:sp>
      <p:sp>
        <p:nvSpPr>
          <p:cNvPr id="7" name="common_mistakes-text-6"/>
          <p:cNvSpPr/>
          <p:nvPr/>
        </p:nvSpPr>
        <p:spPr>
          <a:xfrm>
            <a:off x="1600200" y="26670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違反Google政策，一旦被檢舉可能遭停用檔案</a:t>
            </a:r>
            <a:endParaRPr lang="en-US" sz="1300" dirty="0"/>
          </a:p>
        </p:txBody>
      </p:sp>
      <p:sp>
        <p:nvSpPr>
          <p:cNvPr id="8" name="common_mistakes-shape-7"/>
          <p:cNvSpPr/>
          <p:nvPr/>
        </p:nvSpPr>
        <p:spPr>
          <a:xfrm>
            <a:off x="762000" y="3429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CE8E6"/>
          </a:solidFill>
          <a:ln/>
        </p:spPr>
      </p:sp>
      <p:pic>
        <p:nvPicPr>
          <p:cNvPr id="9" name="common_mistak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784600"/>
            <a:ext cx="330200" cy="330200"/>
          </a:xfrm>
          <a:prstGeom prst="rect">
            <a:avLst/>
          </a:prstGeom>
        </p:spPr>
      </p:pic>
      <p:sp>
        <p:nvSpPr>
          <p:cNvPr id="10" name="common_mistakes-text-9"/>
          <p:cNvSpPr/>
          <p:nvPr/>
        </p:nvSpPr>
        <p:spPr>
          <a:xfrm>
            <a:off x="1600200" y="36830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各平台NAP資訊不一致</a:t>
            </a:r>
            <a:endParaRPr lang="en-US" sz="1500" dirty="0"/>
          </a:p>
        </p:txBody>
      </p:sp>
      <p:sp>
        <p:nvSpPr>
          <p:cNvPr id="11" name="common_mistakes-text-10"/>
          <p:cNvSpPr/>
          <p:nvPr/>
        </p:nvSpPr>
        <p:spPr>
          <a:xfrm>
            <a:off x="1600200" y="40640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造成Google對商家真實性的信任度下降</a:t>
            </a:r>
            <a:endParaRPr lang="en-US" sz="1300" dirty="0"/>
          </a:p>
        </p:txBody>
      </p:sp>
      <p:sp>
        <p:nvSpPr>
          <p:cNvPr id="12" name="common_mistakes-shape-11"/>
          <p:cNvSpPr/>
          <p:nvPr/>
        </p:nvSpPr>
        <p:spPr>
          <a:xfrm>
            <a:off x="762000" y="4826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CE8E6"/>
          </a:solidFill>
          <a:ln/>
        </p:spPr>
      </p:sp>
      <p:pic>
        <p:nvPicPr>
          <p:cNvPr id="13" name="common_mistak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5181600"/>
            <a:ext cx="330200" cy="330200"/>
          </a:xfrm>
          <a:prstGeom prst="rect">
            <a:avLst/>
          </a:prstGeom>
        </p:spPr>
      </p:pic>
      <p:sp>
        <p:nvSpPr>
          <p:cNvPr id="14" name="common_mistakes-text-13"/>
          <p:cNvSpPr/>
          <p:nvPr/>
        </p:nvSpPr>
        <p:spPr>
          <a:xfrm>
            <a:off x="1600200" y="50800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忽略負評，長期不予回應</a:t>
            </a:r>
            <a:endParaRPr lang="en-US" sz="1500" dirty="0"/>
          </a:p>
        </p:txBody>
      </p:sp>
      <p:sp>
        <p:nvSpPr>
          <p:cNvPr id="15" name="common_mistakes-text-14"/>
          <p:cNvSpPr/>
          <p:nvPr/>
        </p:nvSpPr>
        <p:spPr>
          <a:xfrm>
            <a:off x="1600200" y="54610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影響潛在顧客信任，也可能影響排名表現</a:t>
            </a:r>
            <a:endParaRPr lang="en-US" sz="1300" dirty="0"/>
          </a:p>
        </p:txBody>
      </p:sp>
      <p:sp>
        <p:nvSpPr>
          <p:cNvPr id="16" name="common_mistakes-shape-15"/>
          <p:cNvSpPr/>
          <p:nvPr/>
        </p:nvSpPr>
        <p:spPr>
          <a:xfrm>
            <a:off x="762000" y="6223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6F4EA"/>
          </a:solidFill>
          <a:ln/>
        </p:spPr>
      </p:sp>
      <p:pic>
        <p:nvPicPr>
          <p:cNvPr id="17" name="common_mistak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6578600"/>
            <a:ext cx="330200" cy="330200"/>
          </a:xfrm>
          <a:prstGeom prst="rect">
            <a:avLst/>
          </a:prstGeom>
        </p:spPr>
      </p:pic>
      <p:sp>
        <p:nvSpPr>
          <p:cNvPr id="18" name="common_mistakes-text-17"/>
          <p:cNvSpPr/>
          <p:nvPr/>
        </p:nvSpPr>
        <p:spPr>
          <a:xfrm>
            <a:off x="1600200" y="64770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正確作法：誠實填寫資訊、積極維護檔案、專業回應每一則評論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checklist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ction_checklist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本地SEO行動清單</a:t>
            </a:r>
            <a:endParaRPr lang="en-US" sz="2800" dirty="0"/>
          </a:p>
        </p:txBody>
      </p:sp>
      <p:sp>
        <p:nvSpPr>
          <p:cNvPr id="4" name="action_checklist-shape-3"/>
          <p:cNvSpPr/>
          <p:nvPr/>
        </p:nvSpPr>
        <p:spPr>
          <a:xfrm>
            <a:off x="762000" y="20320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pic>
        <p:nvPicPr>
          <p:cNvPr id="5" name="action_checklist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438400"/>
            <a:ext cx="330200" cy="330200"/>
          </a:xfrm>
          <a:prstGeom prst="rect">
            <a:avLst/>
          </a:prstGeom>
        </p:spPr>
      </p:pic>
      <p:sp>
        <p:nvSpPr>
          <p:cNvPr id="6" name="action_checklist-text-5"/>
          <p:cNvSpPr/>
          <p:nvPr/>
        </p:nvSpPr>
        <p:spPr>
          <a:xfrm>
            <a:off x="1651000" y="23368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完成Google商家檔案設置並驗證</a:t>
            </a:r>
            <a:endParaRPr lang="en-US" sz="1600" dirty="0"/>
          </a:p>
        </p:txBody>
      </p:sp>
      <p:sp>
        <p:nvSpPr>
          <p:cNvPr id="7" name="action_checklist-text-6"/>
          <p:cNvSpPr/>
          <p:nvPr/>
        </p:nvSpPr>
        <p:spPr>
          <a:xfrm>
            <a:off x="1651000" y="27178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確認地址、電話、營業時間資訊正確無誤</a:t>
            </a:r>
            <a:endParaRPr lang="en-US" sz="1300" dirty="0"/>
          </a:p>
        </p:txBody>
      </p:sp>
      <p:sp>
        <p:nvSpPr>
          <p:cNvPr id="8" name="action_checklist-shape-7"/>
          <p:cNvSpPr/>
          <p:nvPr/>
        </p:nvSpPr>
        <p:spPr>
          <a:xfrm>
            <a:off x="762000" y="33528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pic>
        <p:nvPicPr>
          <p:cNvPr id="9" name="action_checklist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759200"/>
            <a:ext cx="330200" cy="330200"/>
          </a:xfrm>
          <a:prstGeom prst="rect">
            <a:avLst/>
          </a:prstGeom>
        </p:spPr>
      </p:pic>
      <p:sp>
        <p:nvSpPr>
          <p:cNvPr id="10" name="action_checklist-text-9"/>
          <p:cNvSpPr/>
          <p:nvPr/>
        </p:nvSpPr>
        <p:spPr>
          <a:xfrm>
            <a:off x="1651000" y="36576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檢查並統一各平台的NAP資訊</a:t>
            </a:r>
            <a:endParaRPr lang="en-US" sz="1600" dirty="0"/>
          </a:p>
        </p:txBody>
      </p:sp>
      <p:sp>
        <p:nvSpPr>
          <p:cNvPr id="11" name="action_checklist-text-10"/>
          <p:cNvSpPr/>
          <p:nvPr/>
        </p:nvSpPr>
        <p:spPr>
          <a:xfrm>
            <a:off x="1651000" y="40386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逐一檢視官網、社群與各目錄平台</a:t>
            </a:r>
            <a:endParaRPr lang="en-US" sz="1300" dirty="0"/>
          </a:p>
        </p:txBody>
      </p:sp>
      <p:sp>
        <p:nvSpPr>
          <p:cNvPr id="12" name="action_checklist-shape-11"/>
          <p:cNvSpPr/>
          <p:nvPr/>
        </p:nvSpPr>
        <p:spPr>
          <a:xfrm>
            <a:off x="762000" y="46736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F1F3F4"/>
          </a:solidFill>
          <a:ln/>
        </p:spPr>
      </p:sp>
      <p:pic>
        <p:nvPicPr>
          <p:cNvPr id="13" name="action_checklist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5080000"/>
            <a:ext cx="330200" cy="330200"/>
          </a:xfrm>
          <a:prstGeom prst="rect">
            <a:avLst/>
          </a:prstGeom>
        </p:spPr>
      </p:pic>
      <p:sp>
        <p:nvSpPr>
          <p:cNvPr id="14" name="action_checklist-text-13"/>
          <p:cNvSpPr/>
          <p:nvPr/>
        </p:nvSpPr>
        <p:spPr>
          <a:xfrm>
            <a:off x="1651000" y="49784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建立主動邀請顧客留評論的流程</a:t>
            </a:r>
            <a:endParaRPr lang="en-US" sz="1600" dirty="0"/>
          </a:p>
        </p:txBody>
      </p:sp>
      <p:sp>
        <p:nvSpPr>
          <p:cNvPr id="15" name="action_checklist-text-14"/>
          <p:cNvSpPr/>
          <p:nvPr/>
        </p:nvSpPr>
        <p:spPr>
          <a:xfrm>
            <a:off x="1651000" y="53594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製作簡便的評論連結或QR Code</a:t>
            </a:r>
            <a:endParaRPr lang="en-US" sz="1300" dirty="0"/>
          </a:p>
        </p:txBody>
      </p:sp>
      <p:sp>
        <p:nvSpPr>
          <p:cNvPr id="16" name="action_checklist-shape-15"/>
          <p:cNvSpPr/>
          <p:nvPr/>
        </p:nvSpPr>
        <p:spPr>
          <a:xfrm>
            <a:off x="762000" y="5994400"/>
            <a:ext cx="14732000" cy="1143000"/>
          </a:xfrm>
          <a:prstGeom prst="roundRect">
            <a:avLst>
              <a:gd name="adj" fmla="val 8889"/>
            </a:avLst>
          </a:prstGeom>
          <a:solidFill>
            <a:srgbClr val="EAF1FE"/>
          </a:solidFill>
          <a:ln/>
        </p:spPr>
      </p:sp>
      <p:pic>
        <p:nvPicPr>
          <p:cNvPr id="17" name="action_checklist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6400800"/>
            <a:ext cx="330200" cy="330200"/>
          </a:xfrm>
          <a:prstGeom prst="rect">
            <a:avLst/>
          </a:prstGeom>
        </p:spPr>
      </p:pic>
      <p:sp>
        <p:nvSpPr>
          <p:cNvPr id="18" name="action_checklist-text-17"/>
          <p:cNvSpPr/>
          <p:nvPr/>
        </p:nvSpPr>
        <p:spPr>
          <a:xfrm>
            <a:off x="1651000" y="62992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每月定期發布商家貼文與更新照片</a:t>
            </a:r>
            <a:endParaRPr lang="en-US" sz="1600" dirty="0"/>
          </a:p>
        </p:txBody>
      </p:sp>
      <p:sp>
        <p:nvSpPr>
          <p:cNvPr id="19" name="action_checklist-text-18"/>
          <p:cNvSpPr/>
          <p:nvPr/>
        </p:nvSpPr>
        <p:spPr>
          <a:xfrm>
            <a:off x="1651000" y="66802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維持檔案活躍度，提升曝光機會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總結：本地SEO的四大成功關鍵</a:t>
            </a:r>
            <a:endParaRPr lang="en-US" sz="2800" dirty="0"/>
          </a:p>
        </p:txBody>
      </p:sp>
      <p:sp>
        <p:nvSpPr>
          <p:cNvPr id="4" name="summary-shape-3"/>
          <p:cNvSpPr/>
          <p:nvPr/>
        </p:nvSpPr>
        <p:spPr>
          <a:xfrm>
            <a:off x="7620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1F3F4"/>
          </a:solidFill>
          <a:ln/>
        </p:spPr>
      </p:sp>
      <p:sp>
        <p:nvSpPr>
          <p:cNvPr id="5" name="summary-text-4"/>
          <p:cNvSpPr/>
          <p:nvPr/>
        </p:nvSpPr>
        <p:spPr>
          <a:xfrm>
            <a:off x="10922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summary-text-5"/>
          <p:cNvSpPr/>
          <p:nvPr/>
        </p:nvSpPr>
        <p:spPr>
          <a:xfrm>
            <a:off x="10922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完整檔案</a:t>
            </a:r>
            <a:endParaRPr lang="en-US" sz="1500" dirty="0"/>
          </a:p>
        </p:txBody>
      </p:sp>
      <p:sp>
        <p:nvSpPr>
          <p:cNvPr id="7" name="summary-text-6"/>
          <p:cNvSpPr/>
          <p:nvPr/>
        </p:nvSpPr>
        <p:spPr>
          <a:xfrm>
            <a:off x="10922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Google商家檔案是本地SEO的核心基礎</a:t>
            </a:r>
            <a:endParaRPr lang="en-US" sz="1300" dirty="0"/>
          </a:p>
        </p:txBody>
      </p:sp>
      <p:sp>
        <p:nvSpPr>
          <p:cNvPr id="8" name="summary-shape-7"/>
          <p:cNvSpPr/>
          <p:nvPr/>
        </p:nvSpPr>
        <p:spPr>
          <a:xfrm>
            <a:off x="42926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1F3F4"/>
          </a:solidFill>
          <a:ln/>
        </p:spPr>
      </p:sp>
      <p:sp>
        <p:nvSpPr>
          <p:cNvPr id="9" name="summary-text-8"/>
          <p:cNvSpPr/>
          <p:nvPr/>
        </p:nvSpPr>
        <p:spPr>
          <a:xfrm>
            <a:off x="46228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summary-text-9"/>
          <p:cNvSpPr/>
          <p:nvPr/>
        </p:nvSpPr>
        <p:spPr>
          <a:xfrm>
            <a:off x="46228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資訊一致</a:t>
            </a:r>
            <a:endParaRPr lang="en-US" sz="1500" dirty="0"/>
          </a:p>
        </p:txBody>
      </p:sp>
      <p:sp>
        <p:nvSpPr>
          <p:cNvPr id="11" name="summary-text-10"/>
          <p:cNvSpPr/>
          <p:nvPr/>
        </p:nvSpPr>
        <p:spPr>
          <a:xfrm>
            <a:off x="46228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NAP一致性直接影響Google信任度</a:t>
            </a:r>
            <a:endParaRPr lang="en-US" sz="1300" dirty="0"/>
          </a:p>
        </p:txBody>
      </p:sp>
      <p:sp>
        <p:nvSpPr>
          <p:cNvPr id="12" name="summary-shape-11"/>
          <p:cNvSpPr/>
          <p:nvPr/>
        </p:nvSpPr>
        <p:spPr>
          <a:xfrm>
            <a:off x="78232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F1F3F4"/>
          </a:solidFill>
          <a:ln/>
        </p:spPr>
      </p:sp>
      <p:sp>
        <p:nvSpPr>
          <p:cNvPr id="13" name="summary-text-12"/>
          <p:cNvSpPr/>
          <p:nvPr/>
        </p:nvSpPr>
        <p:spPr>
          <a:xfrm>
            <a:off x="81534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summary-text-13"/>
          <p:cNvSpPr/>
          <p:nvPr/>
        </p:nvSpPr>
        <p:spPr>
          <a:xfrm>
            <a:off x="81534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評論經營</a:t>
            </a:r>
            <a:endParaRPr lang="en-US" sz="1500" dirty="0"/>
          </a:p>
        </p:txBody>
      </p:sp>
      <p:sp>
        <p:nvSpPr>
          <p:cNvPr id="15" name="summary-text-14"/>
          <p:cNvSpPr/>
          <p:nvPr/>
        </p:nvSpPr>
        <p:spPr>
          <a:xfrm>
            <a:off x="81534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積極取得並專業回應每一則評論</a:t>
            </a:r>
            <a:endParaRPr lang="en-US" sz="1300" dirty="0"/>
          </a:p>
        </p:txBody>
      </p:sp>
      <p:sp>
        <p:nvSpPr>
          <p:cNvPr id="16" name="summary-shape-15"/>
          <p:cNvSpPr/>
          <p:nvPr/>
        </p:nvSpPr>
        <p:spPr>
          <a:xfrm>
            <a:off x="11353800" y="2032000"/>
            <a:ext cx="3378200" cy="4572000"/>
          </a:xfrm>
          <a:prstGeom prst="roundRect">
            <a:avLst>
              <a:gd name="adj" fmla="val 3008"/>
            </a:avLst>
          </a:prstGeom>
          <a:solidFill>
            <a:srgbClr val="EAF1FE"/>
          </a:solidFill>
          <a:ln/>
        </p:spPr>
      </p:sp>
      <p:sp>
        <p:nvSpPr>
          <p:cNvPr id="17" name="summary-text-16"/>
          <p:cNvSpPr/>
          <p:nvPr/>
        </p:nvSpPr>
        <p:spPr>
          <a:xfrm>
            <a:off x="11684000" y="2387600"/>
            <a:ext cx="2794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summary-text-17"/>
          <p:cNvSpPr/>
          <p:nvPr/>
        </p:nvSpPr>
        <p:spPr>
          <a:xfrm>
            <a:off x="11684000" y="2921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持續經營</a:t>
            </a:r>
            <a:endParaRPr lang="en-US" sz="1500" dirty="0"/>
          </a:p>
        </p:txBody>
      </p:sp>
      <p:sp>
        <p:nvSpPr>
          <p:cNvPr id="19" name="summary-text-18"/>
          <p:cNvSpPr/>
          <p:nvPr/>
        </p:nvSpPr>
        <p:spPr>
          <a:xfrm>
            <a:off x="11684000" y="3352800"/>
            <a:ext cx="279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定期更新內容並追蹤成效數據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635000"/>
            <a:ext cx="1270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28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20320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sp>
        <p:nvSpPr>
          <p:cNvPr id="5" name="references-text-4"/>
          <p:cNvSpPr/>
          <p:nvPr/>
        </p:nvSpPr>
        <p:spPr>
          <a:xfrm>
            <a:off x="1092200" y="23114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Business Profile 說明中心官方指南</a:t>
            </a:r>
            <a:endParaRPr lang="en-US" sz="1600" dirty="0"/>
          </a:p>
        </p:txBody>
      </p:sp>
      <p:sp>
        <p:nvSpPr>
          <p:cNvPr id="6" name="references-shape-5"/>
          <p:cNvSpPr/>
          <p:nvPr/>
        </p:nvSpPr>
        <p:spPr>
          <a:xfrm>
            <a:off x="762000" y="30988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sp>
        <p:nvSpPr>
          <p:cNvPr id="7" name="references-text-6"/>
          <p:cNvSpPr/>
          <p:nvPr/>
        </p:nvSpPr>
        <p:spPr>
          <a:xfrm>
            <a:off x="1092200" y="33782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Think with Google — 本地搜尋行為洞察</a:t>
            </a:r>
            <a:endParaRPr lang="en-US" sz="1600" dirty="0"/>
          </a:p>
        </p:txBody>
      </p:sp>
      <p:sp>
        <p:nvSpPr>
          <p:cNvPr id="8" name="references-shape-7"/>
          <p:cNvSpPr/>
          <p:nvPr/>
        </p:nvSpPr>
        <p:spPr>
          <a:xfrm>
            <a:off x="762000" y="41656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1F3F4"/>
          </a:solidFill>
          <a:ln/>
        </p:spPr>
      </p:sp>
      <p:sp>
        <p:nvSpPr>
          <p:cNvPr id="9" name="references-text-8"/>
          <p:cNvSpPr/>
          <p:nvPr/>
        </p:nvSpPr>
        <p:spPr>
          <a:xfrm>
            <a:off x="1092200" y="44450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Moz Local SEO Learning Center</a:t>
            </a:r>
            <a:endParaRPr lang="en-US" sz="1600" dirty="0"/>
          </a:p>
        </p:txBody>
      </p:sp>
      <p:sp>
        <p:nvSpPr>
          <p:cNvPr id="10" name="references-shape-9"/>
          <p:cNvSpPr/>
          <p:nvPr/>
        </p:nvSpPr>
        <p:spPr>
          <a:xfrm>
            <a:off x="762000" y="52324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EAF1FE"/>
          </a:solidFill>
          <a:ln/>
        </p:spPr>
      </p:sp>
      <p:sp>
        <p:nvSpPr>
          <p:cNvPr id="11" name="references-text-10"/>
          <p:cNvSpPr/>
          <p:nvPr/>
        </p:nvSpPr>
        <p:spPr>
          <a:xfrm>
            <a:off x="1092200" y="55118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BrightLocal — 本地搜尋消費者行為報告</a:t>
            </a:r>
            <a:endParaRPr lang="en-US" sz="1600" dirty="0"/>
          </a:p>
        </p:txBody>
      </p:sp>
      <p:sp>
        <p:nvSpPr>
          <p:cNvPr id="12" name="references-shape-11"/>
          <p:cNvSpPr/>
          <p:nvPr/>
        </p:nvSpPr>
        <p:spPr>
          <a:xfrm>
            <a:off x="762000" y="62992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EAF1FE"/>
          </a:solidFill>
          <a:ln/>
        </p:spPr>
      </p:sp>
      <p:sp>
        <p:nvSpPr>
          <p:cNvPr id="13" name="references-text-12"/>
          <p:cNvSpPr/>
          <p:nvPr/>
        </p:nvSpPr>
        <p:spPr>
          <a:xfrm>
            <a:off x="1092200" y="65786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HubSpot Blog — Local SEO 最佳實務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2192000" y="762000"/>
            <a:ext cx="3810000" cy="38100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3" name="thankyou-shape-2"/>
          <p:cNvSpPr/>
          <p:nvPr/>
        </p:nvSpPr>
        <p:spPr>
          <a:xfrm>
            <a:off x="12954000" y="1524000"/>
            <a:ext cx="2286000" cy="22860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4" name="thankyou-shape-3"/>
          <p:cNvSpPr/>
          <p:nvPr/>
        </p:nvSpPr>
        <p:spPr>
          <a:xfrm>
            <a:off x="1016000" y="3810000"/>
            <a:ext cx="762000" cy="76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hankyou-text-4"/>
          <p:cNvSpPr/>
          <p:nvPr/>
        </p:nvSpPr>
        <p:spPr>
          <a:xfrm>
            <a:off x="990600" y="4318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6" name="thankyou-text-5"/>
          <p:cNvSpPr/>
          <p:nvPr/>
        </p:nvSpPr>
        <p:spPr>
          <a:xfrm>
            <a:off x="1016000" y="5588000"/>
            <a:ext cx="889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C6DAFC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本地 SEO 優化指南：讓在地客戶更容易找到你</dc:title>
  <dc:subject>本地 SEO 優化指南：讓在地客戶更容易找到你</dc:subject>
  <dc:creator>Manus</dc:creator>
  <cp:lastModifiedBy>Manus</cp:lastModifiedBy>
  <cp:revision>1</cp:revision>
  <dcterms:created xsi:type="dcterms:W3CDTF">2026-07-31T00:39:44Z</dcterms:created>
  <dcterms:modified xsi:type="dcterms:W3CDTF">2026-07-31T00:39:44Z</dcterms:modified>
</cp:coreProperties>
</file>