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6256000" cy="9144000"/>
  <p:notesSz cx="9144000" cy="16256000"/>
  <p:embeddedFontLst>
    <p:embeddedFont>
      <p:font typeface="Noto Sans TC" charset="-122" pitchFamily="34"/>
      <p:regular r:id="rId3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Relationship Id="rId3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1.png"/><Relationship Id="rId3" Type="http://schemas.openxmlformats.org/officeDocument/2006/relationships/image" Target="../media/image-24-1.png"/><Relationship Id="rId4" Type="http://schemas.openxmlformats.org/officeDocument/2006/relationships/image" Target="../media/image-24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ver-image-1" descr="preencoded.png">    </p:cNvPr>
          <p:cNvPicPr>
            <a:picLocks noChangeAspect="1"/>
          </p:cNvPicPr>
          <p:nvPr/>
        </p:nvPicPr>
        <p:blipFill>
          <a:blip r:embed="rId1">
            <a:alphaModFix amt="18000"/>
          </a:blip>
          <a:srcRect l="31334" r="31334" t="0" b="0"/>
          <a:stretch/>
        </p:blipFill>
        <p:spPr>
          <a:xfrm>
            <a:off x="10414000" y="0"/>
            <a:ext cx="5842000" cy="9144000"/>
          </a:xfrm>
          <a:prstGeom prst="rect">
            <a:avLst/>
          </a:prstGeom>
        </p:spPr>
      </p:pic>
      <p:sp>
        <p:nvSpPr>
          <p:cNvPr id="3" name="cover-shape-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2563EB">
              <a:alpha val="55000"/>
            </a:srgbClr>
          </a:solidFill>
          <a:ln/>
        </p:spPr>
      </p:sp>
      <p:sp>
        <p:nvSpPr>
          <p:cNvPr id="4" name="cover-text-3"/>
          <p:cNvSpPr/>
          <p:nvPr/>
        </p:nvSpPr>
        <p:spPr>
          <a:xfrm>
            <a:off x="1016000" y="3175000"/>
            <a:ext cx="762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7D8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OFF-PAGE SEO WORKSHOP</a:t>
            </a:r>
            <a:endParaRPr lang="en-US" sz="1600" dirty="0"/>
          </a:p>
        </p:txBody>
      </p:sp>
      <p:sp>
        <p:nvSpPr>
          <p:cNvPr id="5" name="cover-text-4"/>
          <p:cNvSpPr/>
          <p:nvPr/>
        </p:nvSpPr>
        <p:spPr>
          <a:xfrm>
            <a:off x="990600" y="3683000"/>
            <a:ext cx="12700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46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站外 SEO 與反向連結：建立權威性的正確方法</a:t>
            </a:r>
            <a:endParaRPr lang="en-US" sz="4200" dirty="0"/>
          </a:p>
        </p:txBody>
      </p:sp>
      <p:sp>
        <p:nvSpPr>
          <p:cNvPr id="6" name="cover-text-5"/>
          <p:cNvSpPr/>
          <p:nvPr/>
        </p:nvSpPr>
        <p:spPr>
          <a:xfrm>
            <a:off x="1016000" y="7112000"/>
            <a:ext cx="762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7D8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agenda-text-2"/>
          <p:cNvSpPr/>
          <p:nvPr/>
        </p:nvSpPr>
        <p:spPr>
          <a:xfrm>
            <a:off x="762000" y="762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課程大綱</a:t>
            </a:r>
            <a:endParaRPr lang="en-US" sz="3000" dirty="0"/>
          </a:p>
        </p:txBody>
      </p:sp>
      <p:sp>
        <p:nvSpPr>
          <p:cNvPr id="4" name="agenda-shape-3"/>
          <p:cNvSpPr/>
          <p:nvPr/>
        </p:nvSpPr>
        <p:spPr>
          <a:xfrm>
            <a:off x="762000" y="19050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agenda-text-4"/>
          <p:cNvSpPr/>
          <p:nvPr/>
        </p:nvSpPr>
        <p:spPr>
          <a:xfrm>
            <a:off x="1092200" y="2184400"/>
            <a:ext cx="762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2600" dirty="0"/>
          </a:p>
        </p:txBody>
      </p:sp>
      <p:sp>
        <p:nvSpPr>
          <p:cNvPr id="6" name="agenda-text-5"/>
          <p:cNvSpPr/>
          <p:nvPr/>
        </p:nvSpPr>
        <p:spPr>
          <a:xfrm>
            <a:off x="1905000" y="22352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站外 SEO 基礎概念</a:t>
            </a:r>
            <a:endParaRPr lang="en-US" sz="1800" dirty="0"/>
          </a:p>
        </p:txBody>
      </p:sp>
      <p:sp>
        <p:nvSpPr>
          <p:cNvPr id="7" name="agenda-text-6"/>
          <p:cNvSpPr/>
          <p:nvPr/>
        </p:nvSpPr>
        <p:spPr>
          <a:xfrm>
            <a:off x="1905000" y="2590800"/>
            <a:ext cx="13335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認識站外 SEO 與 Google 排名機制的關聯</a:t>
            </a:r>
            <a:endParaRPr lang="en-US" sz="1400" dirty="0"/>
          </a:p>
        </p:txBody>
      </p:sp>
      <p:sp>
        <p:nvSpPr>
          <p:cNvPr id="8" name="agenda-shape-7"/>
          <p:cNvSpPr/>
          <p:nvPr/>
        </p:nvSpPr>
        <p:spPr>
          <a:xfrm>
            <a:off x="762000" y="32004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agenda-text-8"/>
          <p:cNvSpPr/>
          <p:nvPr/>
        </p:nvSpPr>
        <p:spPr>
          <a:xfrm>
            <a:off x="1092200" y="3479800"/>
            <a:ext cx="762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2600" dirty="0"/>
          </a:p>
        </p:txBody>
      </p:sp>
      <p:sp>
        <p:nvSpPr>
          <p:cNvPr id="10" name="agenda-text-9"/>
          <p:cNvSpPr/>
          <p:nvPr/>
        </p:nvSpPr>
        <p:spPr>
          <a:xfrm>
            <a:off x="1905000" y="35306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反向連結品質評估</a:t>
            </a:r>
            <a:endParaRPr lang="en-US" sz="1800" dirty="0"/>
          </a:p>
        </p:txBody>
      </p:sp>
      <p:sp>
        <p:nvSpPr>
          <p:cNvPr id="11" name="agenda-text-10"/>
          <p:cNvSpPr/>
          <p:nvPr/>
        </p:nvSpPr>
        <p:spPr>
          <a:xfrm>
            <a:off x="1905000" y="3886200"/>
            <a:ext cx="13335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學會判斷優質連結與有害連結</a:t>
            </a:r>
            <a:endParaRPr lang="en-US" sz="1400" dirty="0"/>
          </a:p>
        </p:txBody>
      </p:sp>
      <p:sp>
        <p:nvSpPr>
          <p:cNvPr id="12" name="agenda-shape-11"/>
          <p:cNvSpPr/>
          <p:nvPr/>
        </p:nvSpPr>
        <p:spPr>
          <a:xfrm>
            <a:off x="762000" y="44958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agenda-text-12"/>
          <p:cNvSpPr/>
          <p:nvPr/>
        </p:nvSpPr>
        <p:spPr>
          <a:xfrm>
            <a:off x="1092200" y="4775200"/>
            <a:ext cx="762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2600" dirty="0"/>
          </a:p>
        </p:txBody>
      </p:sp>
      <p:sp>
        <p:nvSpPr>
          <p:cNvPr id="14" name="agenda-text-13"/>
          <p:cNvSpPr/>
          <p:nvPr/>
        </p:nvSpPr>
        <p:spPr>
          <a:xfrm>
            <a:off x="1905000" y="48260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反向連結建置策略</a:t>
            </a:r>
            <a:endParaRPr lang="en-US" sz="1800" dirty="0"/>
          </a:p>
        </p:txBody>
      </p:sp>
      <p:sp>
        <p:nvSpPr>
          <p:cNvPr id="15" name="agenda-text-14"/>
          <p:cNvSpPr/>
          <p:nvPr/>
        </p:nvSpPr>
        <p:spPr>
          <a:xfrm>
            <a:off x="1905000" y="5181600"/>
            <a:ext cx="13335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五種實務可行的連結建置手法</a:t>
            </a:r>
            <a:endParaRPr lang="en-US" sz="1400" dirty="0"/>
          </a:p>
        </p:txBody>
      </p:sp>
      <p:sp>
        <p:nvSpPr>
          <p:cNvPr id="16" name="agenda-shape-15"/>
          <p:cNvSpPr/>
          <p:nvPr/>
        </p:nvSpPr>
        <p:spPr>
          <a:xfrm>
            <a:off x="762000" y="57912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agenda-text-16"/>
          <p:cNvSpPr/>
          <p:nvPr/>
        </p:nvSpPr>
        <p:spPr>
          <a:xfrm>
            <a:off x="1092200" y="6070600"/>
            <a:ext cx="762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2600" dirty="0"/>
          </a:p>
        </p:txBody>
      </p:sp>
      <p:sp>
        <p:nvSpPr>
          <p:cNvPr id="18" name="agenda-text-17"/>
          <p:cNvSpPr/>
          <p:nvPr/>
        </p:nvSpPr>
        <p:spPr>
          <a:xfrm>
            <a:off x="1905000" y="61214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工具與分析</a:t>
            </a:r>
            <a:endParaRPr lang="en-US" sz="1800" dirty="0"/>
          </a:p>
        </p:txBody>
      </p:sp>
      <p:sp>
        <p:nvSpPr>
          <p:cNvPr id="19" name="agenda-text-18"/>
          <p:cNvSpPr/>
          <p:nvPr/>
        </p:nvSpPr>
        <p:spPr>
          <a:xfrm>
            <a:off x="1905000" y="6477000"/>
            <a:ext cx="13335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連結分析工具、競品研究與否認流程</a:t>
            </a:r>
            <a:endParaRPr lang="en-US" sz="1400" dirty="0"/>
          </a:p>
        </p:txBody>
      </p:sp>
      <p:sp>
        <p:nvSpPr>
          <p:cNvPr id="20" name="agenda-shape-19"/>
          <p:cNvSpPr/>
          <p:nvPr/>
        </p:nvSpPr>
        <p:spPr>
          <a:xfrm>
            <a:off x="762000" y="70866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EFF6FF"/>
          </a:solidFill>
          <a:ln/>
        </p:spPr>
      </p:sp>
      <p:sp>
        <p:nvSpPr>
          <p:cNvPr id="21" name="agenda-text-20"/>
          <p:cNvSpPr/>
          <p:nvPr/>
        </p:nvSpPr>
        <p:spPr>
          <a:xfrm>
            <a:off x="1092200" y="7366000"/>
            <a:ext cx="762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2600" dirty="0"/>
          </a:p>
        </p:txBody>
      </p:sp>
      <p:sp>
        <p:nvSpPr>
          <p:cNvPr id="22" name="agenda-text-21"/>
          <p:cNvSpPr/>
          <p:nvPr/>
        </p:nvSpPr>
        <p:spPr>
          <a:xfrm>
            <a:off x="1905000" y="74168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實戰與趨勢</a:t>
            </a:r>
            <a:endParaRPr lang="en-US" sz="1800" dirty="0"/>
          </a:p>
        </p:txBody>
      </p:sp>
      <p:sp>
        <p:nvSpPr>
          <p:cNvPr id="23" name="agenda-text-22"/>
          <p:cNvSpPr/>
          <p:nvPr/>
        </p:nvSpPr>
        <p:spPr>
          <a:xfrm>
            <a:off x="1905000" y="7772400"/>
            <a:ext cx="13335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2025年趨勢與行動清單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1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8000" dirty="0"/>
          </a:p>
        </p:txBody>
      </p:sp>
      <p:sp>
        <p:nvSpPr>
          <p:cNvPr id="3" name="ch1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1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7D8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ONE</a:t>
            </a:r>
            <a:endParaRPr lang="en-US" sz="1600" dirty="0"/>
          </a:p>
        </p:txBody>
      </p:sp>
      <p:sp>
        <p:nvSpPr>
          <p:cNvPr id="5" name="ch1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站外 SEO 基礎概念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_is_offpage_seo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what_is_offpage_seo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站外 SEO 是網站以外的權威性建立工程</a:t>
            </a:r>
            <a:endParaRPr lang="en-US" sz="2800" dirty="0"/>
          </a:p>
        </p:txBody>
      </p:sp>
      <p:sp>
        <p:nvSpPr>
          <p:cNvPr id="4" name="what_is_offpage_seo-shape-3"/>
          <p:cNvSpPr/>
          <p:nvPr/>
        </p:nvSpPr>
        <p:spPr>
          <a:xfrm>
            <a:off x="762000" y="2032000"/>
            <a:ext cx="6858000" cy="50800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what_is_offpage_seo-text-4"/>
          <p:cNvSpPr/>
          <p:nvPr/>
        </p:nvSpPr>
        <p:spPr>
          <a:xfrm>
            <a:off x="1092200" y="2336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站內 SEO</a:t>
            </a:r>
            <a:endParaRPr lang="en-US" sz="1800" dirty="0"/>
          </a:p>
        </p:txBody>
      </p:sp>
      <p:sp>
        <p:nvSpPr>
          <p:cNvPr id="6" name="what_is_offpage_seo-text-5"/>
          <p:cNvSpPr/>
          <p:nvPr/>
        </p:nvSpPr>
        <p:spPr>
          <a:xfrm>
            <a:off x="1092200" y="2844800"/>
            <a:ext cx="609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網站內部可控制的優化，包含內容品質、關鍵字配置、網站結構與技術效能</a:t>
            </a:r>
            <a:endParaRPr lang="en-US" sz="1600" dirty="0"/>
          </a:p>
        </p:txBody>
      </p:sp>
      <p:sp>
        <p:nvSpPr>
          <p:cNvPr id="7" name="what_is_offpage_seo-text-6"/>
          <p:cNvSpPr/>
          <p:nvPr/>
        </p:nvSpPr>
        <p:spPr>
          <a:xfrm>
            <a:off x="1092200" y="41910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範例：標題標籤、內容深度、網站速度</a:t>
            </a:r>
            <a:endParaRPr lang="en-US" sz="1400" dirty="0"/>
          </a:p>
        </p:txBody>
      </p:sp>
      <p:sp>
        <p:nvSpPr>
          <p:cNvPr id="8" name="what_is_offpage_seo-shape-7"/>
          <p:cNvSpPr/>
          <p:nvPr/>
        </p:nvSpPr>
        <p:spPr>
          <a:xfrm>
            <a:off x="8382000" y="2032000"/>
            <a:ext cx="6858000" cy="5080000"/>
          </a:xfrm>
          <a:prstGeom prst="roundRect">
            <a:avLst>
              <a:gd name="adj" fmla="val 2000"/>
            </a:avLst>
          </a:prstGeom>
          <a:solidFill>
            <a:srgbClr val="EFF6FF"/>
          </a:solidFill>
          <a:ln/>
        </p:spPr>
      </p:sp>
      <p:sp>
        <p:nvSpPr>
          <p:cNvPr id="9" name="what_is_offpage_seo-text-8"/>
          <p:cNvSpPr/>
          <p:nvPr/>
        </p:nvSpPr>
        <p:spPr>
          <a:xfrm>
            <a:off x="8712200" y="2336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站外 SEO</a:t>
            </a:r>
            <a:endParaRPr lang="en-US" sz="1800" dirty="0"/>
          </a:p>
        </p:txBody>
      </p:sp>
      <p:sp>
        <p:nvSpPr>
          <p:cNvPr id="10" name="what_is_offpage_seo-text-9"/>
          <p:cNvSpPr/>
          <p:nvPr/>
        </p:nvSpPr>
        <p:spPr>
          <a:xfrm>
            <a:off x="8712200" y="2844800"/>
            <a:ext cx="609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網站以外發生的信任訊號累積，主要透過其他網站對你的引用與推薦來建立</a:t>
            </a:r>
            <a:endParaRPr lang="en-US" sz="1600" dirty="0"/>
          </a:p>
        </p:txBody>
      </p:sp>
      <p:sp>
        <p:nvSpPr>
          <p:cNvPr id="11" name="what_is_offpage_seo-text-10"/>
          <p:cNvSpPr/>
          <p:nvPr/>
        </p:nvSpPr>
        <p:spPr>
          <a:xfrm>
            <a:off x="8712200" y="41910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範例：反向連結、媒體報導、品牌提及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y_backlinks_matter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why_backlinks_matter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反向連結是 Google 判斷網站可信度的投票機制</a:t>
            </a:r>
            <a:endParaRPr lang="en-US" sz="2800" dirty="0"/>
          </a:p>
        </p:txBody>
      </p:sp>
      <p:sp>
        <p:nvSpPr>
          <p:cNvPr id="4" name="why_backlinks_matter-shape-3"/>
          <p:cNvSpPr/>
          <p:nvPr/>
        </p:nvSpPr>
        <p:spPr>
          <a:xfrm>
            <a:off x="762000" y="2032000"/>
            <a:ext cx="14732000" cy="19050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why_backlinks_matter-text-4"/>
          <p:cNvSpPr/>
          <p:nvPr/>
        </p:nvSpPr>
        <p:spPr>
          <a:xfrm>
            <a:off x="1092200" y="2336800"/>
            <a:ext cx="1397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PageRank 的核心邏輯</a:t>
            </a:r>
            <a:endParaRPr lang="en-US" sz="1700" dirty="0"/>
          </a:p>
        </p:txBody>
      </p:sp>
      <p:sp>
        <p:nvSpPr>
          <p:cNvPr id="6" name="why_backlinks_matter-text-5"/>
          <p:cNvSpPr/>
          <p:nvPr/>
        </p:nvSpPr>
        <p:spPr>
          <a:xfrm>
            <a:off x="1092200" y="2819400"/>
            <a:ext cx="1397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創辦人 Larry Page 與 Sergey Brin 於 1998 年提出的 PageRank 演算法，將每一個反向連結視為一張「信任票」，來源網站的權威性越高，這張票的價值就越大</a:t>
            </a:r>
            <a:endParaRPr lang="en-US" sz="1600" dirty="0"/>
          </a:p>
        </p:txBody>
      </p:sp>
      <p:sp>
        <p:nvSpPr>
          <p:cNvPr id="7" name="why_backlinks_matter-text-6"/>
          <p:cNvSpPr/>
          <p:nvPr/>
        </p:nvSpPr>
        <p:spPr>
          <a:xfrm>
            <a:off x="1092200" y="3606800"/>
            <a:ext cx="1397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官方學術論文《The Anatomy of a Large-Scale Hypertextual Web Search Engine》</a:t>
            </a:r>
            <a:endParaRPr lang="en-US" sz="1300" dirty="0"/>
          </a:p>
        </p:txBody>
      </p:sp>
      <p:sp>
        <p:nvSpPr>
          <p:cNvPr id="8" name="why_backlinks_matter-shape-7"/>
          <p:cNvSpPr/>
          <p:nvPr/>
        </p:nvSpPr>
        <p:spPr>
          <a:xfrm>
            <a:off x="762000" y="4318000"/>
            <a:ext cx="14732000" cy="1905000"/>
          </a:xfrm>
          <a:prstGeom prst="roundRect">
            <a:avLst>
              <a:gd name="adj" fmla="val 5333"/>
            </a:avLst>
          </a:prstGeom>
          <a:solidFill>
            <a:srgbClr val="EFF6FF"/>
          </a:solidFill>
          <a:ln/>
        </p:spPr>
      </p:sp>
      <p:sp>
        <p:nvSpPr>
          <p:cNvPr id="9" name="why_backlinks_matter-text-8"/>
          <p:cNvSpPr/>
          <p:nvPr/>
        </p:nvSpPr>
        <p:spPr>
          <a:xfrm>
            <a:off x="1092200" y="4622800"/>
            <a:ext cx="1397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現代演算法的演進</a:t>
            </a:r>
            <a:endParaRPr lang="en-US" sz="1700" dirty="0"/>
          </a:p>
        </p:txBody>
      </p:sp>
      <p:sp>
        <p:nvSpPr>
          <p:cNvPr id="10" name="why_backlinks_matter-text-9"/>
          <p:cNvSpPr/>
          <p:nvPr/>
        </p:nvSpPr>
        <p:spPr>
          <a:xfrm>
            <a:off x="1092200" y="5105400"/>
            <a:ext cx="1397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如今 Google 已結合機器學習與 E-E-A-T 框架，不僅計算連結數量，更深入評估連結的上下文相關性、來源可信度與自然性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eat_authority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eeat_authority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E-E-A-T 是 Google 評估內容品質的核心框架</a:t>
            </a:r>
            <a:endParaRPr lang="en-US" sz="2800" dirty="0"/>
          </a:p>
        </p:txBody>
      </p:sp>
      <p:sp>
        <p:nvSpPr>
          <p:cNvPr id="4" name="eeat_authority-shape-3"/>
          <p:cNvSpPr/>
          <p:nvPr/>
        </p:nvSpPr>
        <p:spPr>
          <a:xfrm>
            <a:off x="762000" y="2032000"/>
            <a:ext cx="3378200" cy="4572000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eeat_authority-text-4"/>
          <p:cNvSpPr/>
          <p:nvPr/>
        </p:nvSpPr>
        <p:spPr>
          <a:xfrm>
            <a:off x="1092200" y="23876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</a:t>
            </a:r>
            <a:endParaRPr lang="en-US" sz="2000" dirty="0"/>
          </a:p>
        </p:txBody>
      </p:sp>
      <p:sp>
        <p:nvSpPr>
          <p:cNvPr id="6" name="eeat_authority-text-5"/>
          <p:cNvSpPr/>
          <p:nvPr/>
        </p:nvSpPr>
        <p:spPr>
          <a:xfrm>
            <a:off x="1092200" y="28956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經驗 Experience</a:t>
            </a:r>
            <a:endParaRPr lang="en-US" sz="1500" dirty="0"/>
          </a:p>
        </p:txBody>
      </p:sp>
      <p:sp>
        <p:nvSpPr>
          <p:cNvPr id="7" name="eeat_authority-text-6"/>
          <p:cNvSpPr/>
          <p:nvPr/>
        </p:nvSpPr>
        <p:spPr>
          <a:xfrm>
            <a:off x="1092200" y="3352800"/>
            <a:ext cx="279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是否具備第一手實際使用經驗</a:t>
            </a:r>
            <a:endParaRPr lang="en-US" sz="1300" dirty="0"/>
          </a:p>
        </p:txBody>
      </p:sp>
      <p:sp>
        <p:nvSpPr>
          <p:cNvPr id="8" name="eeat_authority-shape-7"/>
          <p:cNvSpPr/>
          <p:nvPr/>
        </p:nvSpPr>
        <p:spPr>
          <a:xfrm>
            <a:off x="4292600" y="2032000"/>
            <a:ext cx="3378200" cy="4572000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eeat_authority-text-8"/>
          <p:cNvSpPr/>
          <p:nvPr/>
        </p:nvSpPr>
        <p:spPr>
          <a:xfrm>
            <a:off x="4622800" y="23876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</a:t>
            </a:r>
            <a:endParaRPr lang="en-US" sz="2000" dirty="0"/>
          </a:p>
        </p:txBody>
      </p:sp>
      <p:sp>
        <p:nvSpPr>
          <p:cNvPr id="10" name="eeat_authority-text-9"/>
          <p:cNvSpPr/>
          <p:nvPr/>
        </p:nvSpPr>
        <p:spPr>
          <a:xfrm>
            <a:off x="4622800" y="28956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專業 Expertise</a:t>
            </a:r>
            <a:endParaRPr lang="en-US" sz="1500" dirty="0"/>
          </a:p>
        </p:txBody>
      </p:sp>
      <p:sp>
        <p:nvSpPr>
          <p:cNvPr id="11" name="eeat_authority-text-10"/>
          <p:cNvSpPr/>
          <p:nvPr/>
        </p:nvSpPr>
        <p:spPr>
          <a:xfrm>
            <a:off x="4622800" y="3352800"/>
            <a:ext cx="279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內容創作者是否具備相關領域知識</a:t>
            </a:r>
            <a:endParaRPr lang="en-US" sz="1300" dirty="0"/>
          </a:p>
        </p:txBody>
      </p:sp>
      <p:sp>
        <p:nvSpPr>
          <p:cNvPr id="12" name="eeat_authority-shape-11"/>
          <p:cNvSpPr/>
          <p:nvPr/>
        </p:nvSpPr>
        <p:spPr>
          <a:xfrm>
            <a:off x="7823200" y="2032000"/>
            <a:ext cx="3378200" cy="4572000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eeat_authority-text-12"/>
          <p:cNvSpPr/>
          <p:nvPr/>
        </p:nvSpPr>
        <p:spPr>
          <a:xfrm>
            <a:off x="8153400" y="23876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eeat_authority-text-13"/>
          <p:cNvSpPr/>
          <p:nvPr/>
        </p:nvSpPr>
        <p:spPr>
          <a:xfrm>
            <a:off x="8153400" y="28956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權威性 Authority</a:t>
            </a:r>
            <a:endParaRPr lang="en-US" sz="1500" dirty="0"/>
          </a:p>
        </p:txBody>
      </p:sp>
      <p:sp>
        <p:nvSpPr>
          <p:cNvPr id="15" name="eeat_authority-text-14"/>
          <p:cNvSpPr/>
          <p:nvPr/>
        </p:nvSpPr>
        <p:spPr>
          <a:xfrm>
            <a:off x="8153400" y="3352800"/>
            <a:ext cx="279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是否被業界或其他權威網站認可推薦</a:t>
            </a:r>
            <a:endParaRPr lang="en-US" sz="1300" dirty="0"/>
          </a:p>
        </p:txBody>
      </p:sp>
      <p:sp>
        <p:nvSpPr>
          <p:cNvPr id="16" name="eeat_authority-shape-15"/>
          <p:cNvSpPr/>
          <p:nvPr/>
        </p:nvSpPr>
        <p:spPr>
          <a:xfrm>
            <a:off x="11353800" y="2032000"/>
            <a:ext cx="3378200" cy="4572000"/>
          </a:xfrm>
          <a:prstGeom prst="roundRect">
            <a:avLst>
              <a:gd name="adj" fmla="val 3008"/>
            </a:avLst>
          </a:prstGeom>
          <a:solidFill>
            <a:srgbClr val="EFF6FF"/>
          </a:solidFill>
          <a:ln/>
        </p:spPr>
      </p:sp>
      <p:sp>
        <p:nvSpPr>
          <p:cNvPr id="17" name="eeat_authority-text-16"/>
          <p:cNvSpPr/>
          <p:nvPr/>
        </p:nvSpPr>
        <p:spPr>
          <a:xfrm>
            <a:off x="11684000" y="23876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</a:t>
            </a:r>
            <a:endParaRPr lang="en-US" sz="2000" dirty="0"/>
          </a:p>
        </p:txBody>
      </p:sp>
      <p:sp>
        <p:nvSpPr>
          <p:cNvPr id="18" name="eeat_authority-text-17"/>
          <p:cNvSpPr/>
          <p:nvPr/>
        </p:nvSpPr>
        <p:spPr>
          <a:xfrm>
            <a:off x="11684000" y="28956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可信度 Trust</a:t>
            </a:r>
            <a:endParaRPr lang="en-US" sz="1500" dirty="0"/>
          </a:p>
        </p:txBody>
      </p:sp>
      <p:sp>
        <p:nvSpPr>
          <p:cNvPr id="19" name="eeat_authority-text-18"/>
          <p:cNvSpPr/>
          <p:nvPr/>
        </p:nvSpPr>
        <p:spPr>
          <a:xfrm>
            <a:off x="11684000" y="3352800"/>
            <a:ext cx="279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網站資訊透明、準確且值得信賴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2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8000" dirty="0"/>
          </a:p>
        </p:txBody>
      </p:sp>
      <p:sp>
        <p:nvSpPr>
          <p:cNvPr id="3" name="ch2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2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7D8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TWO</a:t>
            </a:r>
            <a:endParaRPr lang="en-US" sz="1600" dirty="0"/>
          </a:p>
        </p:txBody>
      </p:sp>
      <p:sp>
        <p:nvSpPr>
          <p:cNvPr id="5" name="ch2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反向連結品質評估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uality_vs_quantity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quality_vs_quantity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少量高品質連結，勝過大量低品質連結</a:t>
            </a:r>
            <a:endParaRPr lang="en-US" sz="2800" dirty="0"/>
          </a:p>
        </p:txBody>
      </p:sp>
      <p:sp>
        <p:nvSpPr>
          <p:cNvPr id="4" name="quality_vs_quantity-shape-3"/>
          <p:cNvSpPr/>
          <p:nvPr/>
        </p:nvSpPr>
        <p:spPr>
          <a:xfrm>
            <a:off x="76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ECFDF5"/>
          </a:solidFill>
          <a:ln/>
        </p:spPr>
      </p:sp>
      <p:pic>
        <p:nvPicPr>
          <p:cNvPr id="5" name="quality_vs_quantity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387600"/>
            <a:ext cx="381000" cy="381000"/>
          </a:xfrm>
          <a:prstGeom prst="rect">
            <a:avLst/>
          </a:prstGeom>
        </p:spPr>
      </p:pic>
      <p:sp>
        <p:nvSpPr>
          <p:cNvPr id="6" name="quality_vs_quantity-text-5"/>
          <p:cNvSpPr/>
          <p:nvPr/>
        </p:nvSpPr>
        <p:spPr>
          <a:xfrm>
            <a:off x="1651000" y="2438400"/>
            <a:ext cx="558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正確做法</a:t>
            </a:r>
            <a:endParaRPr lang="en-US" sz="1700" dirty="0"/>
          </a:p>
        </p:txBody>
      </p:sp>
      <p:sp>
        <p:nvSpPr>
          <p:cNvPr id="7" name="quality_vs_quantity-text-6"/>
          <p:cNvSpPr/>
          <p:nvPr/>
        </p:nvSpPr>
        <p:spPr>
          <a:xfrm>
            <a:off x="1092200" y="30480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來自高權威、主題相關網站的連結</a:t>
            </a:r>
            <a:endParaRPr lang="en-US" sz="1500" dirty="0"/>
          </a:p>
        </p:txBody>
      </p:sp>
      <p:sp>
        <p:nvSpPr>
          <p:cNvPr id="8" name="quality_vs_quantity-text-7"/>
          <p:cNvSpPr/>
          <p:nvPr/>
        </p:nvSpPr>
        <p:spPr>
          <a:xfrm>
            <a:off x="1092200" y="35560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自然融入內容中的推薦連結</a:t>
            </a:r>
            <a:endParaRPr lang="en-US" sz="1500" dirty="0"/>
          </a:p>
        </p:txBody>
      </p:sp>
      <p:sp>
        <p:nvSpPr>
          <p:cNvPr id="9" name="quality_vs_quantity-text-8"/>
          <p:cNvSpPr/>
          <p:nvPr/>
        </p:nvSpPr>
        <p:spPr>
          <a:xfrm>
            <a:off x="1092200" y="40640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來源網站數量多元、不集中單一站點</a:t>
            </a:r>
            <a:endParaRPr lang="en-US" sz="1500" dirty="0"/>
          </a:p>
        </p:txBody>
      </p:sp>
      <p:sp>
        <p:nvSpPr>
          <p:cNvPr id="10" name="quality_vs_quantity-shape-9"/>
          <p:cNvSpPr/>
          <p:nvPr/>
        </p:nvSpPr>
        <p:spPr>
          <a:xfrm>
            <a:off x="838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FEF2F2"/>
          </a:solidFill>
          <a:ln/>
        </p:spPr>
      </p:sp>
      <p:pic>
        <p:nvPicPr>
          <p:cNvPr id="11" name="quality_vs_quantity-icon-1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2387600"/>
            <a:ext cx="381000" cy="381000"/>
          </a:xfrm>
          <a:prstGeom prst="rect">
            <a:avLst/>
          </a:prstGeom>
        </p:spPr>
      </p:pic>
      <p:sp>
        <p:nvSpPr>
          <p:cNvPr id="12" name="quality_vs_quantity-text-11"/>
          <p:cNvSpPr/>
          <p:nvPr/>
        </p:nvSpPr>
        <p:spPr>
          <a:xfrm>
            <a:off x="9271000" y="2438400"/>
            <a:ext cx="558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錯誤做法</a:t>
            </a:r>
            <a:endParaRPr lang="en-US" sz="1700" dirty="0"/>
          </a:p>
        </p:txBody>
      </p:sp>
      <p:sp>
        <p:nvSpPr>
          <p:cNvPr id="13" name="quality_vs_quantity-text-12"/>
          <p:cNvSpPr/>
          <p:nvPr/>
        </p:nvSpPr>
        <p:spPr>
          <a:xfrm>
            <a:off x="8712200" y="30480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大量購買來自低品質連結農場的連結</a:t>
            </a:r>
            <a:endParaRPr lang="en-US" sz="1500" dirty="0"/>
          </a:p>
        </p:txBody>
      </p:sp>
      <p:sp>
        <p:nvSpPr>
          <p:cNvPr id="14" name="quality_vs_quantity-text-13"/>
          <p:cNvSpPr/>
          <p:nvPr/>
        </p:nvSpPr>
        <p:spPr>
          <a:xfrm>
            <a:off x="8712200" y="35560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與內容主題完全無關的連結交換</a:t>
            </a:r>
            <a:endParaRPr lang="en-US" sz="1500" dirty="0"/>
          </a:p>
        </p:txBody>
      </p:sp>
      <p:sp>
        <p:nvSpPr>
          <p:cNvPr id="15" name="quality_vs_quantity-text-14"/>
          <p:cNvSpPr/>
          <p:nvPr/>
        </p:nvSpPr>
        <p:spPr>
          <a:xfrm>
            <a:off x="8712200" y="40640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短時間內連結數量異常暴增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link_quality_factor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backlink_quality_factors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評估反向連結品質的四大指標</a:t>
            </a:r>
            <a:endParaRPr lang="en-US" sz="2800" dirty="0"/>
          </a:p>
        </p:txBody>
      </p:sp>
      <p:sp>
        <p:nvSpPr>
          <p:cNvPr id="4" name="backlink_quality_factors-shape-3"/>
          <p:cNvSpPr/>
          <p:nvPr/>
        </p:nvSpPr>
        <p:spPr>
          <a:xfrm>
            <a:off x="762000" y="2032000"/>
            <a:ext cx="7112000" cy="22860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backlink_quality_factors-text-4"/>
          <p:cNvSpPr/>
          <p:nvPr/>
        </p:nvSpPr>
        <p:spPr>
          <a:xfrm>
            <a:off x="1092200" y="2336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相關性</a:t>
            </a:r>
            <a:endParaRPr lang="en-US" sz="1700" dirty="0"/>
          </a:p>
        </p:txBody>
      </p:sp>
      <p:sp>
        <p:nvSpPr>
          <p:cNvPr id="6" name="backlink_quality_factors-text-5"/>
          <p:cNvSpPr/>
          <p:nvPr/>
        </p:nvSpPr>
        <p:spPr>
          <a:xfrm>
            <a:off x="1092200" y="2819400"/>
            <a:ext cx="635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連結來源網站的主題是否與自身內容相關，主題相符的連結更具參考價值</a:t>
            </a:r>
            <a:endParaRPr lang="en-US" sz="1400" dirty="0"/>
          </a:p>
        </p:txBody>
      </p:sp>
      <p:sp>
        <p:nvSpPr>
          <p:cNvPr id="7" name="backlink_quality_factors-shape-6"/>
          <p:cNvSpPr/>
          <p:nvPr/>
        </p:nvSpPr>
        <p:spPr>
          <a:xfrm>
            <a:off x="8382000" y="2032000"/>
            <a:ext cx="7112000" cy="22860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8" name="backlink_quality_factors-text-7"/>
          <p:cNvSpPr/>
          <p:nvPr/>
        </p:nvSpPr>
        <p:spPr>
          <a:xfrm>
            <a:off x="8712200" y="2336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權威度</a:t>
            </a:r>
            <a:endParaRPr lang="en-US" sz="1700" dirty="0"/>
          </a:p>
        </p:txBody>
      </p:sp>
      <p:sp>
        <p:nvSpPr>
          <p:cNvPr id="9" name="backlink_quality_factors-text-8"/>
          <p:cNvSpPr/>
          <p:nvPr/>
        </p:nvSpPr>
        <p:spPr>
          <a:xfrm>
            <a:off x="8712200" y="2819400"/>
            <a:ext cx="635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來源網站本身的知名度、流量與被引用程度越高，傳遞的信任價值越大</a:t>
            </a:r>
            <a:endParaRPr lang="en-US" sz="1400" dirty="0"/>
          </a:p>
        </p:txBody>
      </p:sp>
      <p:sp>
        <p:nvSpPr>
          <p:cNvPr id="10" name="backlink_quality_factors-shape-9"/>
          <p:cNvSpPr/>
          <p:nvPr/>
        </p:nvSpPr>
        <p:spPr>
          <a:xfrm>
            <a:off x="762000" y="4572000"/>
            <a:ext cx="7112000" cy="22860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1" name="backlink_quality_factors-text-10"/>
          <p:cNvSpPr/>
          <p:nvPr/>
        </p:nvSpPr>
        <p:spPr>
          <a:xfrm>
            <a:off x="1092200" y="4876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自然性</a:t>
            </a:r>
            <a:endParaRPr lang="en-US" sz="1700" dirty="0"/>
          </a:p>
        </p:txBody>
      </p:sp>
      <p:sp>
        <p:nvSpPr>
          <p:cNvPr id="12" name="backlink_quality_factors-text-11"/>
          <p:cNvSpPr/>
          <p:nvPr/>
        </p:nvSpPr>
        <p:spPr>
          <a:xfrm>
            <a:off x="1092200" y="5359400"/>
            <a:ext cx="635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連結是否為編輯自然推薦產生，而非人為操縱或購買而來</a:t>
            </a:r>
            <a:endParaRPr lang="en-US" sz="1400" dirty="0"/>
          </a:p>
        </p:txBody>
      </p:sp>
      <p:sp>
        <p:nvSpPr>
          <p:cNvPr id="13" name="backlink_quality_factors-shape-12"/>
          <p:cNvSpPr/>
          <p:nvPr/>
        </p:nvSpPr>
        <p:spPr>
          <a:xfrm>
            <a:off x="8382000" y="4572000"/>
            <a:ext cx="7112000" cy="2286000"/>
          </a:xfrm>
          <a:prstGeom prst="roundRect">
            <a:avLst>
              <a:gd name="adj" fmla="val 4444"/>
            </a:avLst>
          </a:prstGeom>
          <a:solidFill>
            <a:srgbClr val="EFF6FF"/>
          </a:solidFill>
          <a:ln/>
        </p:spPr>
      </p:sp>
      <p:sp>
        <p:nvSpPr>
          <p:cNvPr id="14" name="backlink_quality_factors-text-13"/>
          <p:cNvSpPr/>
          <p:nvPr/>
        </p:nvSpPr>
        <p:spPr>
          <a:xfrm>
            <a:off x="8712200" y="4876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多樣性</a:t>
            </a:r>
            <a:endParaRPr lang="en-US" sz="1700" dirty="0"/>
          </a:p>
        </p:txBody>
      </p:sp>
      <p:sp>
        <p:nvSpPr>
          <p:cNvPr id="15" name="backlink_quality_factors-text-14"/>
          <p:cNvSpPr/>
          <p:nvPr/>
        </p:nvSpPr>
        <p:spPr>
          <a:xfrm>
            <a:off x="8712200" y="5359400"/>
            <a:ext cx="635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連結來源網域是否多元分散，避免過度集中在少數幾個網站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xic_backlink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toxic_backlinks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識別有害連結：避免 Google 演算法懲罰</a:t>
            </a:r>
            <a:endParaRPr lang="en-US" sz="2800" dirty="0"/>
          </a:p>
        </p:txBody>
      </p:sp>
      <p:sp>
        <p:nvSpPr>
          <p:cNvPr id="4" name="toxic_backlinks-shape-3"/>
          <p:cNvSpPr/>
          <p:nvPr/>
        </p:nvSpPr>
        <p:spPr>
          <a:xfrm>
            <a:off x="762000" y="2032000"/>
            <a:ext cx="14732000" cy="127000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/>
        </p:spPr>
      </p:sp>
      <p:pic>
        <p:nvPicPr>
          <p:cNvPr id="5" name="toxic_backlink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438400"/>
            <a:ext cx="355600" cy="355600"/>
          </a:xfrm>
          <a:prstGeom prst="rect">
            <a:avLst/>
          </a:prstGeom>
        </p:spPr>
      </p:pic>
      <p:sp>
        <p:nvSpPr>
          <p:cNvPr id="6" name="toxic_backlinks-text-5"/>
          <p:cNvSpPr/>
          <p:nvPr/>
        </p:nvSpPr>
        <p:spPr>
          <a:xfrm>
            <a:off x="1651000" y="24892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Penguin 演算法自 2012 年起持續監控不自然連結行為</a:t>
            </a:r>
            <a:endParaRPr lang="en-US" sz="1600" dirty="0"/>
          </a:p>
        </p:txBody>
      </p:sp>
      <p:sp>
        <p:nvSpPr>
          <p:cNvPr id="7" name="toxic_backlinks-shape-6"/>
          <p:cNvSpPr/>
          <p:nvPr/>
        </p:nvSpPr>
        <p:spPr>
          <a:xfrm>
            <a:off x="762000" y="35560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8" name="toxic_backlinks-text-7"/>
          <p:cNvSpPr/>
          <p:nvPr/>
        </p:nvSpPr>
        <p:spPr>
          <a:xfrm>
            <a:off x="1092200" y="38354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來自連結農場或PBN（私人部落格網絡）的連結</a:t>
            </a:r>
            <a:endParaRPr lang="en-US" sz="1500" dirty="0"/>
          </a:p>
        </p:txBody>
      </p:sp>
      <p:sp>
        <p:nvSpPr>
          <p:cNvPr id="9" name="toxic_backlinks-shape-8"/>
          <p:cNvSpPr/>
          <p:nvPr/>
        </p:nvSpPr>
        <p:spPr>
          <a:xfrm>
            <a:off x="762000" y="46228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0" name="toxic_backlinks-text-9"/>
          <p:cNvSpPr/>
          <p:nvPr/>
        </p:nvSpPr>
        <p:spPr>
          <a:xfrm>
            <a:off x="1092200" y="49022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大量使用完全符合關鍵字的錨點文字</a:t>
            </a:r>
            <a:endParaRPr lang="en-US" sz="1500" dirty="0"/>
          </a:p>
        </p:txBody>
      </p:sp>
      <p:sp>
        <p:nvSpPr>
          <p:cNvPr id="11" name="toxic_backlinks-shape-10"/>
          <p:cNvSpPr/>
          <p:nvPr/>
        </p:nvSpPr>
        <p:spPr>
          <a:xfrm>
            <a:off x="762000" y="56896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toxic_backlinks-text-11"/>
          <p:cNvSpPr/>
          <p:nvPr/>
        </p:nvSpPr>
        <p:spPr>
          <a:xfrm>
            <a:off x="1092200" y="59690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來自與內容主題完全不相關的可疑網站</a:t>
            </a:r>
            <a:endParaRPr lang="en-US" sz="1500" dirty="0"/>
          </a:p>
        </p:txBody>
      </p:sp>
      <p:sp>
        <p:nvSpPr>
          <p:cNvPr id="13" name="toxic_backlinks-shape-12"/>
          <p:cNvSpPr/>
          <p:nvPr/>
        </p:nvSpPr>
        <p:spPr>
          <a:xfrm>
            <a:off x="762000" y="67564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toxic_backlinks-text-13"/>
          <p:cNvSpPr/>
          <p:nvPr/>
        </p:nvSpPr>
        <p:spPr>
          <a:xfrm>
            <a:off x="1092200" y="70358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付費購買連結卻未標註 nofollow 或 sponsored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3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8000" dirty="0"/>
          </a:p>
        </p:txBody>
      </p:sp>
      <p:sp>
        <p:nvSpPr>
          <p:cNvPr id="3" name="ch3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3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7D8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THREE</a:t>
            </a:r>
            <a:endParaRPr lang="en-US" sz="1600" dirty="0"/>
          </a:p>
        </p:txBody>
      </p:sp>
      <p:sp>
        <p:nvSpPr>
          <p:cNvPr id="5" name="ch3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反向連結建置策略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_based_linkbuilding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content_based_linkbuilding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內容小磁鐵：讓連結自然而然發生</a:t>
            </a:r>
            <a:endParaRPr lang="en-US" sz="2800" dirty="0"/>
          </a:p>
        </p:txBody>
      </p:sp>
      <p:sp>
        <p:nvSpPr>
          <p:cNvPr id="4" name="content_based_linkbuilding-shape-3"/>
          <p:cNvSpPr/>
          <p:nvPr/>
        </p:nvSpPr>
        <p:spPr>
          <a:xfrm>
            <a:off x="762000" y="2032000"/>
            <a:ext cx="7620000" cy="50800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content_based_linkbuilding-text-4"/>
          <p:cNvSpPr/>
          <p:nvPr/>
        </p:nvSpPr>
        <p:spPr>
          <a:xfrm>
            <a:off x="1092200" y="2387600"/>
            <a:ext cx="685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什麼是內容小磁鐵？</a:t>
            </a:r>
            <a:endParaRPr lang="en-US" sz="1700" dirty="0"/>
          </a:p>
        </p:txBody>
      </p:sp>
      <p:sp>
        <p:nvSpPr>
          <p:cNvPr id="6" name="content_based_linkbuilding-text-5"/>
          <p:cNvSpPr/>
          <p:nvPr/>
        </p:nvSpPr>
        <p:spPr>
          <a:xfrm>
            <a:off x="1092200" y="2895600"/>
            <a:ext cx="6858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製作具有原創數據、深度指南或實用工具的內容，讓其他網站主動願意引用連結</a:t>
            </a:r>
            <a:endParaRPr lang="en-US" sz="1500" dirty="0"/>
          </a:p>
        </p:txBody>
      </p:sp>
      <p:sp>
        <p:nvSpPr>
          <p:cNvPr id="7" name="content_based_linkbuilding-text-6"/>
          <p:cNvSpPr/>
          <p:nvPr/>
        </p:nvSpPr>
        <p:spPr>
          <a:xfrm>
            <a:off x="1092200" y="4191000"/>
            <a:ext cx="685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常見形式：</a:t>
            </a:r>
            <a:endParaRPr lang="en-US" sz="1300" dirty="0"/>
          </a:p>
        </p:txBody>
      </p:sp>
      <p:sp>
        <p:nvSpPr>
          <p:cNvPr id="8" name="content_based_linkbuilding-text-7"/>
          <p:cNvSpPr/>
          <p:nvPr/>
        </p:nvSpPr>
        <p:spPr>
          <a:xfrm>
            <a:off x="1092200" y="4572000"/>
            <a:ext cx="685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原創產業調查報告與數據圖表</a:t>
            </a:r>
            <a:endParaRPr lang="en-US" sz="1400" dirty="0"/>
          </a:p>
        </p:txBody>
      </p:sp>
      <p:sp>
        <p:nvSpPr>
          <p:cNvPr id="9" name="content_based_linkbuilding-text-8"/>
          <p:cNvSpPr/>
          <p:nvPr/>
        </p:nvSpPr>
        <p:spPr>
          <a:xfrm>
            <a:off x="1092200" y="4978400"/>
            <a:ext cx="685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完整實用的教學指南</a:t>
            </a:r>
            <a:endParaRPr lang="en-US" sz="1400" dirty="0"/>
          </a:p>
        </p:txBody>
      </p:sp>
      <p:sp>
        <p:nvSpPr>
          <p:cNvPr id="10" name="content_based_linkbuilding-text-9"/>
          <p:cNvSpPr/>
          <p:nvPr/>
        </p:nvSpPr>
        <p:spPr>
          <a:xfrm>
            <a:off x="1092200" y="5384800"/>
            <a:ext cx="685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免費線上工具或計算器</a:t>
            </a:r>
            <a:endParaRPr lang="en-US" sz="1400" dirty="0"/>
          </a:p>
        </p:txBody>
      </p:sp>
      <p:pic>
        <p:nvPicPr>
          <p:cNvPr id="11" name="content_based_linkbuilding-image-10" descr="preencoded.png">    </p:cNvPr>
          <p:cNvPicPr>
            <a:picLocks noChangeAspect="1"/>
          </p:cNvPicPr>
          <p:nvPr/>
        </p:nvPicPr>
        <p:blipFill>
          <a:blip r:embed="rId1"/>
          <a:srcRect l="889" r="889" t="0" b="0"/>
          <a:stretch/>
        </p:blipFill>
        <p:spPr>
          <a:xfrm>
            <a:off x="8890000" y="2032000"/>
            <a:ext cx="6604000" cy="5080000"/>
          </a:xfrm>
          <a:prstGeom prst="roundRect">
            <a:avLst>
              <a:gd name="adj" fmla="val 2000"/>
            </a:avLst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uest_posting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guest_posting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客座投稿：建立行業人脈與連結的雙贏策略</a:t>
            </a:r>
            <a:endParaRPr lang="en-US" sz="2800" dirty="0"/>
          </a:p>
        </p:txBody>
      </p:sp>
      <p:sp>
        <p:nvSpPr>
          <p:cNvPr id="4" name="guest_posting-shape-3"/>
          <p:cNvSpPr/>
          <p:nvPr/>
        </p:nvSpPr>
        <p:spPr>
          <a:xfrm>
            <a:off x="762000" y="2286000"/>
            <a:ext cx="4572000" cy="35560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guest_posting-text-4"/>
          <p:cNvSpPr/>
          <p:nvPr/>
        </p:nvSpPr>
        <p:spPr>
          <a:xfrm>
            <a:off x="1092200" y="25908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guest_posting-text-5"/>
          <p:cNvSpPr/>
          <p:nvPr/>
        </p:nvSpPr>
        <p:spPr>
          <a:xfrm>
            <a:off x="1092200" y="3200400"/>
            <a:ext cx="381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尋找目標網站</a:t>
            </a:r>
            <a:endParaRPr lang="en-US" sz="1600" dirty="0"/>
          </a:p>
        </p:txBody>
      </p:sp>
      <p:sp>
        <p:nvSpPr>
          <p:cNvPr id="7" name="guest_posting-text-6"/>
          <p:cNvSpPr/>
          <p:nvPr/>
        </p:nvSpPr>
        <p:spPr>
          <a:xfrm>
            <a:off x="1092200" y="3657600"/>
            <a:ext cx="381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篩選主題相關、具權威性且接受投稿的產業媒體或部落格</a:t>
            </a:r>
            <a:endParaRPr lang="en-US" sz="1400" dirty="0"/>
          </a:p>
        </p:txBody>
      </p:sp>
      <p:sp>
        <p:nvSpPr>
          <p:cNvPr id="8" name="guest_posting-shape-7"/>
          <p:cNvSpPr/>
          <p:nvPr/>
        </p:nvSpPr>
        <p:spPr>
          <a:xfrm>
            <a:off x="5842000" y="2286000"/>
            <a:ext cx="4572000" cy="35560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guest_posting-text-8"/>
          <p:cNvSpPr/>
          <p:nvPr/>
        </p:nvSpPr>
        <p:spPr>
          <a:xfrm>
            <a:off x="6172200" y="25908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guest_posting-text-9"/>
          <p:cNvSpPr/>
          <p:nvPr/>
        </p:nvSpPr>
        <p:spPr>
          <a:xfrm>
            <a:off x="6172200" y="3200400"/>
            <a:ext cx="381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提供高價值內容</a:t>
            </a:r>
            <a:endParaRPr lang="en-US" sz="1600" dirty="0"/>
          </a:p>
        </p:txBody>
      </p:sp>
      <p:sp>
        <p:nvSpPr>
          <p:cNvPr id="11" name="guest_posting-text-10"/>
          <p:cNvSpPr/>
          <p:nvPr/>
        </p:nvSpPr>
        <p:spPr>
          <a:xfrm>
            <a:off x="6172200" y="3657600"/>
            <a:ext cx="381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撰寫對該網站讀者真正有幫助的原創內容，而非單純推銷</a:t>
            </a:r>
            <a:endParaRPr lang="en-US" sz="1400" dirty="0"/>
          </a:p>
        </p:txBody>
      </p:sp>
      <p:sp>
        <p:nvSpPr>
          <p:cNvPr id="12" name="guest_posting-shape-11"/>
          <p:cNvSpPr/>
          <p:nvPr/>
        </p:nvSpPr>
        <p:spPr>
          <a:xfrm>
            <a:off x="10922000" y="2286000"/>
            <a:ext cx="4572000" cy="3556000"/>
          </a:xfrm>
          <a:prstGeom prst="roundRect">
            <a:avLst>
              <a:gd name="adj" fmla="val 2857"/>
            </a:avLst>
          </a:prstGeom>
          <a:solidFill>
            <a:srgbClr val="EFF6FF"/>
          </a:solidFill>
          <a:ln/>
        </p:spPr>
      </p:sp>
      <p:sp>
        <p:nvSpPr>
          <p:cNvPr id="13" name="guest_posting-text-12"/>
          <p:cNvSpPr/>
          <p:nvPr/>
        </p:nvSpPr>
        <p:spPr>
          <a:xfrm>
            <a:off x="11252200" y="25908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2200" dirty="0"/>
          </a:p>
        </p:txBody>
      </p:sp>
      <p:sp>
        <p:nvSpPr>
          <p:cNvPr id="14" name="guest_posting-text-13"/>
          <p:cNvSpPr/>
          <p:nvPr/>
        </p:nvSpPr>
        <p:spPr>
          <a:xfrm>
            <a:off x="11252200" y="3200400"/>
            <a:ext cx="381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自然插入連結</a:t>
            </a:r>
            <a:endParaRPr lang="en-US" sz="1600" dirty="0"/>
          </a:p>
        </p:txBody>
      </p:sp>
      <p:sp>
        <p:nvSpPr>
          <p:cNvPr id="15" name="guest_posting-text-14"/>
          <p:cNvSpPr/>
          <p:nvPr/>
        </p:nvSpPr>
        <p:spPr>
          <a:xfrm>
            <a:off x="11252200" y="3657600"/>
            <a:ext cx="381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在作者簡介或內容脈絡中自然放置連結，避免過度推銷式語氣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gital_pr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digital_pr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數位公關：爭取媒體報導取得高權威連結</a:t>
            </a:r>
            <a:endParaRPr lang="en-US" sz="2800" dirty="0"/>
          </a:p>
        </p:txBody>
      </p:sp>
      <p:pic>
        <p:nvPicPr>
          <p:cNvPr id="4" name="digital_pr-image-3" descr="preencoded.png">    </p:cNvPr>
          <p:cNvPicPr>
            <a:picLocks noChangeAspect="1"/>
          </p:cNvPicPr>
          <p:nvPr/>
        </p:nvPicPr>
        <p:blipFill>
          <a:blip r:embed="rId1"/>
          <a:srcRect l="6667" r="6667" t="0" b="0"/>
          <a:stretch/>
        </p:blipFill>
        <p:spPr>
          <a:xfrm>
            <a:off x="762000" y="2032000"/>
            <a:ext cx="6604000" cy="5080000"/>
          </a:xfrm>
          <a:prstGeom prst="roundRect">
            <a:avLst>
              <a:gd name="adj" fmla="val 2000"/>
            </a:avLst>
          </a:prstGeom>
        </p:spPr>
      </p:pic>
      <p:sp>
        <p:nvSpPr>
          <p:cNvPr id="5" name="digital_pr-shape-4"/>
          <p:cNvSpPr/>
          <p:nvPr/>
        </p:nvSpPr>
        <p:spPr>
          <a:xfrm>
            <a:off x="7874000" y="2032000"/>
            <a:ext cx="7620000" cy="50800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digital_pr-text-5"/>
          <p:cNvSpPr/>
          <p:nvPr/>
        </p:nvSpPr>
        <p:spPr>
          <a:xfrm>
            <a:off x="8204200" y="2387600"/>
            <a:ext cx="685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操作要點</a:t>
            </a:r>
            <a:endParaRPr lang="en-US" sz="1700" dirty="0"/>
          </a:p>
        </p:txBody>
      </p:sp>
      <p:sp>
        <p:nvSpPr>
          <p:cNvPr id="7" name="digital_pr-text-6"/>
          <p:cNvSpPr/>
          <p:nvPr/>
        </p:nvSpPr>
        <p:spPr>
          <a:xfrm>
            <a:off x="8204200" y="28956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製作具新聞價值的原創研究或事件</a:t>
            </a:r>
            <a:endParaRPr lang="en-US" sz="1500" dirty="0"/>
          </a:p>
        </p:txBody>
      </p:sp>
      <p:sp>
        <p:nvSpPr>
          <p:cNvPr id="8" name="digital_pr-text-7"/>
          <p:cNvSpPr/>
          <p:nvPr/>
        </p:nvSpPr>
        <p:spPr>
          <a:xfrm>
            <a:off x="8204200" y="34036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主動聯繫相關領域記者與編輯</a:t>
            </a:r>
            <a:endParaRPr lang="en-US" sz="1500" dirty="0"/>
          </a:p>
        </p:txBody>
      </p:sp>
      <p:sp>
        <p:nvSpPr>
          <p:cNvPr id="9" name="digital_pr-text-8"/>
          <p:cNvSpPr/>
          <p:nvPr/>
        </p:nvSpPr>
        <p:spPr>
          <a:xfrm>
            <a:off x="8204200" y="39116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提供清晰的新聞稿與數據佐證</a:t>
            </a:r>
            <a:endParaRPr lang="en-US" sz="1500" dirty="0"/>
          </a:p>
        </p:txBody>
      </p:sp>
      <p:sp>
        <p:nvSpPr>
          <p:cNvPr id="10" name="digital_pr-text-9"/>
          <p:cNvSpPr/>
          <p:nvPr/>
        </p:nvSpPr>
        <p:spPr>
          <a:xfrm>
            <a:off x="8204200" y="4572000"/>
            <a:ext cx="685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來自新聞媒體的連結通常具有極高權威度，是最具價值的連結來源之一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roken_link_building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broken_link_building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斷鏈連結策略：把別人的問題變成你的機會</a:t>
            </a:r>
            <a:endParaRPr lang="en-US" sz="2800" dirty="0"/>
          </a:p>
        </p:txBody>
      </p:sp>
      <p:sp>
        <p:nvSpPr>
          <p:cNvPr id="4" name="broken_link_building-shape-3"/>
          <p:cNvSpPr/>
          <p:nvPr/>
        </p:nvSpPr>
        <p:spPr>
          <a:xfrm>
            <a:off x="76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FEF2F2"/>
          </a:solidFill>
          <a:ln/>
        </p:spPr>
      </p:sp>
      <p:sp>
        <p:nvSpPr>
          <p:cNvPr id="5" name="broken_link_building-text-4"/>
          <p:cNvSpPr/>
          <p:nvPr/>
        </p:nvSpPr>
        <p:spPr>
          <a:xfrm>
            <a:off x="1092200" y="2336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問題</a:t>
            </a:r>
            <a:endParaRPr lang="en-US" sz="1700" dirty="0"/>
          </a:p>
        </p:txBody>
      </p:sp>
      <p:sp>
        <p:nvSpPr>
          <p:cNvPr id="6" name="broken_link_building-text-5"/>
          <p:cNvSpPr/>
          <p:nvPr/>
        </p:nvSpPr>
        <p:spPr>
          <a:xfrm>
            <a:off x="1092200" y="2844800"/>
            <a:ext cx="6096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許多網站內含連結已失效（404錯誤），這些網站往往需要新的替代資源</a:t>
            </a:r>
            <a:endParaRPr lang="en-US" sz="1500" dirty="0"/>
          </a:p>
        </p:txBody>
      </p:sp>
      <p:sp>
        <p:nvSpPr>
          <p:cNvPr id="7" name="broken_link_building-shape-6"/>
          <p:cNvSpPr/>
          <p:nvPr/>
        </p:nvSpPr>
        <p:spPr>
          <a:xfrm>
            <a:off x="838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ECFDF5"/>
          </a:solidFill>
          <a:ln/>
        </p:spPr>
      </p:sp>
      <p:sp>
        <p:nvSpPr>
          <p:cNvPr id="8" name="broken_link_building-text-7"/>
          <p:cNvSpPr/>
          <p:nvPr/>
        </p:nvSpPr>
        <p:spPr>
          <a:xfrm>
            <a:off x="8712200" y="2336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解決方案</a:t>
            </a:r>
            <a:endParaRPr lang="en-US" sz="1700" dirty="0"/>
          </a:p>
        </p:txBody>
      </p:sp>
      <p:sp>
        <p:nvSpPr>
          <p:cNvPr id="9" name="broken_link_building-text-8"/>
          <p:cNvSpPr/>
          <p:nvPr/>
        </p:nvSpPr>
        <p:spPr>
          <a:xfrm>
            <a:off x="8712200" y="2844800"/>
            <a:ext cx="6096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找出相關主題頁面中的失效連結，主動聯繫網站管理者，提供自己的優質內容作為替代連結來源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cal_citation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local_citations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在地引用（Citations）：NAP 一致性的重要性</a:t>
            </a:r>
            <a:endParaRPr lang="en-US" sz="2800" dirty="0"/>
          </a:p>
        </p:txBody>
      </p:sp>
      <p:sp>
        <p:nvSpPr>
          <p:cNvPr id="4" name="local_citations-shape-3"/>
          <p:cNvSpPr/>
          <p:nvPr/>
        </p:nvSpPr>
        <p:spPr>
          <a:xfrm>
            <a:off x="762000" y="2032000"/>
            <a:ext cx="4572000" cy="431800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5" name="local_citation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438400"/>
            <a:ext cx="381000" cy="381000"/>
          </a:xfrm>
          <a:prstGeom prst="rect">
            <a:avLst/>
          </a:prstGeom>
        </p:spPr>
      </p:pic>
      <p:sp>
        <p:nvSpPr>
          <p:cNvPr id="6" name="local_citations-text-5"/>
          <p:cNvSpPr/>
          <p:nvPr/>
        </p:nvSpPr>
        <p:spPr>
          <a:xfrm>
            <a:off x="1092200" y="3048000"/>
            <a:ext cx="381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Name 名稱</a:t>
            </a:r>
            <a:endParaRPr lang="en-US" sz="1600" dirty="0"/>
          </a:p>
        </p:txBody>
      </p:sp>
      <p:sp>
        <p:nvSpPr>
          <p:cNvPr id="7" name="local_citations-text-6"/>
          <p:cNvSpPr/>
          <p:nvPr/>
        </p:nvSpPr>
        <p:spPr>
          <a:xfrm>
            <a:off x="1092200" y="3505200"/>
            <a:ext cx="3810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店家名稱需在各平台保持完全一致</a:t>
            </a:r>
            <a:endParaRPr lang="en-US" sz="1300" dirty="0"/>
          </a:p>
        </p:txBody>
      </p:sp>
      <p:sp>
        <p:nvSpPr>
          <p:cNvPr id="8" name="local_citations-shape-7"/>
          <p:cNvSpPr/>
          <p:nvPr/>
        </p:nvSpPr>
        <p:spPr>
          <a:xfrm>
            <a:off x="5842000" y="2032000"/>
            <a:ext cx="4572000" cy="431800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9" name="local_citation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438400"/>
            <a:ext cx="381000" cy="381000"/>
          </a:xfrm>
          <a:prstGeom prst="rect">
            <a:avLst/>
          </a:prstGeom>
        </p:spPr>
      </p:pic>
      <p:sp>
        <p:nvSpPr>
          <p:cNvPr id="10" name="local_citations-text-9"/>
          <p:cNvSpPr/>
          <p:nvPr/>
        </p:nvSpPr>
        <p:spPr>
          <a:xfrm>
            <a:off x="6172200" y="3048000"/>
            <a:ext cx="381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Address 地址</a:t>
            </a:r>
            <a:endParaRPr lang="en-US" sz="1600" dirty="0"/>
          </a:p>
        </p:txBody>
      </p:sp>
      <p:sp>
        <p:nvSpPr>
          <p:cNvPr id="11" name="local_citations-text-10"/>
          <p:cNvSpPr/>
          <p:nvPr/>
        </p:nvSpPr>
        <p:spPr>
          <a:xfrm>
            <a:off x="6172200" y="3505200"/>
            <a:ext cx="3810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地址格式與寫法需統一，避免資訊混亂</a:t>
            </a:r>
            <a:endParaRPr lang="en-US" sz="1300" dirty="0"/>
          </a:p>
        </p:txBody>
      </p:sp>
      <p:sp>
        <p:nvSpPr>
          <p:cNvPr id="12" name="local_citations-shape-11"/>
          <p:cNvSpPr/>
          <p:nvPr/>
        </p:nvSpPr>
        <p:spPr>
          <a:xfrm>
            <a:off x="10922000" y="2032000"/>
            <a:ext cx="4572000" cy="4318000"/>
          </a:xfrm>
          <a:prstGeom prst="roundRect">
            <a:avLst>
              <a:gd name="adj" fmla="val 2353"/>
            </a:avLst>
          </a:prstGeom>
          <a:solidFill>
            <a:srgbClr val="EFF6FF"/>
          </a:solidFill>
          <a:ln/>
        </p:spPr>
      </p:sp>
      <p:pic>
        <p:nvPicPr>
          <p:cNvPr id="13" name="local_citation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2200" y="2438400"/>
            <a:ext cx="381000" cy="381000"/>
          </a:xfrm>
          <a:prstGeom prst="rect">
            <a:avLst/>
          </a:prstGeom>
        </p:spPr>
      </p:pic>
      <p:sp>
        <p:nvSpPr>
          <p:cNvPr id="14" name="local_citations-text-13"/>
          <p:cNvSpPr/>
          <p:nvPr/>
        </p:nvSpPr>
        <p:spPr>
          <a:xfrm>
            <a:off x="11252200" y="3048000"/>
            <a:ext cx="381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Phone 電話</a:t>
            </a:r>
            <a:endParaRPr lang="en-US" sz="1600" dirty="0"/>
          </a:p>
        </p:txBody>
      </p:sp>
      <p:sp>
        <p:nvSpPr>
          <p:cNvPr id="15" name="local_citations-text-14"/>
          <p:cNvSpPr/>
          <p:nvPr/>
        </p:nvSpPr>
        <p:spPr>
          <a:xfrm>
            <a:off x="11252200" y="3505200"/>
            <a:ext cx="3810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聯絡電話一致有助於Google驗證商家真實性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4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38000" dirty="0"/>
          </a:p>
        </p:txBody>
      </p:sp>
      <p:sp>
        <p:nvSpPr>
          <p:cNvPr id="3" name="ch4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4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7D8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FOUR</a:t>
            </a:r>
            <a:endParaRPr lang="en-US" sz="1600" dirty="0"/>
          </a:p>
        </p:txBody>
      </p:sp>
      <p:sp>
        <p:nvSpPr>
          <p:cNvPr id="5" name="ch4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工具與分析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link_analysis_tool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backlink_analysis_tools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反向連結分析工具比較</a:t>
            </a:r>
            <a:endParaRPr lang="en-US" sz="2800" dirty="0"/>
          </a:p>
        </p:txBody>
      </p:sp>
      <p:graphicFrame>
        <p:nvGraphicFramePr>
          <p:cNvPr id="19" name="backlink_analysis_tools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2032000"/>
          <a:ext cx="14732000" cy="4191000"/>
        </p:xfrm>
        <a:graphic>
          <a:graphicData uri="http://schemas.openxmlformats.org/drawingml/2006/table">
            <a:tbl>
              <a:tblPr/>
              <a:tblGrid>
                <a:gridCol w="2678545"/>
                <a:gridCol w="4017818"/>
                <a:gridCol w="4017818"/>
                <a:gridCol w="4017818"/>
              </a:tblGrid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工具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核心指標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優勢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適合對象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Ahrefs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DR網域評級、UR網址評級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連結資料庫龐大、更新即時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專業SEO團隊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Moz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DA網域權威度、PA頁面權威度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介面直觀、適合入門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中小企業與新手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Semrush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Authority Score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整合競品分析與內容工具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全方位數位行銷團隊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backlink_analysis_tools-shape-4"/>
          <p:cNvSpPr/>
          <p:nvPr/>
        </p:nvSpPr>
        <p:spPr>
          <a:xfrm>
            <a:off x="762000" y="66040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EFF6FF"/>
          </a:solidFill>
          <a:ln/>
        </p:spPr>
      </p:sp>
      <p:sp>
        <p:nvSpPr>
          <p:cNvPr id="6" name="backlink_analysis_tools-text-5"/>
          <p:cNvSpPr/>
          <p:nvPr/>
        </p:nvSpPr>
        <p:spPr>
          <a:xfrm>
            <a:off x="1092200" y="69088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建議搭配 Google Search Console 官方數據，交叉驗證第三方工具的分析結果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mpetitor_analysi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competitor_analysis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競爭對手連結分析：找出可複製的機會</a:t>
            </a:r>
            <a:endParaRPr lang="en-US" sz="2800" dirty="0"/>
          </a:p>
        </p:txBody>
      </p:sp>
      <p:sp>
        <p:nvSpPr>
          <p:cNvPr id="4" name="competitor_analysis-shape-3"/>
          <p:cNvSpPr/>
          <p:nvPr/>
        </p:nvSpPr>
        <p:spPr>
          <a:xfrm>
            <a:off x="762000" y="20320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competitor_analysis-text-4"/>
          <p:cNvSpPr/>
          <p:nvPr/>
        </p:nvSpPr>
        <p:spPr>
          <a:xfrm>
            <a:off x="1092200" y="23114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competitor_analysis-text-5"/>
          <p:cNvSpPr/>
          <p:nvPr/>
        </p:nvSpPr>
        <p:spPr>
          <a:xfrm>
            <a:off x="1905000" y="23622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列出3-5個主要競爭對手網站</a:t>
            </a:r>
            <a:endParaRPr lang="en-US" sz="1600" dirty="0"/>
          </a:p>
        </p:txBody>
      </p:sp>
      <p:sp>
        <p:nvSpPr>
          <p:cNvPr id="7" name="competitor_analysis-text-6"/>
          <p:cNvSpPr/>
          <p:nvPr/>
        </p:nvSpPr>
        <p:spPr>
          <a:xfrm>
            <a:off x="1905000" y="2743200"/>
            <a:ext cx="13335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選擇排名穩定領先的同業網站作為分析對象</a:t>
            </a:r>
            <a:endParaRPr lang="en-US" sz="1300" dirty="0"/>
          </a:p>
        </p:txBody>
      </p:sp>
      <p:sp>
        <p:nvSpPr>
          <p:cNvPr id="8" name="competitor_analysis-shape-7"/>
          <p:cNvSpPr/>
          <p:nvPr/>
        </p:nvSpPr>
        <p:spPr>
          <a:xfrm>
            <a:off x="762000" y="33274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competitor_analysis-text-8"/>
          <p:cNvSpPr/>
          <p:nvPr/>
        </p:nvSpPr>
        <p:spPr>
          <a:xfrm>
            <a:off x="1092200" y="36068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competitor_analysis-text-9"/>
          <p:cNvSpPr/>
          <p:nvPr/>
        </p:nvSpPr>
        <p:spPr>
          <a:xfrm>
            <a:off x="1905000" y="36576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使用工具匯出對方反向連結清單</a:t>
            </a:r>
            <a:endParaRPr lang="en-US" sz="1600" dirty="0"/>
          </a:p>
        </p:txBody>
      </p:sp>
      <p:sp>
        <p:nvSpPr>
          <p:cNvPr id="11" name="competitor_analysis-text-10"/>
          <p:cNvSpPr/>
          <p:nvPr/>
        </p:nvSpPr>
        <p:spPr>
          <a:xfrm>
            <a:off x="1905000" y="4038600"/>
            <a:ext cx="13335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觀察連結來源網站與獲取方式的共同模式</a:t>
            </a:r>
            <a:endParaRPr lang="en-US" sz="1300" dirty="0"/>
          </a:p>
        </p:txBody>
      </p:sp>
      <p:sp>
        <p:nvSpPr>
          <p:cNvPr id="12" name="competitor_analysis-shape-11"/>
          <p:cNvSpPr/>
          <p:nvPr/>
        </p:nvSpPr>
        <p:spPr>
          <a:xfrm>
            <a:off x="762000" y="46228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EFF6FF"/>
          </a:solidFill>
          <a:ln/>
        </p:spPr>
      </p:sp>
      <p:sp>
        <p:nvSpPr>
          <p:cNvPr id="13" name="competitor_analysis-text-12"/>
          <p:cNvSpPr/>
          <p:nvPr/>
        </p:nvSpPr>
        <p:spPr>
          <a:xfrm>
            <a:off x="1092200" y="49022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competitor_analysis-text-13"/>
          <p:cNvSpPr/>
          <p:nvPr/>
        </p:nvSpPr>
        <p:spPr>
          <a:xfrm>
            <a:off x="1905000" y="49530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尋找可複製或超越的連結機會</a:t>
            </a:r>
            <a:endParaRPr lang="en-US" sz="1600" dirty="0"/>
          </a:p>
        </p:txBody>
      </p:sp>
      <p:sp>
        <p:nvSpPr>
          <p:cNvPr id="15" name="competitor_analysis-text-14"/>
          <p:cNvSpPr/>
          <p:nvPr/>
        </p:nvSpPr>
        <p:spPr>
          <a:xfrm>
            <a:off x="1905000" y="5334000"/>
            <a:ext cx="13335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針對同一來源網站提出更好的內容或合作提案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savow_proces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disavow_process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否認有害連結的標準流程</a:t>
            </a:r>
            <a:endParaRPr lang="en-US" sz="2800" dirty="0"/>
          </a:p>
        </p:txBody>
      </p:sp>
      <p:sp>
        <p:nvSpPr>
          <p:cNvPr id="4" name="disavow_process-shape-3"/>
          <p:cNvSpPr/>
          <p:nvPr/>
        </p:nvSpPr>
        <p:spPr>
          <a:xfrm>
            <a:off x="1397000" y="3556000"/>
            <a:ext cx="13462000" cy="9144"/>
          </a:xfrm>
          <a:prstGeom prst="line">
            <a:avLst/>
          </a:prstGeom>
          <a:ln w="25400">
            <a:solidFill>
              <a:srgbClr val="94A3B8"/>
            </a:solidFill>
            <a:prstDash val="solid"/>
          </a:ln>
        </p:spPr>
      </p:sp>
      <p:sp>
        <p:nvSpPr>
          <p:cNvPr id="5" name="disavow_process-shape-4"/>
          <p:cNvSpPr/>
          <p:nvPr/>
        </p:nvSpPr>
        <p:spPr>
          <a:xfrm>
            <a:off x="1143000" y="3302000"/>
            <a:ext cx="508000" cy="50800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6" name="disavow_process-text-5"/>
          <p:cNvSpPr/>
          <p:nvPr/>
        </p:nvSpPr>
        <p:spPr>
          <a:xfrm>
            <a:off x="1143000" y="3302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disavow_process-text-6"/>
          <p:cNvSpPr/>
          <p:nvPr/>
        </p:nvSpPr>
        <p:spPr>
          <a:xfrm>
            <a:off x="381000" y="4064000"/>
            <a:ext cx="203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匯出反向連結報告</a:t>
            </a:r>
            <a:endParaRPr lang="en-US" sz="1300" dirty="0"/>
          </a:p>
        </p:txBody>
      </p:sp>
      <p:sp>
        <p:nvSpPr>
          <p:cNvPr id="8" name="disavow_process-shape-7"/>
          <p:cNvSpPr/>
          <p:nvPr/>
        </p:nvSpPr>
        <p:spPr>
          <a:xfrm>
            <a:off x="5207000" y="3302000"/>
            <a:ext cx="508000" cy="50800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9" name="disavow_process-text-8"/>
          <p:cNvSpPr/>
          <p:nvPr/>
        </p:nvSpPr>
        <p:spPr>
          <a:xfrm>
            <a:off x="5207000" y="3302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disavow_process-text-9"/>
          <p:cNvSpPr/>
          <p:nvPr/>
        </p:nvSpPr>
        <p:spPr>
          <a:xfrm>
            <a:off x="4445000" y="4064000"/>
            <a:ext cx="203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篩選出可疑或有害連結</a:t>
            </a:r>
            <a:endParaRPr lang="en-US" sz="1300" dirty="0"/>
          </a:p>
        </p:txBody>
      </p:sp>
      <p:sp>
        <p:nvSpPr>
          <p:cNvPr id="11" name="disavow_process-shape-10"/>
          <p:cNvSpPr/>
          <p:nvPr/>
        </p:nvSpPr>
        <p:spPr>
          <a:xfrm>
            <a:off x="9271000" y="3302000"/>
            <a:ext cx="508000" cy="50800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2" name="disavow_process-text-11"/>
          <p:cNvSpPr/>
          <p:nvPr/>
        </p:nvSpPr>
        <p:spPr>
          <a:xfrm>
            <a:off x="9271000" y="3302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disavow_process-text-12"/>
          <p:cNvSpPr/>
          <p:nvPr/>
        </p:nvSpPr>
        <p:spPr>
          <a:xfrm>
            <a:off x="8509000" y="4064000"/>
            <a:ext cx="203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製作否認清單文件</a:t>
            </a:r>
            <a:endParaRPr lang="en-US" sz="1300" dirty="0"/>
          </a:p>
        </p:txBody>
      </p:sp>
      <p:sp>
        <p:nvSpPr>
          <p:cNvPr id="14" name="disavow_process-shape-13"/>
          <p:cNvSpPr/>
          <p:nvPr/>
        </p:nvSpPr>
        <p:spPr>
          <a:xfrm>
            <a:off x="13335000" y="3302000"/>
            <a:ext cx="508000" cy="50800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5" name="disavow_process-text-14"/>
          <p:cNvSpPr/>
          <p:nvPr/>
        </p:nvSpPr>
        <p:spPr>
          <a:xfrm>
            <a:off x="13335000" y="3302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1500" dirty="0"/>
          </a:p>
        </p:txBody>
      </p:sp>
      <p:sp>
        <p:nvSpPr>
          <p:cNvPr id="16" name="disavow_process-text-15"/>
          <p:cNvSpPr/>
          <p:nvPr/>
        </p:nvSpPr>
        <p:spPr>
          <a:xfrm>
            <a:off x="12573000" y="4064000"/>
            <a:ext cx="203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於Search Console提交否認</a:t>
            </a:r>
            <a:endParaRPr lang="en-US" sz="1300" dirty="0"/>
          </a:p>
        </p:txBody>
      </p:sp>
      <p:sp>
        <p:nvSpPr>
          <p:cNvPr id="17" name="disavow_process-shape-16"/>
          <p:cNvSpPr/>
          <p:nvPr/>
        </p:nvSpPr>
        <p:spPr>
          <a:xfrm>
            <a:off x="1143000" y="5334000"/>
            <a:ext cx="13970000" cy="1524000"/>
          </a:xfrm>
          <a:prstGeom prst="roundRect">
            <a:avLst>
              <a:gd name="adj" fmla="val 6667"/>
            </a:avLst>
          </a:prstGeom>
          <a:solidFill>
            <a:srgbClr val="FEF2F2"/>
          </a:solidFill>
          <a:ln/>
        </p:spPr>
      </p:sp>
      <p:sp>
        <p:nvSpPr>
          <p:cNvPr id="18" name="disavow_process-text-17"/>
          <p:cNvSpPr/>
          <p:nvPr/>
        </p:nvSpPr>
        <p:spPr>
          <a:xfrm>
            <a:off x="1473200" y="56388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重要提醒</a:t>
            </a:r>
            <a:endParaRPr lang="en-US" sz="1500" dirty="0"/>
          </a:p>
        </p:txBody>
      </p:sp>
      <p:sp>
        <p:nvSpPr>
          <p:cNvPr id="19" name="disavow_process-text-18"/>
          <p:cNvSpPr/>
          <p:nvPr/>
        </p:nvSpPr>
        <p:spPr>
          <a:xfrm>
            <a:off x="1473200" y="60452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否認連結是較為謹慎的最終手段，建議先嘗試聯繫來源網站移除連結，僅在確實有害且無法移除時使用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5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38000" dirty="0"/>
          </a:p>
        </p:txBody>
      </p:sp>
      <p:sp>
        <p:nvSpPr>
          <p:cNvPr id="3" name="ch5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5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7D8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FIVE</a:t>
            </a:r>
            <a:endParaRPr lang="en-US" sz="1600" dirty="0"/>
          </a:p>
        </p:txBody>
      </p:sp>
      <p:sp>
        <p:nvSpPr>
          <p:cNvPr id="5" name="ch5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實戰與趨勢</a:t>
            </a:r>
            <a:endParaRPr lang="en-US" sz="4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cial_signal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social_signals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社群信號與品牌提及：間接影響權威性的因素</a:t>
            </a:r>
            <a:endParaRPr lang="en-US" sz="2800" dirty="0"/>
          </a:p>
        </p:txBody>
      </p:sp>
      <p:sp>
        <p:nvSpPr>
          <p:cNvPr id="4" name="social_signals-shape-3"/>
          <p:cNvSpPr/>
          <p:nvPr/>
        </p:nvSpPr>
        <p:spPr>
          <a:xfrm>
            <a:off x="762000" y="2032000"/>
            <a:ext cx="7620000" cy="50800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social_signals-text-4"/>
          <p:cNvSpPr/>
          <p:nvPr/>
        </p:nvSpPr>
        <p:spPr>
          <a:xfrm>
            <a:off x="1092200" y="2387600"/>
            <a:ext cx="685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為何重要</a:t>
            </a:r>
            <a:endParaRPr lang="en-US" sz="1700" dirty="0"/>
          </a:p>
        </p:txBody>
      </p:sp>
      <p:sp>
        <p:nvSpPr>
          <p:cNvPr id="6" name="social_signals-text-5"/>
          <p:cNvSpPr/>
          <p:nvPr/>
        </p:nvSpPr>
        <p:spPr>
          <a:xfrm>
            <a:off x="1092200" y="2895600"/>
            <a:ext cx="685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雖然社群分享本身不直接構成連結權重，但高互動內容更容易被其他網站發現並引用連結</a:t>
            </a:r>
            <a:endParaRPr lang="en-US" sz="1500" dirty="0"/>
          </a:p>
        </p:txBody>
      </p:sp>
      <p:sp>
        <p:nvSpPr>
          <p:cNvPr id="7" name="social_signals-text-6"/>
          <p:cNvSpPr/>
          <p:nvPr/>
        </p:nvSpPr>
        <p:spPr>
          <a:xfrm>
            <a:off x="1092200" y="4191000"/>
            <a:ext cx="685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品牌提及（Brand Mentions）</a:t>
            </a:r>
            <a:endParaRPr lang="en-US" sz="1300" dirty="0"/>
          </a:p>
        </p:txBody>
      </p:sp>
      <p:sp>
        <p:nvSpPr>
          <p:cNvPr id="8" name="social_signals-text-7"/>
          <p:cNvSpPr/>
          <p:nvPr/>
        </p:nvSpPr>
        <p:spPr>
          <a:xfrm>
            <a:off x="1092200" y="4597400"/>
            <a:ext cx="685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即使未附上超連結，網路上被提及品牌名稱的頻率也是Google評估權威性的參考依據之一</a:t>
            </a:r>
            <a:endParaRPr lang="en-US" sz="1400" dirty="0"/>
          </a:p>
        </p:txBody>
      </p:sp>
      <p:pic>
        <p:nvPicPr>
          <p:cNvPr id="9" name="social_signals-image-8" descr="preencoded.png">    </p:cNvPr>
          <p:cNvPicPr>
            <a:picLocks noChangeAspect="1"/>
          </p:cNvPicPr>
          <p:nvPr/>
        </p:nvPicPr>
        <p:blipFill>
          <a:blip r:embed="rId1"/>
          <a:srcRect l="13625" r="13625" t="0" b="0"/>
          <a:stretch/>
        </p:blipFill>
        <p:spPr>
          <a:xfrm>
            <a:off x="8890000" y="2032000"/>
            <a:ext cx="6604000" cy="5080000"/>
          </a:xfrm>
          <a:prstGeom prst="roundRect">
            <a:avLst>
              <a:gd name="adj" fmla="val 2000"/>
            </a:avLst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025_trend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2025_trends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2025 年反向連結建置的趨勢變化</a:t>
            </a:r>
            <a:endParaRPr lang="en-US" sz="2800" dirty="0"/>
          </a:p>
        </p:txBody>
      </p:sp>
      <p:sp>
        <p:nvSpPr>
          <p:cNvPr id="4" name="2025_trends-shape-3"/>
          <p:cNvSpPr/>
          <p:nvPr/>
        </p:nvSpPr>
        <p:spPr>
          <a:xfrm>
            <a:off x="762000" y="2032000"/>
            <a:ext cx="7112000" cy="50800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2025_trends-text-4"/>
          <p:cNvSpPr/>
          <p:nvPr/>
        </p:nvSpPr>
        <p:spPr>
          <a:xfrm>
            <a:off x="1092200" y="2336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搜尋時代的影響</a:t>
            </a:r>
            <a:endParaRPr lang="en-US" sz="1700" dirty="0"/>
          </a:p>
        </p:txBody>
      </p:sp>
      <p:sp>
        <p:nvSpPr>
          <p:cNvPr id="6" name="2025_trends-text-5"/>
          <p:cNvSpPr/>
          <p:nvPr/>
        </p:nvSpPr>
        <p:spPr>
          <a:xfrm>
            <a:off x="1092200" y="2844800"/>
            <a:ext cx="635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隨著 ChatGPT、Google AI Overview 興起，被 AI 引擎引用的內容來源同樣需要具備高權威性，反向連結的價值不減反增</a:t>
            </a:r>
            <a:endParaRPr lang="en-US" sz="1500" dirty="0"/>
          </a:p>
        </p:txBody>
      </p:sp>
      <p:sp>
        <p:nvSpPr>
          <p:cNvPr id="7" name="2025_trends-shape-6"/>
          <p:cNvSpPr/>
          <p:nvPr/>
        </p:nvSpPr>
        <p:spPr>
          <a:xfrm>
            <a:off x="8382000" y="2032000"/>
            <a:ext cx="7112000" cy="5080000"/>
          </a:xfrm>
          <a:prstGeom prst="roundRect">
            <a:avLst>
              <a:gd name="adj" fmla="val 2000"/>
            </a:avLst>
          </a:prstGeom>
          <a:solidFill>
            <a:srgbClr val="EFF6FF"/>
          </a:solidFill>
          <a:ln/>
        </p:spPr>
      </p:sp>
      <p:sp>
        <p:nvSpPr>
          <p:cNvPr id="8" name="2025_trends-text-7"/>
          <p:cNvSpPr/>
          <p:nvPr/>
        </p:nvSpPr>
        <p:spPr>
          <a:xfrm>
            <a:off x="8712200" y="2336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品牌實體化趨勢</a:t>
            </a:r>
            <a:endParaRPr lang="en-US" sz="1700" dirty="0"/>
          </a:p>
        </p:txBody>
      </p:sp>
      <p:sp>
        <p:nvSpPr>
          <p:cNvPr id="9" name="2025_trends-text-8"/>
          <p:cNvSpPr/>
          <p:nvPr/>
        </p:nvSpPr>
        <p:spPr>
          <a:xfrm>
            <a:off x="8712200" y="2844800"/>
            <a:ext cx="635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越來越重視品牌作為「實體」的一致性，反向連結需搭配社群、新聞、評論等多管道訊號共同建立信任</a:t>
            </a:r>
            <a:endParaRPr lang="en-US" sz="1500" dirty="0"/>
          </a:p>
        </p:txBody>
      </p:sp>
      <p:sp>
        <p:nvSpPr>
          <p:cNvPr id="10" name="2025_trends-shape-9"/>
          <p:cNvSpPr/>
          <p:nvPr/>
        </p:nvSpPr>
        <p:spPr>
          <a:xfrm>
            <a:off x="762000" y="7366000"/>
            <a:ext cx="14732000" cy="762000"/>
          </a:xfrm>
          <a:prstGeom prst="roundRect">
            <a:avLst>
              <a:gd name="adj" fmla="val 13333"/>
            </a:avLst>
          </a:prstGeom>
          <a:solidFill>
            <a:srgbClr val="FFF8E7"/>
          </a:solidFill>
          <a:ln/>
        </p:spPr>
      </p:sp>
      <p:sp>
        <p:nvSpPr>
          <p:cNvPr id="11" name="2025_trends-text-10"/>
          <p:cNvSpPr/>
          <p:nvPr/>
        </p:nvSpPr>
        <p:spPr>
          <a:xfrm>
            <a:off x="1092200" y="7594600"/>
            <a:ext cx="1397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來源：Search Engine Land、Google Search Central 官方部落格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_checklist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action_checklist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站外 SEO 行動清單</a:t>
            </a:r>
            <a:endParaRPr lang="en-US" sz="2800" dirty="0"/>
          </a:p>
        </p:txBody>
      </p:sp>
      <p:sp>
        <p:nvSpPr>
          <p:cNvPr id="4" name="action_checklist-shape-3"/>
          <p:cNvSpPr/>
          <p:nvPr/>
        </p:nvSpPr>
        <p:spPr>
          <a:xfrm>
            <a:off x="762000" y="20320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5" name="action_checklist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438400"/>
            <a:ext cx="330200" cy="330200"/>
          </a:xfrm>
          <a:prstGeom prst="rect">
            <a:avLst/>
          </a:prstGeom>
        </p:spPr>
      </p:pic>
      <p:sp>
        <p:nvSpPr>
          <p:cNvPr id="6" name="action_checklist-text-5"/>
          <p:cNvSpPr/>
          <p:nvPr/>
        </p:nvSpPr>
        <p:spPr>
          <a:xfrm>
            <a:off x="1651000" y="23368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盤點目前網站的反向連結現況</a:t>
            </a:r>
            <a:endParaRPr lang="en-US" sz="1600" dirty="0"/>
          </a:p>
        </p:txBody>
      </p:sp>
      <p:sp>
        <p:nvSpPr>
          <p:cNvPr id="7" name="action_checklist-text-6"/>
          <p:cNvSpPr/>
          <p:nvPr/>
        </p:nvSpPr>
        <p:spPr>
          <a:xfrm>
            <a:off x="1651000" y="27178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使用免費工具如Google Search Console檢視現有連結</a:t>
            </a:r>
            <a:endParaRPr lang="en-US" sz="1300" dirty="0"/>
          </a:p>
        </p:txBody>
      </p:sp>
      <p:sp>
        <p:nvSpPr>
          <p:cNvPr id="8" name="action_checklist-shape-7"/>
          <p:cNvSpPr/>
          <p:nvPr/>
        </p:nvSpPr>
        <p:spPr>
          <a:xfrm>
            <a:off x="762000" y="33528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9" name="action_checklist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3759200"/>
            <a:ext cx="330200" cy="330200"/>
          </a:xfrm>
          <a:prstGeom prst="rect">
            <a:avLst/>
          </a:prstGeom>
        </p:spPr>
      </p:pic>
      <p:sp>
        <p:nvSpPr>
          <p:cNvPr id="10" name="action_checklist-text-9"/>
          <p:cNvSpPr/>
          <p:nvPr/>
        </p:nvSpPr>
        <p:spPr>
          <a:xfrm>
            <a:off x="1651000" y="36576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製作一份具吸引力的原創內容資產</a:t>
            </a:r>
            <a:endParaRPr lang="en-US" sz="1600" dirty="0"/>
          </a:p>
        </p:txBody>
      </p:sp>
      <p:sp>
        <p:nvSpPr>
          <p:cNvPr id="11" name="action_checklist-text-10"/>
          <p:cNvSpPr/>
          <p:nvPr/>
        </p:nvSpPr>
        <p:spPr>
          <a:xfrm>
            <a:off x="1651000" y="40386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從指南、數據報告或工具中選擇一項開始執行</a:t>
            </a:r>
            <a:endParaRPr lang="en-US" sz="1300" dirty="0"/>
          </a:p>
        </p:txBody>
      </p:sp>
      <p:sp>
        <p:nvSpPr>
          <p:cNvPr id="12" name="action_checklist-shape-11"/>
          <p:cNvSpPr/>
          <p:nvPr/>
        </p:nvSpPr>
        <p:spPr>
          <a:xfrm>
            <a:off x="762000" y="46736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3" name="action_checklist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5080000"/>
            <a:ext cx="330200" cy="330200"/>
          </a:xfrm>
          <a:prstGeom prst="rect">
            <a:avLst/>
          </a:prstGeom>
        </p:spPr>
      </p:pic>
      <p:sp>
        <p:nvSpPr>
          <p:cNvPr id="14" name="action_checklist-text-13"/>
          <p:cNvSpPr/>
          <p:nvPr/>
        </p:nvSpPr>
        <p:spPr>
          <a:xfrm>
            <a:off x="1651000" y="49784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列出10個目標客座投稿或合作網站</a:t>
            </a:r>
            <a:endParaRPr lang="en-US" sz="1600" dirty="0"/>
          </a:p>
        </p:txBody>
      </p:sp>
      <p:sp>
        <p:nvSpPr>
          <p:cNvPr id="15" name="action_checklist-text-14"/>
          <p:cNvSpPr/>
          <p:nvPr/>
        </p:nvSpPr>
        <p:spPr>
          <a:xfrm>
            <a:off x="1651000" y="53594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主動聯繫並提出具體合作提案</a:t>
            </a:r>
            <a:endParaRPr lang="en-US" sz="1300" dirty="0"/>
          </a:p>
        </p:txBody>
      </p:sp>
      <p:sp>
        <p:nvSpPr>
          <p:cNvPr id="16" name="action_checklist-shape-15"/>
          <p:cNvSpPr/>
          <p:nvPr/>
        </p:nvSpPr>
        <p:spPr>
          <a:xfrm>
            <a:off x="762000" y="59944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EFF6FF"/>
          </a:solidFill>
          <a:ln/>
        </p:spPr>
      </p:sp>
      <p:pic>
        <p:nvPicPr>
          <p:cNvPr id="17" name="action_checklist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200" y="6400800"/>
            <a:ext cx="330200" cy="330200"/>
          </a:xfrm>
          <a:prstGeom prst="rect">
            <a:avLst/>
          </a:prstGeom>
        </p:spPr>
      </p:pic>
      <p:sp>
        <p:nvSpPr>
          <p:cNvPr id="18" name="action_checklist-text-17"/>
          <p:cNvSpPr/>
          <p:nvPr/>
        </p:nvSpPr>
        <p:spPr>
          <a:xfrm>
            <a:off x="1651000" y="62992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確保各平台NAP資訊完全一致</a:t>
            </a:r>
            <a:endParaRPr lang="en-US" sz="1600" dirty="0"/>
          </a:p>
        </p:txBody>
      </p:sp>
      <p:sp>
        <p:nvSpPr>
          <p:cNvPr id="19" name="action_checklist-text-18"/>
          <p:cNvSpPr/>
          <p:nvPr/>
        </p:nvSpPr>
        <p:spPr>
          <a:xfrm>
            <a:off x="1651000" y="66802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檢查Google商家檔案、社群及各目錄平台資訊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summary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總結：站外SEO的四大核心原則</a:t>
            </a:r>
            <a:endParaRPr lang="en-US" sz="2800" dirty="0"/>
          </a:p>
        </p:txBody>
      </p:sp>
      <p:sp>
        <p:nvSpPr>
          <p:cNvPr id="4" name="summary-shape-3"/>
          <p:cNvSpPr/>
          <p:nvPr/>
        </p:nvSpPr>
        <p:spPr>
          <a:xfrm>
            <a:off x="762000" y="2032000"/>
            <a:ext cx="3378200" cy="4572000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summary-text-4"/>
          <p:cNvSpPr/>
          <p:nvPr/>
        </p:nvSpPr>
        <p:spPr>
          <a:xfrm>
            <a:off x="1092200" y="23876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summary-text-5"/>
          <p:cNvSpPr/>
          <p:nvPr/>
        </p:nvSpPr>
        <p:spPr>
          <a:xfrm>
            <a:off x="1092200" y="29210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品質優先</a:t>
            </a:r>
            <a:endParaRPr lang="en-US" sz="1500" dirty="0"/>
          </a:p>
        </p:txBody>
      </p:sp>
      <p:sp>
        <p:nvSpPr>
          <p:cNvPr id="7" name="summary-text-6"/>
          <p:cNvSpPr/>
          <p:nvPr/>
        </p:nvSpPr>
        <p:spPr>
          <a:xfrm>
            <a:off x="1092200" y="3352800"/>
            <a:ext cx="279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少量高權威連結勝過大量低品質連結</a:t>
            </a:r>
            <a:endParaRPr lang="en-US" sz="1300" dirty="0"/>
          </a:p>
        </p:txBody>
      </p:sp>
      <p:sp>
        <p:nvSpPr>
          <p:cNvPr id="8" name="summary-shape-7"/>
          <p:cNvSpPr/>
          <p:nvPr/>
        </p:nvSpPr>
        <p:spPr>
          <a:xfrm>
            <a:off x="4292600" y="2032000"/>
            <a:ext cx="3378200" cy="4572000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ummary-text-8"/>
          <p:cNvSpPr/>
          <p:nvPr/>
        </p:nvSpPr>
        <p:spPr>
          <a:xfrm>
            <a:off x="4622800" y="23876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summary-text-9"/>
          <p:cNvSpPr/>
          <p:nvPr/>
        </p:nvSpPr>
        <p:spPr>
          <a:xfrm>
            <a:off x="4622800" y="29210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內容驅動</a:t>
            </a:r>
            <a:endParaRPr lang="en-US" sz="1500" dirty="0"/>
          </a:p>
        </p:txBody>
      </p:sp>
      <p:sp>
        <p:nvSpPr>
          <p:cNvPr id="11" name="summary-text-10"/>
          <p:cNvSpPr/>
          <p:nvPr/>
        </p:nvSpPr>
        <p:spPr>
          <a:xfrm>
            <a:off x="4622800" y="3352800"/>
            <a:ext cx="279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優質原創內容是連結自然生成的根本</a:t>
            </a:r>
            <a:endParaRPr lang="en-US" sz="1300" dirty="0"/>
          </a:p>
        </p:txBody>
      </p:sp>
      <p:sp>
        <p:nvSpPr>
          <p:cNvPr id="12" name="summary-shape-11"/>
          <p:cNvSpPr/>
          <p:nvPr/>
        </p:nvSpPr>
        <p:spPr>
          <a:xfrm>
            <a:off x="7823200" y="2032000"/>
            <a:ext cx="3378200" cy="4572000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summary-text-12"/>
          <p:cNvSpPr/>
          <p:nvPr/>
        </p:nvSpPr>
        <p:spPr>
          <a:xfrm>
            <a:off x="8153400" y="23876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summary-text-13"/>
          <p:cNvSpPr/>
          <p:nvPr/>
        </p:nvSpPr>
        <p:spPr>
          <a:xfrm>
            <a:off x="8153400" y="29210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持續監控</a:t>
            </a:r>
            <a:endParaRPr lang="en-US" sz="1500" dirty="0"/>
          </a:p>
        </p:txBody>
      </p:sp>
      <p:sp>
        <p:nvSpPr>
          <p:cNvPr id="15" name="summary-text-14"/>
          <p:cNvSpPr/>
          <p:nvPr/>
        </p:nvSpPr>
        <p:spPr>
          <a:xfrm>
            <a:off x="8153400" y="3352800"/>
            <a:ext cx="279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定期檢查連結健康度，及早發現風險</a:t>
            </a:r>
            <a:endParaRPr lang="en-US" sz="1300" dirty="0"/>
          </a:p>
        </p:txBody>
      </p:sp>
      <p:sp>
        <p:nvSpPr>
          <p:cNvPr id="16" name="summary-shape-15"/>
          <p:cNvSpPr/>
          <p:nvPr/>
        </p:nvSpPr>
        <p:spPr>
          <a:xfrm>
            <a:off x="11353800" y="2032000"/>
            <a:ext cx="3378200" cy="4572000"/>
          </a:xfrm>
          <a:prstGeom prst="roundRect">
            <a:avLst>
              <a:gd name="adj" fmla="val 3008"/>
            </a:avLst>
          </a:prstGeom>
          <a:solidFill>
            <a:srgbClr val="EFF6FF"/>
          </a:solidFill>
          <a:ln/>
        </p:spPr>
      </p:sp>
      <p:sp>
        <p:nvSpPr>
          <p:cNvPr id="17" name="summary-text-16"/>
          <p:cNvSpPr/>
          <p:nvPr/>
        </p:nvSpPr>
        <p:spPr>
          <a:xfrm>
            <a:off x="11684000" y="23876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summary-text-17"/>
          <p:cNvSpPr/>
          <p:nvPr/>
        </p:nvSpPr>
        <p:spPr>
          <a:xfrm>
            <a:off x="11684000" y="29210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長期經營</a:t>
            </a:r>
            <a:endParaRPr lang="en-US" sz="1500" dirty="0"/>
          </a:p>
        </p:txBody>
      </p:sp>
      <p:sp>
        <p:nvSpPr>
          <p:cNvPr id="19" name="summary-text-18"/>
          <p:cNvSpPr/>
          <p:nvPr/>
        </p:nvSpPr>
        <p:spPr>
          <a:xfrm>
            <a:off x="11684000" y="3352800"/>
            <a:ext cx="279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權威性建立需要時間累積，切勿急於求成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references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參考資源</a:t>
            </a:r>
            <a:endParaRPr lang="en-US" sz="2800" dirty="0"/>
          </a:p>
        </p:txBody>
      </p:sp>
      <p:sp>
        <p:nvSpPr>
          <p:cNvPr id="4" name="references-shape-3"/>
          <p:cNvSpPr/>
          <p:nvPr/>
        </p:nvSpPr>
        <p:spPr>
          <a:xfrm>
            <a:off x="762000" y="20320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references-text-4"/>
          <p:cNvSpPr/>
          <p:nvPr/>
        </p:nvSpPr>
        <p:spPr>
          <a:xfrm>
            <a:off x="1092200" y="23114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Search Central — 連結最佳實務官方指南</a:t>
            </a:r>
            <a:endParaRPr lang="en-US" sz="1600" dirty="0"/>
          </a:p>
        </p:txBody>
      </p:sp>
      <p:sp>
        <p:nvSpPr>
          <p:cNvPr id="6" name="references-shape-5"/>
          <p:cNvSpPr/>
          <p:nvPr/>
        </p:nvSpPr>
        <p:spPr>
          <a:xfrm>
            <a:off x="762000" y="30988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references-text-6"/>
          <p:cNvSpPr/>
          <p:nvPr/>
        </p:nvSpPr>
        <p:spPr>
          <a:xfrm>
            <a:off x="1092200" y="33782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Ahrefs Blog — 反向連結建置策略研究</a:t>
            </a:r>
            <a:endParaRPr lang="en-US" sz="1600" dirty="0"/>
          </a:p>
        </p:txBody>
      </p:sp>
      <p:sp>
        <p:nvSpPr>
          <p:cNvPr id="8" name="references-shape-7"/>
          <p:cNvSpPr/>
          <p:nvPr/>
        </p:nvSpPr>
        <p:spPr>
          <a:xfrm>
            <a:off x="762000" y="41656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references-text-8"/>
          <p:cNvSpPr/>
          <p:nvPr/>
        </p:nvSpPr>
        <p:spPr>
          <a:xfrm>
            <a:off x="1092200" y="44450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Moz — Beginner's Guide to Link Building</a:t>
            </a:r>
            <a:endParaRPr lang="en-US" sz="1600" dirty="0"/>
          </a:p>
        </p:txBody>
      </p:sp>
      <p:sp>
        <p:nvSpPr>
          <p:cNvPr id="10" name="references-shape-9"/>
          <p:cNvSpPr/>
          <p:nvPr/>
        </p:nvSpPr>
        <p:spPr>
          <a:xfrm>
            <a:off x="762000" y="52324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EFF6FF"/>
          </a:solidFill>
          <a:ln/>
        </p:spPr>
      </p:sp>
      <p:sp>
        <p:nvSpPr>
          <p:cNvPr id="11" name="references-text-10"/>
          <p:cNvSpPr/>
          <p:nvPr/>
        </p:nvSpPr>
        <p:spPr>
          <a:xfrm>
            <a:off x="1092200" y="55118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Search Engine Land — SEO趨勢分析</a:t>
            </a:r>
            <a:endParaRPr lang="en-US" sz="1600" dirty="0"/>
          </a:p>
        </p:txBody>
      </p:sp>
      <p:sp>
        <p:nvSpPr>
          <p:cNvPr id="12" name="references-shape-11"/>
          <p:cNvSpPr/>
          <p:nvPr/>
        </p:nvSpPr>
        <p:spPr>
          <a:xfrm>
            <a:off x="762000" y="62992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EFF6FF"/>
          </a:solidFill>
          <a:ln/>
        </p:spPr>
      </p:sp>
      <p:sp>
        <p:nvSpPr>
          <p:cNvPr id="13" name="references-text-12"/>
          <p:cNvSpPr/>
          <p:nvPr/>
        </p:nvSpPr>
        <p:spPr>
          <a:xfrm>
            <a:off x="1092200" y="65786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Semrush Academy — 連結建置課程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ankyou-shape-1"/>
          <p:cNvSpPr/>
          <p:nvPr/>
        </p:nvSpPr>
        <p:spPr>
          <a:xfrm>
            <a:off x="12192000" y="762000"/>
            <a:ext cx="3810000" cy="3810000"/>
          </a:xfrm>
          <a:prstGeom prst="ellipse">
            <a:avLst/>
          </a:prstGeom>
          <a:solidFill>
            <a:srgbClr val="FFFFFF">
              <a:alpha val="8000"/>
            </a:srgbClr>
          </a:solidFill>
          <a:ln/>
        </p:spPr>
      </p:sp>
      <p:sp>
        <p:nvSpPr>
          <p:cNvPr id="3" name="thankyou-shape-2"/>
          <p:cNvSpPr/>
          <p:nvPr/>
        </p:nvSpPr>
        <p:spPr>
          <a:xfrm>
            <a:off x="12954000" y="1524000"/>
            <a:ext cx="2286000" cy="2286000"/>
          </a:xfrm>
          <a:prstGeom prst="ellipse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4" name="thankyou-shape-3"/>
          <p:cNvSpPr/>
          <p:nvPr/>
        </p:nvSpPr>
        <p:spPr>
          <a:xfrm>
            <a:off x="1016000" y="3810000"/>
            <a:ext cx="762000" cy="76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hankyou-text-4"/>
          <p:cNvSpPr/>
          <p:nvPr/>
        </p:nvSpPr>
        <p:spPr>
          <a:xfrm>
            <a:off x="990600" y="4318000"/>
            <a:ext cx="889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感謝聆聽</a:t>
            </a:r>
            <a:endParaRPr lang="en-US" sz="4400" dirty="0"/>
          </a:p>
        </p:txBody>
      </p:sp>
      <p:sp>
        <p:nvSpPr>
          <p:cNvPr id="6" name="thankyou-text-5"/>
          <p:cNvSpPr/>
          <p:nvPr/>
        </p:nvSpPr>
        <p:spPr>
          <a:xfrm>
            <a:off x="1016000" y="5588000"/>
            <a:ext cx="889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7D8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站外 SEO 與反向連結：建立權威性的正確方法</dc:title>
  <dc:subject>站外 SEO 與反向連結：建立權威性的正確方法</dc:subject>
  <dc:creator>Manus</dc:creator>
  <cp:lastModifiedBy>Manus</cp:lastModifiedBy>
  <cp:revision>1</cp:revision>
  <dcterms:created xsi:type="dcterms:W3CDTF">2026-07-31T00:39:35Z</dcterms:created>
  <dcterms:modified xsi:type="dcterms:W3CDTF">2026-07-31T00:39:35Z</dcterms:modified>
</cp:coreProperties>
</file>