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notesMasterIdLst>
    <p:notesMasterId r:id="rId35"/>
  </p:notesMasterIdLst>
  <p:sldSz cx="16256000" cy="9144000"/>
  <p:notesSz cx="9144000" cy="16256000"/>
  <p:embeddedFontLst>
    <p:embeddedFont>
      <p:font typeface="Noto Sans TC" charset="-122" pitchFamily="34"/>
      <p:regular r:id="rId4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Relationship Id="rId40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1.png"/><Relationship Id="rId3" Type="http://schemas.openxmlformats.org/officeDocument/2006/relationships/image" Target="../media/image-30-1.png"/><Relationship Id="rId4" Type="http://schemas.openxmlformats.org/officeDocument/2006/relationships/image" Target="../media/image-3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shape-1"/>
          <p:cNvSpPr/>
          <p:nvPr/>
        </p:nvSpPr>
        <p:spPr>
          <a:xfrm>
            <a:off x="12192000" y="762000"/>
            <a:ext cx="3810000" cy="38100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cover-shape-2"/>
          <p:cNvSpPr/>
          <p:nvPr/>
        </p:nvSpPr>
        <p:spPr>
          <a:xfrm>
            <a:off x="12954000" y="1524000"/>
            <a:ext cx="2286000" cy="22860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cover-shape-3"/>
          <p:cNvSpPr/>
          <p:nvPr/>
        </p:nvSpPr>
        <p:spPr>
          <a:xfrm>
            <a:off x="13589000" y="2159000"/>
            <a:ext cx="1016000" cy="101600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5" name="cover-text-4"/>
          <p:cNvSpPr/>
          <p:nvPr/>
        </p:nvSpPr>
        <p:spPr>
          <a:xfrm>
            <a:off x="1016000" y="3302000"/>
            <a:ext cx="762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DIGITAL ADVERTISING WORKSHOP</a:t>
            </a:r>
            <a:endParaRPr lang="en-US" sz="1600" dirty="0"/>
          </a:p>
        </p:txBody>
      </p:sp>
      <p:sp>
        <p:nvSpPr>
          <p:cNvPr id="6" name="cover-text-5"/>
          <p:cNvSpPr/>
          <p:nvPr/>
        </p:nvSpPr>
        <p:spPr>
          <a:xfrm>
            <a:off x="990600" y="3810000"/>
            <a:ext cx="12700000" cy="17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546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與 Meta Ads 投放實戰：ROI 最大化</a:t>
            </a:r>
            <a:endParaRPr lang="en-US" sz="4200" dirty="0"/>
          </a:p>
        </p:txBody>
      </p:sp>
      <p:sp>
        <p:nvSpPr>
          <p:cNvPr id="7" name="cover-text-6"/>
          <p:cNvSpPr/>
          <p:nvPr/>
        </p:nvSpPr>
        <p:spPr>
          <a:xfrm>
            <a:off x="1016000" y="7112000"/>
            <a:ext cx="762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genda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genda-text-2"/>
          <p:cNvSpPr/>
          <p:nvPr/>
        </p:nvSpPr>
        <p:spPr>
          <a:xfrm>
            <a:off x="762000" y="762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課程大綱</a:t>
            </a:r>
            <a:endParaRPr lang="en-US" sz="3000" dirty="0"/>
          </a:p>
        </p:txBody>
      </p:sp>
      <p:sp>
        <p:nvSpPr>
          <p:cNvPr id="4" name="agenda-shape-3"/>
          <p:cNvSpPr/>
          <p:nvPr/>
        </p:nvSpPr>
        <p:spPr>
          <a:xfrm>
            <a:off x="762000" y="19050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agenda-text-4"/>
          <p:cNvSpPr/>
          <p:nvPr/>
        </p:nvSpPr>
        <p:spPr>
          <a:xfrm>
            <a:off x="1066800" y="21082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9AB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agenda-text-5"/>
          <p:cNvSpPr/>
          <p:nvPr/>
        </p:nvSpPr>
        <p:spPr>
          <a:xfrm>
            <a:off x="1066800" y="26670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數位廣告基礎</a:t>
            </a:r>
            <a:endParaRPr lang="en-US" sz="1700" dirty="0"/>
          </a:p>
        </p:txBody>
      </p:sp>
      <p:sp>
        <p:nvSpPr>
          <p:cNvPr id="7" name="agenda-text-6"/>
          <p:cNvSpPr/>
          <p:nvPr/>
        </p:nvSpPr>
        <p:spPr>
          <a:xfrm>
            <a:off x="1066800" y="30226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核心價值與投放流程</a:t>
            </a:r>
            <a:endParaRPr lang="en-US" sz="1300" dirty="0"/>
          </a:p>
        </p:txBody>
      </p:sp>
      <p:sp>
        <p:nvSpPr>
          <p:cNvPr id="8" name="agenda-shape-7"/>
          <p:cNvSpPr/>
          <p:nvPr/>
        </p:nvSpPr>
        <p:spPr>
          <a:xfrm>
            <a:off x="8382000" y="19050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9" name="agenda-text-8"/>
          <p:cNvSpPr/>
          <p:nvPr/>
        </p:nvSpPr>
        <p:spPr>
          <a:xfrm>
            <a:off x="8686800" y="21082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9AB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2400" dirty="0"/>
          </a:p>
        </p:txBody>
      </p:sp>
      <p:sp>
        <p:nvSpPr>
          <p:cNvPr id="10" name="agenda-text-9"/>
          <p:cNvSpPr/>
          <p:nvPr/>
        </p:nvSpPr>
        <p:spPr>
          <a:xfrm>
            <a:off x="8686800" y="26670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實戰</a:t>
            </a:r>
            <a:endParaRPr lang="en-US" sz="1700" dirty="0"/>
          </a:p>
        </p:txBody>
      </p:sp>
      <p:sp>
        <p:nvSpPr>
          <p:cNvPr id="11" name="agenda-text-10"/>
          <p:cNvSpPr/>
          <p:nvPr/>
        </p:nvSpPr>
        <p:spPr>
          <a:xfrm>
            <a:off x="8686800" y="30226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關鍵字、文案、出價策略</a:t>
            </a:r>
            <a:endParaRPr lang="en-US" sz="1300" dirty="0"/>
          </a:p>
        </p:txBody>
      </p:sp>
      <p:sp>
        <p:nvSpPr>
          <p:cNvPr id="12" name="agenda-shape-11"/>
          <p:cNvSpPr/>
          <p:nvPr/>
        </p:nvSpPr>
        <p:spPr>
          <a:xfrm>
            <a:off x="762000" y="35052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3" name="agenda-text-12"/>
          <p:cNvSpPr/>
          <p:nvPr/>
        </p:nvSpPr>
        <p:spPr>
          <a:xfrm>
            <a:off x="1066800" y="3708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9AB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2400" dirty="0"/>
          </a:p>
        </p:txBody>
      </p:sp>
      <p:sp>
        <p:nvSpPr>
          <p:cNvPr id="14" name="agenda-text-13"/>
          <p:cNvSpPr/>
          <p:nvPr/>
        </p:nvSpPr>
        <p:spPr>
          <a:xfrm>
            <a:off x="1066800" y="42672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Ads 實戰</a:t>
            </a:r>
            <a:endParaRPr lang="en-US" sz="1700" dirty="0"/>
          </a:p>
        </p:txBody>
      </p:sp>
      <p:sp>
        <p:nvSpPr>
          <p:cNvPr id="15" name="agenda-text-14"/>
          <p:cNvSpPr/>
          <p:nvPr/>
        </p:nvSpPr>
        <p:spPr>
          <a:xfrm>
            <a:off x="1066800" y="46228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受眾、素材、像素追蹤</a:t>
            </a:r>
            <a:endParaRPr lang="en-US" sz="1300" dirty="0"/>
          </a:p>
        </p:txBody>
      </p:sp>
      <p:sp>
        <p:nvSpPr>
          <p:cNvPr id="16" name="agenda-shape-15"/>
          <p:cNvSpPr/>
          <p:nvPr/>
        </p:nvSpPr>
        <p:spPr>
          <a:xfrm>
            <a:off x="8382000" y="35052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7" name="agenda-text-16"/>
          <p:cNvSpPr/>
          <p:nvPr/>
        </p:nvSpPr>
        <p:spPr>
          <a:xfrm>
            <a:off x="8686800" y="37084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9AB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2400" dirty="0"/>
          </a:p>
        </p:txBody>
      </p:sp>
      <p:sp>
        <p:nvSpPr>
          <p:cNvPr id="18" name="agenda-text-17"/>
          <p:cNvSpPr/>
          <p:nvPr/>
        </p:nvSpPr>
        <p:spPr>
          <a:xfrm>
            <a:off x="8686800" y="42672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策略比較與整合</a:t>
            </a:r>
            <a:endParaRPr lang="en-US" sz="1700" dirty="0"/>
          </a:p>
        </p:txBody>
      </p:sp>
      <p:sp>
        <p:nvSpPr>
          <p:cNvPr id="19" name="agenda-text-18"/>
          <p:cNvSpPr/>
          <p:nvPr/>
        </p:nvSpPr>
        <p:spPr>
          <a:xfrm>
            <a:off x="8686800" y="46228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平台選擇與跨平台協同</a:t>
            </a:r>
            <a:endParaRPr lang="en-US" sz="1300" dirty="0"/>
          </a:p>
        </p:txBody>
      </p:sp>
      <p:sp>
        <p:nvSpPr>
          <p:cNvPr id="20" name="agenda-shape-19"/>
          <p:cNvSpPr/>
          <p:nvPr/>
        </p:nvSpPr>
        <p:spPr>
          <a:xfrm>
            <a:off x="762000" y="51054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21" name="agenda-text-20"/>
          <p:cNvSpPr/>
          <p:nvPr/>
        </p:nvSpPr>
        <p:spPr>
          <a:xfrm>
            <a:off x="1066800" y="53086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9AB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2400" dirty="0"/>
          </a:p>
        </p:txBody>
      </p:sp>
      <p:sp>
        <p:nvSpPr>
          <p:cNvPr id="22" name="agenda-text-21"/>
          <p:cNvSpPr/>
          <p:nvPr/>
        </p:nvSpPr>
        <p:spPr>
          <a:xfrm>
            <a:off x="1066800" y="58674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成效優化</a:t>
            </a:r>
            <a:endParaRPr lang="en-US" sz="1700" dirty="0"/>
          </a:p>
        </p:txBody>
      </p:sp>
      <p:sp>
        <p:nvSpPr>
          <p:cNvPr id="23" name="agenda-text-22"/>
          <p:cNvSpPr/>
          <p:nvPr/>
        </p:nvSpPr>
        <p:spPr>
          <a:xfrm>
            <a:off x="1066800" y="62230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A/B測試、素材與受眾優化</a:t>
            </a:r>
            <a:endParaRPr lang="en-US" sz="1300" dirty="0"/>
          </a:p>
        </p:txBody>
      </p:sp>
      <p:sp>
        <p:nvSpPr>
          <p:cNvPr id="24" name="agenda-shape-23"/>
          <p:cNvSpPr/>
          <p:nvPr/>
        </p:nvSpPr>
        <p:spPr>
          <a:xfrm>
            <a:off x="8382000" y="51054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8E7"/>
          </a:solidFill>
          <a:ln/>
        </p:spPr>
      </p:sp>
      <p:sp>
        <p:nvSpPr>
          <p:cNvPr id="25" name="agenda-text-24"/>
          <p:cNvSpPr/>
          <p:nvPr/>
        </p:nvSpPr>
        <p:spPr>
          <a:xfrm>
            <a:off x="8686800" y="5308600"/>
            <a:ext cx="762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9AB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2400" dirty="0"/>
          </a:p>
        </p:txBody>
      </p:sp>
      <p:sp>
        <p:nvSpPr>
          <p:cNvPr id="26" name="agenda-text-25"/>
          <p:cNvSpPr/>
          <p:nvPr/>
        </p:nvSpPr>
        <p:spPr>
          <a:xfrm>
            <a:off x="8686800" y="5867400"/>
            <a:ext cx="6477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預算與 ROI</a:t>
            </a:r>
            <a:endParaRPr lang="en-US" sz="1700" dirty="0"/>
          </a:p>
        </p:txBody>
      </p:sp>
      <p:sp>
        <p:nvSpPr>
          <p:cNvPr id="27" name="agenda-text-26"/>
          <p:cNvSpPr/>
          <p:nvPr/>
        </p:nvSpPr>
        <p:spPr>
          <a:xfrm>
            <a:off x="8686800" y="6223000"/>
            <a:ext cx="6477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預算配置、ROI計算與常見錯誤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1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01</a:t>
            </a:r>
            <a:endParaRPr lang="en-US" sz="38000" dirty="0"/>
          </a:p>
        </p:txBody>
      </p:sp>
      <p:sp>
        <p:nvSpPr>
          <p:cNvPr id="3" name="ch1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ch1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ONE</a:t>
            </a:r>
            <a:endParaRPr lang="en-US" sz="1600" dirty="0"/>
          </a:p>
        </p:txBody>
      </p:sp>
      <p:sp>
        <p:nvSpPr>
          <p:cNvPr id="5" name="ch1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數位廣告基礎</a:t>
            </a:r>
            <a:endParaRPr lang="en-US" sz="4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gital_ads_valu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digital_ads_valu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數位廣告的三大核心價值</a:t>
            </a:r>
            <a:endParaRPr lang="en-US" sz="3000" dirty="0"/>
          </a:p>
        </p:txBody>
      </p:sp>
      <p:sp>
        <p:nvSpPr>
          <p:cNvPr id="4" name="digital_ads_value-shape-3"/>
          <p:cNvSpPr/>
          <p:nvPr/>
        </p:nvSpPr>
        <p:spPr>
          <a:xfrm>
            <a:off x="762000" y="2032000"/>
            <a:ext cx="4572000" cy="45720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5" name="digital_ads_value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438400"/>
            <a:ext cx="431800" cy="431800"/>
          </a:xfrm>
          <a:prstGeom prst="rect">
            <a:avLst/>
          </a:prstGeom>
        </p:spPr>
      </p:pic>
      <p:sp>
        <p:nvSpPr>
          <p:cNvPr id="6" name="digital_ads_value-text-5"/>
          <p:cNvSpPr/>
          <p:nvPr/>
        </p:nvSpPr>
        <p:spPr>
          <a:xfrm>
            <a:off x="101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精準觸及目標受眾</a:t>
            </a:r>
            <a:endParaRPr lang="en-US" sz="1600" dirty="0"/>
          </a:p>
        </p:txBody>
      </p:sp>
      <p:sp>
        <p:nvSpPr>
          <p:cNvPr id="7" name="digital_ads_value-text-6"/>
          <p:cNvSpPr/>
          <p:nvPr/>
        </p:nvSpPr>
        <p:spPr>
          <a:xfrm>
            <a:off x="1016000" y="3632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依興趣、行為、意圖精準投放給最可能轉換的用戶</a:t>
            </a:r>
            <a:endParaRPr lang="en-US" sz="1300" dirty="0"/>
          </a:p>
        </p:txBody>
      </p:sp>
      <p:sp>
        <p:nvSpPr>
          <p:cNvPr id="8" name="digital_ads_value-shape-7"/>
          <p:cNvSpPr/>
          <p:nvPr/>
        </p:nvSpPr>
        <p:spPr>
          <a:xfrm>
            <a:off x="5842000" y="2032000"/>
            <a:ext cx="4572000" cy="457200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9" name="digital_ads_value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38400"/>
            <a:ext cx="431800" cy="431800"/>
          </a:xfrm>
          <a:prstGeom prst="rect">
            <a:avLst/>
          </a:prstGeom>
        </p:spPr>
      </p:pic>
      <p:sp>
        <p:nvSpPr>
          <p:cNvPr id="10" name="digital_ads_value-text-9"/>
          <p:cNvSpPr/>
          <p:nvPr/>
        </p:nvSpPr>
        <p:spPr>
          <a:xfrm>
            <a:off x="609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即時看到成效</a:t>
            </a:r>
            <a:endParaRPr lang="en-US" sz="1600" dirty="0"/>
          </a:p>
        </p:txBody>
      </p:sp>
      <p:sp>
        <p:nvSpPr>
          <p:cNvPr id="11" name="digital_ads_value-text-10"/>
          <p:cNvSpPr/>
          <p:nvPr/>
        </p:nvSpPr>
        <p:spPr>
          <a:xfrm>
            <a:off x="6096000" y="3632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數據即時回饋，可快速判斷成效並調整策略</a:t>
            </a:r>
            <a:endParaRPr lang="en-US" sz="1300" dirty="0"/>
          </a:p>
        </p:txBody>
      </p:sp>
      <p:sp>
        <p:nvSpPr>
          <p:cNvPr id="12" name="digital_ads_value-shape-11"/>
          <p:cNvSpPr/>
          <p:nvPr/>
        </p:nvSpPr>
        <p:spPr>
          <a:xfrm>
            <a:off x="10922000" y="2032000"/>
            <a:ext cx="4572000" cy="4572000"/>
          </a:xfrm>
          <a:prstGeom prst="roundRect">
            <a:avLst>
              <a:gd name="adj" fmla="val 2222"/>
            </a:avLst>
          </a:prstGeom>
          <a:solidFill>
            <a:srgbClr val="FFF8E7"/>
          </a:solidFill>
          <a:ln/>
        </p:spPr>
      </p:sp>
      <p:pic>
        <p:nvPicPr>
          <p:cNvPr id="13" name="digital_ads_value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438400"/>
            <a:ext cx="431800" cy="431800"/>
          </a:xfrm>
          <a:prstGeom prst="rect">
            <a:avLst/>
          </a:prstGeom>
        </p:spPr>
      </p:pic>
      <p:sp>
        <p:nvSpPr>
          <p:cNvPr id="14" name="digital_ads_value-text-13"/>
          <p:cNvSpPr/>
          <p:nvPr/>
        </p:nvSpPr>
        <p:spPr>
          <a:xfrm>
            <a:off x="11176000" y="3149600"/>
            <a:ext cx="406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預算可控且靈活</a:t>
            </a:r>
            <a:endParaRPr lang="en-US" sz="1600" dirty="0"/>
          </a:p>
        </p:txBody>
      </p:sp>
      <p:sp>
        <p:nvSpPr>
          <p:cNvPr id="15" name="digital_ads_value-text-14"/>
          <p:cNvSpPr/>
          <p:nvPr/>
        </p:nvSpPr>
        <p:spPr>
          <a:xfrm>
            <a:off x="11176000" y="3632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從小額測試到大規模擴張，預算彈性調整無門檻限制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arch_vs_social_ad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earch_vs_social_ad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搜尋廣告與社群廣告：互補而非競爭</a:t>
            </a:r>
            <a:endParaRPr lang="en-US" sz="3000" dirty="0"/>
          </a:p>
        </p:txBody>
      </p:sp>
      <p:sp>
        <p:nvSpPr>
          <p:cNvPr id="4" name="search_vs_social_ads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5" name="search_vs_social_ad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2438400"/>
            <a:ext cx="406400" cy="406400"/>
          </a:xfrm>
          <a:prstGeom prst="rect">
            <a:avLst/>
          </a:prstGeom>
        </p:spPr>
      </p:pic>
      <p:sp>
        <p:nvSpPr>
          <p:cNvPr id="6" name="search_vs_social_ads-text-5"/>
          <p:cNvSpPr/>
          <p:nvPr/>
        </p:nvSpPr>
        <p:spPr>
          <a:xfrm>
            <a:off x="1143000" y="3048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搜尋廣告（Google Ads）</a:t>
            </a:r>
            <a:endParaRPr lang="en-US" sz="1600" dirty="0"/>
          </a:p>
        </p:txBody>
      </p:sp>
      <p:sp>
        <p:nvSpPr>
          <p:cNvPr id="7" name="search_vs_social_ads-text-6"/>
          <p:cNvSpPr/>
          <p:nvPr/>
        </p:nvSpPr>
        <p:spPr>
          <a:xfrm>
            <a:off x="1143000" y="3556000"/>
            <a:ext cx="609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滿足使用者已存在的明確搜尋意圖　　　　　　　　適合高購買意圖的轉換型行銷　　　　　　　　依關鍵字觸發，精準對應需求</a:t>
            </a:r>
            <a:endParaRPr lang="en-US" sz="1400" dirty="0"/>
          </a:p>
        </p:txBody>
      </p:sp>
      <p:sp>
        <p:nvSpPr>
          <p:cNvPr id="8" name="search_vs_social_ads-shape-7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8E7"/>
          </a:solidFill>
          <a:ln/>
        </p:spPr>
      </p:sp>
      <p:pic>
        <p:nvPicPr>
          <p:cNvPr id="9" name="search_vs_social_ad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2438400"/>
            <a:ext cx="406400" cy="406400"/>
          </a:xfrm>
          <a:prstGeom prst="rect">
            <a:avLst/>
          </a:prstGeom>
        </p:spPr>
      </p:pic>
      <p:sp>
        <p:nvSpPr>
          <p:cNvPr id="10" name="search_vs_social_ads-text-9"/>
          <p:cNvSpPr/>
          <p:nvPr/>
        </p:nvSpPr>
        <p:spPr>
          <a:xfrm>
            <a:off x="8763000" y="3048000"/>
            <a:ext cx="6096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社群廣告（Meta Ads）</a:t>
            </a:r>
            <a:endParaRPr lang="en-US" sz="1600" dirty="0"/>
          </a:p>
        </p:txBody>
      </p:sp>
      <p:sp>
        <p:nvSpPr>
          <p:cNvPr id="11" name="search_vs_social_ads-text-10"/>
          <p:cNvSpPr/>
          <p:nvPr/>
        </p:nvSpPr>
        <p:spPr>
          <a:xfrm>
            <a:off x="8763000" y="3556000"/>
            <a:ext cx="6096000" cy="27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激發使用者原本未察覺的潛在需求　　　　　　　　適合品牌認知與興趣培養　　　　　　　　依興趣行為觸及潛在受眾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d_workflow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d_workflow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廣告投放的六步驟流程</a:t>
            </a:r>
            <a:endParaRPr lang="en-US" sz="3000" dirty="0"/>
          </a:p>
        </p:txBody>
      </p:sp>
      <p:sp>
        <p:nvSpPr>
          <p:cNvPr id="4" name="ad_workflow-shape-3"/>
          <p:cNvSpPr/>
          <p:nvPr/>
        </p:nvSpPr>
        <p:spPr>
          <a:xfrm>
            <a:off x="1397000" y="3810000"/>
            <a:ext cx="13462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5" name="ad_workflow-shape-4"/>
          <p:cNvSpPr/>
          <p:nvPr/>
        </p:nvSpPr>
        <p:spPr>
          <a:xfrm>
            <a:off x="1143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6" name="ad_workflow-text-5"/>
          <p:cNvSpPr/>
          <p:nvPr/>
        </p:nvSpPr>
        <p:spPr>
          <a:xfrm>
            <a:off x="1143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ad_workflow-text-6"/>
          <p:cNvSpPr/>
          <p:nvPr/>
        </p:nvSpPr>
        <p:spPr>
          <a:xfrm>
            <a:off x="381000" y="4318000"/>
            <a:ext cx="20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設定目標</a:t>
            </a:r>
            <a:endParaRPr lang="en-US" sz="1300" dirty="0"/>
          </a:p>
        </p:txBody>
      </p:sp>
      <p:sp>
        <p:nvSpPr>
          <p:cNvPr id="8" name="ad_workflow-shape-7"/>
          <p:cNvSpPr/>
          <p:nvPr/>
        </p:nvSpPr>
        <p:spPr>
          <a:xfrm>
            <a:off x="3810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9" name="ad_workflow-text-8"/>
          <p:cNvSpPr/>
          <p:nvPr/>
        </p:nvSpPr>
        <p:spPr>
          <a:xfrm>
            <a:off x="3810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ad_workflow-text-9"/>
          <p:cNvSpPr/>
          <p:nvPr/>
        </p:nvSpPr>
        <p:spPr>
          <a:xfrm>
            <a:off x="3048000" y="4318000"/>
            <a:ext cx="20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選擇平台</a:t>
            </a:r>
            <a:endParaRPr lang="en-US" sz="1300" dirty="0"/>
          </a:p>
        </p:txBody>
      </p:sp>
      <p:sp>
        <p:nvSpPr>
          <p:cNvPr id="11" name="ad_workflow-shape-10"/>
          <p:cNvSpPr/>
          <p:nvPr/>
        </p:nvSpPr>
        <p:spPr>
          <a:xfrm>
            <a:off x="6477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2" name="ad_workflow-text-11"/>
          <p:cNvSpPr/>
          <p:nvPr/>
        </p:nvSpPr>
        <p:spPr>
          <a:xfrm>
            <a:off x="6477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ad_workflow-text-12"/>
          <p:cNvSpPr/>
          <p:nvPr/>
        </p:nvSpPr>
        <p:spPr>
          <a:xfrm>
            <a:off x="5715000" y="4318000"/>
            <a:ext cx="20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設定受眾</a:t>
            </a:r>
            <a:endParaRPr lang="en-US" sz="1300" dirty="0"/>
          </a:p>
        </p:txBody>
      </p:sp>
      <p:sp>
        <p:nvSpPr>
          <p:cNvPr id="14" name="ad_workflow-shape-13"/>
          <p:cNvSpPr/>
          <p:nvPr/>
        </p:nvSpPr>
        <p:spPr>
          <a:xfrm>
            <a:off x="9144000" y="3556000"/>
            <a:ext cx="508000" cy="508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15" name="ad_workflow-text-14"/>
          <p:cNvSpPr/>
          <p:nvPr/>
        </p:nvSpPr>
        <p:spPr>
          <a:xfrm>
            <a:off x="9144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ad_workflow-text-15"/>
          <p:cNvSpPr/>
          <p:nvPr/>
        </p:nvSpPr>
        <p:spPr>
          <a:xfrm>
            <a:off x="8382000" y="4318000"/>
            <a:ext cx="20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製作素材</a:t>
            </a:r>
            <a:endParaRPr lang="en-US" sz="1300" dirty="0"/>
          </a:p>
        </p:txBody>
      </p:sp>
      <p:sp>
        <p:nvSpPr>
          <p:cNvPr id="17" name="ad_workflow-shape-16"/>
          <p:cNvSpPr/>
          <p:nvPr/>
        </p:nvSpPr>
        <p:spPr>
          <a:xfrm>
            <a:off x="11811000" y="3556000"/>
            <a:ext cx="508000" cy="50800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18" name="ad_workflow-text-17"/>
          <p:cNvSpPr/>
          <p:nvPr/>
        </p:nvSpPr>
        <p:spPr>
          <a:xfrm>
            <a:off x="11811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ad_workflow-text-18"/>
          <p:cNvSpPr/>
          <p:nvPr/>
        </p:nvSpPr>
        <p:spPr>
          <a:xfrm>
            <a:off x="11049000" y="4318000"/>
            <a:ext cx="20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投放</a:t>
            </a:r>
            <a:endParaRPr lang="en-US" sz="1300" dirty="0"/>
          </a:p>
        </p:txBody>
      </p:sp>
      <p:sp>
        <p:nvSpPr>
          <p:cNvPr id="20" name="ad_workflow-shape-19"/>
          <p:cNvSpPr/>
          <p:nvPr/>
        </p:nvSpPr>
        <p:spPr>
          <a:xfrm>
            <a:off x="14478000" y="3556000"/>
            <a:ext cx="508000" cy="50800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21" name="ad_workflow-text-20"/>
          <p:cNvSpPr/>
          <p:nvPr/>
        </p:nvSpPr>
        <p:spPr>
          <a:xfrm>
            <a:off x="14478000" y="355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6</a:t>
            </a:r>
            <a:endParaRPr lang="en-US" sz="1500" dirty="0"/>
          </a:p>
        </p:txBody>
      </p:sp>
      <p:sp>
        <p:nvSpPr>
          <p:cNvPr id="22" name="ad_workflow-text-21"/>
          <p:cNvSpPr/>
          <p:nvPr/>
        </p:nvSpPr>
        <p:spPr>
          <a:xfrm>
            <a:off x="13716000" y="4318000"/>
            <a:ext cx="2032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</a:t>
            </a:r>
            <a:endParaRPr lang="en-US" sz="1300" dirty="0"/>
          </a:p>
        </p:txBody>
      </p:sp>
      <p:sp>
        <p:nvSpPr>
          <p:cNvPr id="23" name="ad_workflow-shape-22"/>
          <p:cNvSpPr/>
          <p:nvPr/>
        </p:nvSpPr>
        <p:spPr>
          <a:xfrm>
            <a:off x="1143000" y="5334000"/>
            <a:ext cx="13970000" cy="1778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24" name="ad_workflow-text-23"/>
          <p:cNvSpPr/>
          <p:nvPr/>
        </p:nvSpPr>
        <p:spPr>
          <a:xfrm>
            <a:off x="1473200" y="56388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關鍵提醒</a:t>
            </a:r>
            <a:endParaRPr lang="en-US" sz="1500" dirty="0"/>
          </a:p>
        </p:txBody>
      </p:sp>
      <p:sp>
        <p:nvSpPr>
          <p:cNvPr id="25" name="ad_workflow-text-24"/>
          <p:cNvSpPr/>
          <p:nvPr/>
        </p:nvSpPr>
        <p:spPr>
          <a:xfrm>
            <a:off x="1473200" y="6070600"/>
            <a:ext cx="13335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每一步都需要數據佐證，投放並非一次性動作，而是持續循環優化的過程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2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02</a:t>
            </a:r>
            <a:endParaRPr lang="en-US" sz="38000" dirty="0"/>
          </a:p>
        </p:txBody>
      </p:sp>
      <p:sp>
        <p:nvSpPr>
          <p:cNvPr id="3" name="ch2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ch2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TWO</a:t>
            </a:r>
            <a:endParaRPr lang="en-US" sz="1600" dirty="0"/>
          </a:p>
        </p:txBody>
      </p:sp>
      <p:sp>
        <p:nvSpPr>
          <p:cNvPr id="5" name="ch2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實戰</a:t>
            </a:r>
            <a:endParaRPr lang="en-US" sz="4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_ads_typ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oogle_ads_typ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四大廣告類型</a:t>
            </a:r>
            <a:endParaRPr lang="en-US" sz="3000" dirty="0"/>
          </a:p>
        </p:txBody>
      </p:sp>
      <p:sp>
        <p:nvSpPr>
          <p:cNvPr id="4" name="google_ads_types-shape-3"/>
          <p:cNvSpPr/>
          <p:nvPr/>
        </p:nvSpPr>
        <p:spPr>
          <a:xfrm>
            <a:off x="762000" y="1905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5" name="google_ads_typ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235200"/>
            <a:ext cx="381000" cy="381000"/>
          </a:xfrm>
          <a:prstGeom prst="rect">
            <a:avLst/>
          </a:prstGeom>
        </p:spPr>
      </p:pic>
      <p:sp>
        <p:nvSpPr>
          <p:cNvPr id="6" name="google_ads_types-text-5"/>
          <p:cNvSpPr/>
          <p:nvPr/>
        </p:nvSpPr>
        <p:spPr>
          <a:xfrm>
            <a:off x="1727200" y="2286000"/>
            <a:ext cx="584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搜尋廣告</a:t>
            </a:r>
            <a:endParaRPr lang="en-US" sz="1600" dirty="0"/>
          </a:p>
        </p:txBody>
      </p:sp>
      <p:sp>
        <p:nvSpPr>
          <p:cNvPr id="7" name="google_ads_types-text-6"/>
          <p:cNvSpPr/>
          <p:nvPr/>
        </p:nvSpPr>
        <p:spPr>
          <a:xfrm>
            <a:off x="1092200" y="28194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出現在Google搜尋結果頁，針對明確意圖關鍵字</a:t>
            </a:r>
            <a:endParaRPr lang="en-US" sz="1300" dirty="0"/>
          </a:p>
        </p:txBody>
      </p:sp>
      <p:sp>
        <p:nvSpPr>
          <p:cNvPr id="8" name="google_ads_types-shape-7"/>
          <p:cNvSpPr/>
          <p:nvPr/>
        </p:nvSpPr>
        <p:spPr>
          <a:xfrm>
            <a:off x="8382000" y="1905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9" name="google_ads_typ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235200"/>
            <a:ext cx="381000" cy="381000"/>
          </a:xfrm>
          <a:prstGeom prst="rect">
            <a:avLst/>
          </a:prstGeom>
        </p:spPr>
      </p:pic>
      <p:sp>
        <p:nvSpPr>
          <p:cNvPr id="10" name="google_ads_types-text-9"/>
          <p:cNvSpPr/>
          <p:nvPr/>
        </p:nvSpPr>
        <p:spPr>
          <a:xfrm>
            <a:off x="9347200" y="2286000"/>
            <a:ext cx="584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顯示廣告</a:t>
            </a:r>
            <a:endParaRPr lang="en-US" sz="1600" dirty="0"/>
          </a:p>
        </p:txBody>
      </p:sp>
      <p:sp>
        <p:nvSpPr>
          <p:cNvPr id="11" name="google_ads_types-text-10"/>
          <p:cNvSpPr/>
          <p:nvPr/>
        </p:nvSpPr>
        <p:spPr>
          <a:xfrm>
            <a:off x="8712200" y="28194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在合作網站與應用程式展示圖像式廣告，擴大品牌曝光</a:t>
            </a:r>
            <a:endParaRPr lang="en-US" sz="1300" dirty="0"/>
          </a:p>
        </p:txBody>
      </p:sp>
      <p:sp>
        <p:nvSpPr>
          <p:cNvPr id="12" name="google_ads_types-shape-11"/>
          <p:cNvSpPr/>
          <p:nvPr/>
        </p:nvSpPr>
        <p:spPr>
          <a:xfrm>
            <a:off x="762000" y="4318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13" name="google_ads_typ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4648200"/>
            <a:ext cx="381000" cy="381000"/>
          </a:xfrm>
          <a:prstGeom prst="rect">
            <a:avLst/>
          </a:prstGeom>
        </p:spPr>
      </p:pic>
      <p:sp>
        <p:nvSpPr>
          <p:cNvPr id="14" name="google_ads_types-text-13"/>
          <p:cNvSpPr/>
          <p:nvPr/>
        </p:nvSpPr>
        <p:spPr>
          <a:xfrm>
            <a:off x="1727200" y="4699000"/>
            <a:ext cx="584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購物廣告</a:t>
            </a:r>
            <a:endParaRPr lang="en-US" sz="1600" dirty="0"/>
          </a:p>
        </p:txBody>
      </p:sp>
      <p:sp>
        <p:nvSpPr>
          <p:cNvPr id="15" name="google_ads_types-text-14"/>
          <p:cNvSpPr/>
          <p:nvPr/>
        </p:nvSpPr>
        <p:spPr>
          <a:xfrm>
            <a:off x="1092200" y="52324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展示產品圖片、價格與商家資訊，適合電商產品推廣</a:t>
            </a:r>
            <a:endParaRPr lang="en-US" sz="1300" dirty="0"/>
          </a:p>
        </p:txBody>
      </p:sp>
      <p:sp>
        <p:nvSpPr>
          <p:cNvPr id="16" name="google_ads_types-shape-15"/>
          <p:cNvSpPr/>
          <p:nvPr/>
        </p:nvSpPr>
        <p:spPr>
          <a:xfrm>
            <a:off x="8382000" y="4318000"/>
            <a:ext cx="7112000" cy="2159000"/>
          </a:xfrm>
          <a:prstGeom prst="roundRect">
            <a:avLst>
              <a:gd name="adj" fmla="val 4706"/>
            </a:avLst>
          </a:prstGeom>
          <a:solidFill>
            <a:srgbClr val="FFF8E7"/>
          </a:solidFill>
          <a:ln/>
        </p:spPr>
      </p:sp>
      <p:pic>
        <p:nvPicPr>
          <p:cNvPr id="17" name="google_ads_typ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2200" y="4648200"/>
            <a:ext cx="381000" cy="381000"/>
          </a:xfrm>
          <a:prstGeom prst="rect">
            <a:avLst/>
          </a:prstGeom>
        </p:spPr>
      </p:pic>
      <p:sp>
        <p:nvSpPr>
          <p:cNvPr id="18" name="google_ads_types-text-17"/>
          <p:cNvSpPr/>
          <p:nvPr/>
        </p:nvSpPr>
        <p:spPr>
          <a:xfrm>
            <a:off x="9347200" y="4699000"/>
            <a:ext cx="584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影片廣告</a:t>
            </a:r>
            <a:endParaRPr lang="en-US" sz="1600" dirty="0"/>
          </a:p>
        </p:txBody>
      </p:sp>
      <p:sp>
        <p:nvSpPr>
          <p:cNvPr id="19" name="google_ads_types-text-18"/>
          <p:cNvSpPr/>
          <p:nvPr/>
        </p:nvSpPr>
        <p:spPr>
          <a:xfrm>
            <a:off x="8712200" y="5232400"/>
            <a:ext cx="6477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在YouTube等平台投放影片內容，提升品牌記憶度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eyword_strateg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keyword_strateg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關鍵字比對類型與否定關鍵字</a:t>
            </a:r>
            <a:endParaRPr lang="en-US" sz="3000" dirty="0"/>
          </a:p>
        </p:txBody>
      </p:sp>
      <p:graphicFrame>
        <p:nvGraphicFramePr>
          <p:cNvPr id="10" name="keyword_strategy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032000"/>
          <a:ext cx="14732000" cy="3429000"/>
        </p:xfrm>
        <a:graphic>
          <a:graphicData uri="http://schemas.openxmlformats.org/drawingml/2006/table">
            <a:tbl>
              <a:tblPr/>
              <a:tblGrid>
                <a:gridCol w="2946400"/>
                <a:gridCol w="5892800"/>
                <a:gridCol w="5892800"/>
              </a:tblGrid>
              <a:tr h="857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比對類型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說明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範例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廣泛比對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觸及範圍最廣，包含相關搜尋詞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「SEO課程」可能觸及「網路行銷課程」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詞組比對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包含指定詞組順序的搜尋詞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「SEO課程」觸及「新手SEO課程推薦」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完全比對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僅觸及與關鍵字完全相同意圖的搜尋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「SEO課程」僅觸及「SEO課程」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keyword_strategy-shape-4"/>
          <p:cNvSpPr/>
          <p:nvPr/>
        </p:nvSpPr>
        <p:spPr>
          <a:xfrm>
            <a:off x="762000" y="5715000"/>
            <a:ext cx="14732000" cy="1524000"/>
          </a:xfrm>
          <a:prstGeom prst="roundRect">
            <a:avLst>
              <a:gd name="adj" fmla="val 6667"/>
            </a:avLst>
          </a:prstGeom>
          <a:solidFill>
            <a:srgbClr val="FFF8E7"/>
          </a:solidFill>
          <a:ln/>
        </p:spPr>
      </p:sp>
      <p:sp>
        <p:nvSpPr>
          <p:cNvPr id="6" name="keyword_strategy-text-5"/>
          <p:cNvSpPr/>
          <p:nvPr/>
        </p:nvSpPr>
        <p:spPr>
          <a:xfrm>
            <a:off x="1092200" y="5969000"/>
            <a:ext cx="1397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否定關鍵字的重要性</a:t>
            </a:r>
            <a:endParaRPr lang="en-US" sz="1500" dirty="0"/>
          </a:p>
        </p:txBody>
      </p:sp>
      <p:sp>
        <p:nvSpPr>
          <p:cNvPr id="7" name="keyword_strategy-text-6"/>
          <p:cNvSpPr/>
          <p:nvPr/>
        </p:nvSpPr>
        <p:spPr>
          <a:xfrm>
            <a:off x="1092200" y="6400800"/>
            <a:ext cx="1397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排除不相關搜尋詞，避免預算浪費在無效流量上，是提升ROAS的關鍵手段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_ad_copywrit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oogle_ad_copywriting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廣告文案的結構與撰寫要點</a:t>
            </a:r>
            <a:endParaRPr lang="en-US" sz="3000" dirty="0"/>
          </a:p>
        </p:txBody>
      </p:sp>
      <p:sp>
        <p:nvSpPr>
          <p:cNvPr id="4" name="google_ad_copywriting-shape-3"/>
          <p:cNvSpPr/>
          <p:nvPr/>
        </p:nvSpPr>
        <p:spPr>
          <a:xfrm>
            <a:off x="762000" y="2032000"/>
            <a:ext cx="7112000" cy="48260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google_ad_copywriting-text-4"/>
          <p:cNvSpPr/>
          <p:nvPr/>
        </p:nvSpPr>
        <p:spPr>
          <a:xfrm>
            <a:off x="1092200" y="23368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廣告標題一｜廣告標題二｜廣告標題三</a:t>
            </a:r>
            <a:endParaRPr lang="en-US" sz="1300" dirty="0"/>
          </a:p>
        </p:txBody>
      </p:sp>
      <p:sp>
        <p:nvSpPr>
          <p:cNvPr id="6" name="google_ad_copywriting-text-5"/>
          <p:cNvSpPr/>
          <p:nvPr/>
        </p:nvSpPr>
        <p:spPr>
          <a:xfrm>
            <a:off x="1092200" y="2743200"/>
            <a:ext cx="635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34A853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www.example.com</a:t>
            </a:r>
            <a:endParaRPr lang="en-US" sz="1300" dirty="0"/>
          </a:p>
        </p:txBody>
      </p:sp>
      <p:sp>
        <p:nvSpPr>
          <p:cNvPr id="7" name="google_ad_copywriting-text-6"/>
          <p:cNvSpPr/>
          <p:nvPr/>
        </p:nvSpPr>
        <p:spPr>
          <a:xfrm>
            <a:off x="1092200" y="3149600"/>
            <a:ext cx="635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說明文案一：闡述產品核心價值與差異化優勢。說明文案二：加入明確的行動呼籲。</a:t>
            </a:r>
            <a:endParaRPr lang="en-US" sz="1300" dirty="0"/>
          </a:p>
        </p:txBody>
      </p:sp>
      <p:sp>
        <p:nvSpPr>
          <p:cNvPr id="8" name="google_ad_copywriting-shape-7"/>
          <p:cNvSpPr/>
          <p:nvPr/>
        </p:nvSpPr>
        <p:spPr>
          <a:xfrm>
            <a:off x="1092200" y="4191000"/>
            <a:ext cx="2540000" cy="508000"/>
          </a:xfrm>
          <a:prstGeom prst="roundRect">
            <a:avLst>
              <a:gd name="adj" fmla="val 15000"/>
            </a:avLst>
          </a:prstGeom>
          <a:solidFill>
            <a:srgbClr val="1A73E8"/>
          </a:solidFill>
          <a:ln/>
        </p:spPr>
      </p:sp>
      <p:sp>
        <p:nvSpPr>
          <p:cNvPr id="9" name="google_ad_copywriting-text-8"/>
          <p:cNvSpPr/>
          <p:nvPr/>
        </p:nvSpPr>
        <p:spPr>
          <a:xfrm>
            <a:off x="1092200" y="41910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立即了解 →</a:t>
            </a:r>
            <a:endParaRPr lang="en-US" sz="1400" dirty="0"/>
          </a:p>
        </p:txBody>
      </p:sp>
      <p:sp>
        <p:nvSpPr>
          <p:cNvPr id="10" name="google_ad_copywriting-shape-9"/>
          <p:cNvSpPr/>
          <p:nvPr/>
        </p:nvSpPr>
        <p:spPr>
          <a:xfrm>
            <a:off x="8382000" y="2032000"/>
            <a:ext cx="7112000" cy="4826000"/>
          </a:xfrm>
          <a:prstGeom prst="roundRect">
            <a:avLst>
              <a:gd name="adj" fmla="val 2105"/>
            </a:avLst>
          </a:prstGeom>
          <a:solidFill>
            <a:srgbClr val="FFF8E7"/>
          </a:solidFill>
          <a:ln/>
        </p:spPr>
      </p:sp>
      <p:sp>
        <p:nvSpPr>
          <p:cNvPr id="11" name="google_ad_copywriting-text-10"/>
          <p:cNvSpPr/>
          <p:nvPr/>
        </p:nvSpPr>
        <p:spPr>
          <a:xfrm>
            <a:off x="8712200" y="23368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撰寫要點</a:t>
            </a:r>
            <a:endParaRPr lang="en-US" sz="1500" dirty="0"/>
          </a:p>
        </p:txBody>
      </p:sp>
      <p:sp>
        <p:nvSpPr>
          <p:cNvPr id="12" name="google_ad_copywriting-text-11"/>
          <p:cNvSpPr/>
          <p:nvPr/>
        </p:nvSpPr>
        <p:spPr>
          <a:xfrm>
            <a:off x="8712200" y="2844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標題應包含核心關鍵字提升相關性</a:t>
            </a:r>
            <a:endParaRPr lang="en-US" sz="1400" dirty="0"/>
          </a:p>
        </p:txBody>
      </p:sp>
      <p:sp>
        <p:nvSpPr>
          <p:cNvPr id="13" name="google_ad_copywriting-text-12"/>
          <p:cNvSpPr/>
          <p:nvPr/>
        </p:nvSpPr>
        <p:spPr>
          <a:xfrm>
            <a:off x="8712200" y="3352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明確的CTA引導使用者下一步行動</a:t>
            </a:r>
            <a:endParaRPr lang="en-US" sz="1400" dirty="0"/>
          </a:p>
        </p:txBody>
      </p:sp>
      <p:sp>
        <p:nvSpPr>
          <p:cNvPr id="14" name="google_ad_copywriting-text-13"/>
          <p:cNvSpPr/>
          <p:nvPr/>
        </p:nvSpPr>
        <p:spPr>
          <a:xfrm>
            <a:off x="8712200" y="3860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突顯差異化優勢，如優惠或保證</a:t>
            </a:r>
            <a:endParaRPr lang="en-US" sz="1400" dirty="0"/>
          </a:p>
        </p:txBody>
      </p:sp>
      <p:sp>
        <p:nvSpPr>
          <p:cNvPr id="15" name="google_ad_copywriting-text-14"/>
          <p:cNvSpPr/>
          <p:nvPr/>
        </p:nvSpPr>
        <p:spPr>
          <a:xfrm>
            <a:off x="8712200" y="4368800"/>
            <a:ext cx="6350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善用廣告輪替測試找出最佳文案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dding_strateg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bidding_strateg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出價策略的選擇</a:t>
            </a:r>
            <a:endParaRPr lang="en-US" sz="3000" dirty="0"/>
          </a:p>
        </p:txBody>
      </p:sp>
      <p:graphicFrame>
        <p:nvGraphicFramePr>
          <p:cNvPr id="12" name="bidding_strategy-table-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2000" y="2032000"/>
          <a:ext cx="14732000" cy="4191000"/>
        </p:xfrm>
        <a:graphic>
          <a:graphicData uri="http://schemas.openxmlformats.org/drawingml/2006/table">
            <a:tbl>
              <a:tblPr/>
              <a:tblGrid>
                <a:gridCol w="3683000"/>
                <a:gridCol w="6138338"/>
                <a:gridCol w="4910662"/>
              </a:tblGrid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出價策略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說明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適用階段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73E8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目標CPA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系統依設定的每次轉換成本自動調整出價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已有轉換數據累積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25400" cap="flat" cmpd="sng" algn="ctr">
                      <a:solidFill>
                        <a:srgbClr val="1A7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目標ROAS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依設定的廣告支出報酬率自動優化出價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電商、高單價轉換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104775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盡量提高轉換次數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系統自動尋找最大轉換量的出價方式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333333"/>
                          </a:solidFill>
                          <a:latin typeface="Noto Sans TC" pitchFamily="34" charset="0"/>
                          <a:ea typeface="Microsoft YaHei" pitchFamily="34" charset="-122"/>
                          <a:cs typeface="Noto Sans TC" pitchFamily="34" charset="-120"/>
                        </a:rPr>
                        <a:t>新帳號初期測試</a:t>
                      </a:r>
                      <a:endParaRPr lang="en-US" sz="1400" dirty="0">
                        <a:latin typeface="Noto Sans TC" charset="0"/>
                        <a:ea typeface="Microsoft YaHei" charset="0"/>
                        <a:cs typeface="Noto Sans TC" charset="0"/>
                      </a:endParaRPr>
                    </a:p>
                  </a:txBody>
                  <a:tcPr marL="177800" marR="177800" marT="127000" marB="127000" anchor="ctr">
                    <a:lnL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E8EA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bidding_strategy-shape-4"/>
          <p:cNvSpPr/>
          <p:nvPr/>
        </p:nvSpPr>
        <p:spPr>
          <a:xfrm>
            <a:off x="762000" y="6604000"/>
            <a:ext cx="147320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6" name="bidding_strategy-text-5"/>
          <p:cNvSpPr/>
          <p:nvPr/>
        </p:nvSpPr>
        <p:spPr>
          <a:xfrm>
            <a:off x="1092200" y="6858000"/>
            <a:ext cx="13970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自動出價策略需要足夠的轉換數據才能發揮效果，建議新帳號先以手動出價累積數據。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_audienc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oogle_audienc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三種受眾設定方式</a:t>
            </a:r>
            <a:endParaRPr lang="en-US" sz="3000" dirty="0"/>
          </a:p>
        </p:txBody>
      </p:sp>
      <p:sp>
        <p:nvSpPr>
          <p:cNvPr id="4" name="google_audience-shape-3"/>
          <p:cNvSpPr/>
          <p:nvPr/>
        </p:nvSpPr>
        <p:spPr>
          <a:xfrm>
            <a:off x="762000" y="2286000"/>
            <a:ext cx="4572000" cy="3810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5" name="google_audience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6000" y="2692400"/>
            <a:ext cx="406400" cy="406400"/>
          </a:xfrm>
          <a:prstGeom prst="rect">
            <a:avLst/>
          </a:prstGeom>
        </p:spPr>
      </p:pic>
      <p:sp>
        <p:nvSpPr>
          <p:cNvPr id="6" name="google_audience-text-5"/>
          <p:cNvSpPr/>
          <p:nvPr/>
        </p:nvSpPr>
        <p:spPr>
          <a:xfrm>
            <a:off x="1016000" y="3302000"/>
            <a:ext cx="406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興趣受眾</a:t>
            </a:r>
            <a:endParaRPr lang="en-US" sz="1500" dirty="0"/>
          </a:p>
        </p:txBody>
      </p:sp>
      <p:sp>
        <p:nvSpPr>
          <p:cNvPr id="7" name="google_audience-text-6"/>
          <p:cNvSpPr/>
          <p:nvPr/>
        </p:nvSpPr>
        <p:spPr>
          <a:xfrm>
            <a:off x="1016000" y="3759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依使用者長期興趣與習慣進行分類觸及</a:t>
            </a:r>
            <a:endParaRPr lang="en-US" sz="1300" dirty="0"/>
          </a:p>
        </p:txBody>
      </p:sp>
      <p:sp>
        <p:nvSpPr>
          <p:cNvPr id="8" name="google_audience-shape-7"/>
          <p:cNvSpPr/>
          <p:nvPr/>
        </p:nvSpPr>
        <p:spPr>
          <a:xfrm>
            <a:off x="5842000" y="2286000"/>
            <a:ext cx="4572000" cy="3810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9" name="google_audience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92400"/>
            <a:ext cx="406400" cy="406400"/>
          </a:xfrm>
          <a:prstGeom prst="rect">
            <a:avLst/>
          </a:prstGeom>
        </p:spPr>
      </p:pic>
      <p:sp>
        <p:nvSpPr>
          <p:cNvPr id="10" name="google_audience-text-9"/>
          <p:cNvSpPr/>
          <p:nvPr/>
        </p:nvSpPr>
        <p:spPr>
          <a:xfrm>
            <a:off x="6096000" y="3302000"/>
            <a:ext cx="406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自訂受眾</a:t>
            </a:r>
            <a:endParaRPr lang="en-US" sz="1500" dirty="0"/>
          </a:p>
        </p:txBody>
      </p:sp>
      <p:sp>
        <p:nvSpPr>
          <p:cNvPr id="11" name="google_audience-text-10"/>
          <p:cNvSpPr/>
          <p:nvPr/>
        </p:nvSpPr>
        <p:spPr>
          <a:xfrm>
            <a:off x="6096000" y="3759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依網站訪客、客戶名單等自有數據建立</a:t>
            </a:r>
            <a:endParaRPr lang="en-US" sz="1300" dirty="0"/>
          </a:p>
        </p:txBody>
      </p:sp>
      <p:sp>
        <p:nvSpPr>
          <p:cNvPr id="12" name="google_audience-shape-11"/>
          <p:cNvSpPr/>
          <p:nvPr/>
        </p:nvSpPr>
        <p:spPr>
          <a:xfrm>
            <a:off x="10922000" y="2286000"/>
            <a:ext cx="4572000" cy="3810000"/>
          </a:xfrm>
          <a:prstGeom prst="roundRect">
            <a:avLst>
              <a:gd name="adj" fmla="val 2667"/>
            </a:avLst>
          </a:prstGeom>
          <a:solidFill>
            <a:srgbClr val="FFF8E7"/>
          </a:solidFill>
          <a:ln/>
        </p:spPr>
      </p:sp>
      <p:pic>
        <p:nvPicPr>
          <p:cNvPr id="13" name="google_audience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6000" y="2692400"/>
            <a:ext cx="406400" cy="406400"/>
          </a:xfrm>
          <a:prstGeom prst="rect">
            <a:avLst/>
          </a:prstGeom>
        </p:spPr>
      </p:pic>
      <p:sp>
        <p:nvSpPr>
          <p:cNvPr id="14" name="google_audience-text-13"/>
          <p:cNvSpPr/>
          <p:nvPr/>
        </p:nvSpPr>
        <p:spPr>
          <a:xfrm>
            <a:off x="11176000" y="3302000"/>
            <a:ext cx="406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相似受眾</a:t>
            </a:r>
            <a:endParaRPr lang="en-US" sz="1500" dirty="0"/>
          </a:p>
        </p:txBody>
      </p:sp>
      <p:sp>
        <p:nvSpPr>
          <p:cNvPr id="15" name="google_audience-text-14"/>
          <p:cNvSpPr/>
          <p:nvPr/>
        </p:nvSpPr>
        <p:spPr>
          <a:xfrm>
            <a:off x="11176000" y="3759200"/>
            <a:ext cx="406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系統依現有優質客戶特徵尋找相似新受眾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_ads_metric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google_ads_metric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核心成效指標</a:t>
            </a:r>
            <a:endParaRPr lang="en-US" sz="3000" dirty="0"/>
          </a:p>
        </p:txBody>
      </p:sp>
      <p:sp>
        <p:nvSpPr>
          <p:cNvPr id="4" name="google_ads_metrics-shape-3"/>
          <p:cNvSpPr/>
          <p:nvPr/>
        </p:nvSpPr>
        <p:spPr>
          <a:xfrm>
            <a:off x="7620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google_ads_metrics-text-4"/>
          <p:cNvSpPr/>
          <p:nvPr/>
        </p:nvSpPr>
        <p:spPr>
          <a:xfrm>
            <a:off x="10922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CTR 點擊率</a:t>
            </a:r>
            <a:endParaRPr lang="en-US" sz="1500" dirty="0"/>
          </a:p>
        </p:txBody>
      </p:sp>
      <p:sp>
        <p:nvSpPr>
          <p:cNvPr id="6" name="google_ads_metrics-text-5"/>
          <p:cNvSpPr/>
          <p:nvPr/>
        </p:nvSpPr>
        <p:spPr>
          <a:xfrm>
            <a:off x="10922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點擊次數 ÷ 曝光次數</a:t>
            </a:r>
            <a:endParaRPr lang="en-US" sz="1200" dirty="0"/>
          </a:p>
        </p:txBody>
      </p:sp>
      <p:sp>
        <p:nvSpPr>
          <p:cNvPr id="7" name="google_ads_metrics-text-6"/>
          <p:cNvSpPr/>
          <p:nvPr/>
        </p:nvSpPr>
        <p:spPr>
          <a:xfrm>
            <a:off x="10922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衡量廣告文案與關鍵字的吸引力</a:t>
            </a:r>
            <a:endParaRPr lang="en-US" sz="1200" dirty="0"/>
          </a:p>
        </p:txBody>
      </p:sp>
      <p:sp>
        <p:nvSpPr>
          <p:cNvPr id="8" name="google_ads_metrics-shape-7"/>
          <p:cNvSpPr/>
          <p:nvPr/>
        </p:nvSpPr>
        <p:spPr>
          <a:xfrm>
            <a:off x="42926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9" name="google_ads_metrics-text-8"/>
          <p:cNvSpPr/>
          <p:nvPr/>
        </p:nvSpPr>
        <p:spPr>
          <a:xfrm>
            <a:off x="46228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</a:t>
            </a:r>
            <a:endParaRPr lang="en-US" sz="1500" dirty="0"/>
          </a:p>
        </p:txBody>
      </p:sp>
      <p:sp>
        <p:nvSpPr>
          <p:cNvPr id="10" name="google_ads_metrics-text-9"/>
          <p:cNvSpPr/>
          <p:nvPr/>
        </p:nvSpPr>
        <p:spPr>
          <a:xfrm>
            <a:off x="46228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轉換次數 ÷ 點擊次數</a:t>
            </a:r>
            <a:endParaRPr lang="en-US" sz="1200" dirty="0"/>
          </a:p>
        </p:txBody>
      </p:sp>
      <p:sp>
        <p:nvSpPr>
          <p:cNvPr id="11" name="google_ads_metrics-text-10"/>
          <p:cNvSpPr/>
          <p:nvPr/>
        </p:nvSpPr>
        <p:spPr>
          <a:xfrm>
            <a:off x="46228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衡量到達頁面的實際成效</a:t>
            </a:r>
            <a:endParaRPr lang="en-US" sz="1200" dirty="0"/>
          </a:p>
        </p:txBody>
      </p:sp>
      <p:sp>
        <p:nvSpPr>
          <p:cNvPr id="12" name="google_ads_metrics-shape-11"/>
          <p:cNvSpPr/>
          <p:nvPr/>
        </p:nvSpPr>
        <p:spPr>
          <a:xfrm>
            <a:off x="78232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3" name="google_ads_metrics-text-12"/>
          <p:cNvSpPr/>
          <p:nvPr/>
        </p:nvSpPr>
        <p:spPr>
          <a:xfrm>
            <a:off x="81534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CPA 單次轉換成本</a:t>
            </a:r>
            <a:endParaRPr lang="en-US" sz="1500" dirty="0"/>
          </a:p>
        </p:txBody>
      </p:sp>
      <p:sp>
        <p:nvSpPr>
          <p:cNvPr id="14" name="google_ads_metrics-text-13"/>
          <p:cNvSpPr/>
          <p:nvPr/>
        </p:nvSpPr>
        <p:spPr>
          <a:xfrm>
            <a:off x="81534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總花費 ÷ 轉換次數</a:t>
            </a:r>
            <a:endParaRPr lang="en-US" sz="1200" dirty="0"/>
          </a:p>
        </p:txBody>
      </p:sp>
      <p:sp>
        <p:nvSpPr>
          <p:cNvPr id="15" name="google_ads_metrics-text-14"/>
          <p:cNvSpPr/>
          <p:nvPr/>
        </p:nvSpPr>
        <p:spPr>
          <a:xfrm>
            <a:off x="81534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評估獲客成本是否合理</a:t>
            </a:r>
            <a:endParaRPr lang="en-US" sz="1200" dirty="0"/>
          </a:p>
        </p:txBody>
      </p:sp>
      <p:sp>
        <p:nvSpPr>
          <p:cNvPr id="16" name="google_ads_metrics-shape-15"/>
          <p:cNvSpPr/>
          <p:nvPr/>
        </p:nvSpPr>
        <p:spPr>
          <a:xfrm>
            <a:off x="113538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8E7"/>
          </a:solidFill>
          <a:ln/>
        </p:spPr>
      </p:sp>
      <p:sp>
        <p:nvSpPr>
          <p:cNvPr id="17" name="google_ads_metrics-text-16"/>
          <p:cNvSpPr/>
          <p:nvPr/>
        </p:nvSpPr>
        <p:spPr>
          <a:xfrm>
            <a:off x="116840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ROAS 廣告投資報酬率</a:t>
            </a:r>
            <a:endParaRPr lang="en-US" sz="1500" dirty="0"/>
          </a:p>
        </p:txBody>
      </p:sp>
      <p:sp>
        <p:nvSpPr>
          <p:cNvPr id="18" name="google_ads_metrics-text-17"/>
          <p:cNvSpPr/>
          <p:nvPr/>
        </p:nvSpPr>
        <p:spPr>
          <a:xfrm>
            <a:off x="116840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廣告帶來收益 ÷ 廣告花費</a:t>
            </a:r>
            <a:endParaRPr lang="en-US" sz="1200" dirty="0"/>
          </a:p>
        </p:txBody>
      </p:sp>
      <p:sp>
        <p:nvSpPr>
          <p:cNvPr id="19" name="google_ads_metrics-text-18"/>
          <p:cNvSpPr/>
          <p:nvPr/>
        </p:nvSpPr>
        <p:spPr>
          <a:xfrm>
            <a:off x="116840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評估廣告整體獲利效益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3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03</a:t>
            </a:r>
            <a:endParaRPr lang="en-US" sz="38000" dirty="0"/>
          </a:p>
        </p:txBody>
      </p:sp>
      <p:sp>
        <p:nvSpPr>
          <p:cNvPr id="3" name="ch3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ch3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THREE</a:t>
            </a:r>
            <a:endParaRPr lang="en-US" sz="1600" dirty="0"/>
          </a:p>
        </p:txBody>
      </p:sp>
      <p:sp>
        <p:nvSpPr>
          <p:cNvPr id="5" name="ch3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Ads 實戰</a:t>
            </a:r>
            <a:endParaRPr lang="en-US" sz="4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a_ads_typ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ta_ads_typ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Ads 四大廣告類型</a:t>
            </a:r>
            <a:endParaRPr lang="en-US" sz="3000" dirty="0"/>
          </a:p>
        </p:txBody>
      </p:sp>
      <p:sp>
        <p:nvSpPr>
          <p:cNvPr id="4" name="meta_ads_types-shape-3"/>
          <p:cNvSpPr/>
          <p:nvPr/>
        </p:nvSpPr>
        <p:spPr>
          <a:xfrm>
            <a:off x="762000" y="2032000"/>
            <a:ext cx="3378200" cy="4318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5" name="meta_ads_typ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81000" cy="381000"/>
          </a:xfrm>
          <a:prstGeom prst="rect">
            <a:avLst/>
          </a:prstGeom>
        </p:spPr>
      </p:pic>
      <p:sp>
        <p:nvSpPr>
          <p:cNvPr id="6" name="meta_ads_types-text-5"/>
          <p:cNvSpPr/>
          <p:nvPr/>
        </p:nvSpPr>
        <p:spPr>
          <a:xfrm>
            <a:off x="1092200" y="3048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圖片廣告</a:t>
            </a:r>
            <a:endParaRPr lang="en-US" sz="1500" dirty="0"/>
          </a:p>
        </p:txBody>
      </p:sp>
      <p:sp>
        <p:nvSpPr>
          <p:cNvPr id="7" name="meta_ads_types-text-6"/>
          <p:cNvSpPr/>
          <p:nvPr/>
        </p:nvSpPr>
        <p:spPr>
          <a:xfrm>
            <a:off x="1092200" y="3505200"/>
            <a:ext cx="279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單張圖片呈現，適合簡潔訊息傳遞</a:t>
            </a:r>
            <a:endParaRPr lang="en-US" sz="1200" dirty="0"/>
          </a:p>
        </p:txBody>
      </p:sp>
      <p:sp>
        <p:nvSpPr>
          <p:cNvPr id="8" name="meta_ads_types-shape-7"/>
          <p:cNvSpPr/>
          <p:nvPr/>
        </p:nvSpPr>
        <p:spPr>
          <a:xfrm>
            <a:off x="4292600" y="2032000"/>
            <a:ext cx="3378200" cy="4318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9" name="meta_ads_typ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2800" y="2438400"/>
            <a:ext cx="381000" cy="381000"/>
          </a:xfrm>
          <a:prstGeom prst="rect">
            <a:avLst/>
          </a:prstGeom>
        </p:spPr>
      </p:pic>
      <p:sp>
        <p:nvSpPr>
          <p:cNvPr id="10" name="meta_ads_types-text-9"/>
          <p:cNvSpPr/>
          <p:nvPr/>
        </p:nvSpPr>
        <p:spPr>
          <a:xfrm>
            <a:off x="4622800" y="3048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影片廣告</a:t>
            </a:r>
            <a:endParaRPr lang="en-US" sz="1500" dirty="0"/>
          </a:p>
        </p:txBody>
      </p:sp>
      <p:sp>
        <p:nvSpPr>
          <p:cNvPr id="11" name="meta_ads_types-text-10"/>
          <p:cNvSpPr/>
          <p:nvPr/>
        </p:nvSpPr>
        <p:spPr>
          <a:xfrm>
            <a:off x="4622800" y="3505200"/>
            <a:ext cx="279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動態內容更能吸引注意力並傳遞情感</a:t>
            </a:r>
            <a:endParaRPr lang="en-US" sz="1200" dirty="0"/>
          </a:p>
        </p:txBody>
      </p:sp>
      <p:sp>
        <p:nvSpPr>
          <p:cNvPr id="12" name="meta_ads_types-shape-11"/>
          <p:cNvSpPr/>
          <p:nvPr/>
        </p:nvSpPr>
        <p:spPr>
          <a:xfrm>
            <a:off x="7823200" y="2032000"/>
            <a:ext cx="3378200" cy="4318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13" name="meta_ads_typ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3400" y="2438400"/>
            <a:ext cx="381000" cy="381000"/>
          </a:xfrm>
          <a:prstGeom prst="rect">
            <a:avLst/>
          </a:prstGeom>
        </p:spPr>
      </p:pic>
      <p:sp>
        <p:nvSpPr>
          <p:cNvPr id="14" name="meta_ads_types-text-13"/>
          <p:cNvSpPr/>
          <p:nvPr/>
        </p:nvSpPr>
        <p:spPr>
          <a:xfrm>
            <a:off x="8153400" y="3048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輪播廣告</a:t>
            </a:r>
            <a:endParaRPr lang="en-US" sz="1500" dirty="0"/>
          </a:p>
        </p:txBody>
      </p:sp>
      <p:sp>
        <p:nvSpPr>
          <p:cNvPr id="15" name="meta_ads_types-text-14"/>
          <p:cNvSpPr/>
          <p:nvPr/>
        </p:nvSpPr>
        <p:spPr>
          <a:xfrm>
            <a:off x="8153400" y="3505200"/>
            <a:ext cx="279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多張圖片或影片輪播，適合展示多產品</a:t>
            </a:r>
            <a:endParaRPr lang="en-US" sz="1200" dirty="0"/>
          </a:p>
        </p:txBody>
      </p:sp>
      <p:sp>
        <p:nvSpPr>
          <p:cNvPr id="16" name="meta_ads_types-shape-15"/>
          <p:cNvSpPr/>
          <p:nvPr/>
        </p:nvSpPr>
        <p:spPr>
          <a:xfrm>
            <a:off x="11353800" y="2032000"/>
            <a:ext cx="3378200" cy="4318000"/>
          </a:xfrm>
          <a:prstGeom prst="roundRect">
            <a:avLst>
              <a:gd name="adj" fmla="val 3008"/>
            </a:avLst>
          </a:prstGeom>
          <a:solidFill>
            <a:srgbClr val="FFF8E7"/>
          </a:solidFill>
          <a:ln/>
        </p:spPr>
      </p:sp>
      <p:pic>
        <p:nvPicPr>
          <p:cNvPr id="17" name="meta_ads_typ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4000" y="2438400"/>
            <a:ext cx="381000" cy="381000"/>
          </a:xfrm>
          <a:prstGeom prst="rect">
            <a:avLst/>
          </a:prstGeom>
        </p:spPr>
      </p:pic>
      <p:sp>
        <p:nvSpPr>
          <p:cNvPr id="18" name="meta_ads_types-text-17"/>
          <p:cNvSpPr/>
          <p:nvPr/>
        </p:nvSpPr>
        <p:spPr>
          <a:xfrm>
            <a:off x="11684000" y="30480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動態廣告</a:t>
            </a:r>
            <a:endParaRPr lang="en-US" sz="1500" dirty="0"/>
          </a:p>
        </p:txBody>
      </p:sp>
      <p:sp>
        <p:nvSpPr>
          <p:cNvPr id="19" name="meta_ads_types-text-18"/>
          <p:cNvSpPr/>
          <p:nvPr/>
        </p:nvSpPr>
        <p:spPr>
          <a:xfrm>
            <a:off x="11684000" y="3505200"/>
            <a:ext cx="2794000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自動依用戶行為顯示相關產品，適合再行銷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a_account_structur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ta_account_structur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廣告帳戶的層級結構</a:t>
            </a:r>
            <a:endParaRPr lang="en-US" sz="3000" dirty="0"/>
          </a:p>
        </p:txBody>
      </p:sp>
      <p:sp>
        <p:nvSpPr>
          <p:cNvPr id="4" name="meta_account_structure-shape-3"/>
          <p:cNvSpPr/>
          <p:nvPr/>
        </p:nvSpPr>
        <p:spPr>
          <a:xfrm>
            <a:off x="5588000" y="1905000"/>
            <a:ext cx="5080000" cy="1016000"/>
          </a:xfrm>
          <a:prstGeom prst="roundRect">
            <a:avLst>
              <a:gd name="adj" fmla="val 10000"/>
            </a:avLst>
          </a:prstGeom>
          <a:solidFill>
            <a:srgbClr val="1A73E8"/>
          </a:solidFill>
          <a:ln/>
        </p:spPr>
      </p:sp>
      <p:sp>
        <p:nvSpPr>
          <p:cNvPr id="5" name="meta_account_structure-text-4"/>
          <p:cNvSpPr/>
          <p:nvPr/>
        </p:nvSpPr>
        <p:spPr>
          <a:xfrm>
            <a:off x="5588000" y="1905000"/>
            <a:ext cx="508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廣告帳戶</a:t>
            </a:r>
            <a:endParaRPr lang="en-US" sz="1600" dirty="0"/>
          </a:p>
        </p:txBody>
      </p:sp>
      <p:sp>
        <p:nvSpPr>
          <p:cNvPr id="6" name="meta_account_structure-shape-5"/>
          <p:cNvSpPr/>
          <p:nvPr/>
        </p:nvSpPr>
        <p:spPr>
          <a:xfrm>
            <a:off x="8128000" y="2921000"/>
            <a:ext cx="9144" cy="635000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7" name="meta_account_structure-shape-6"/>
          <p:cNvSpPr/>
          <p:nvPr/>
        </p:nvSpPr>
        <p:spPr>
          <a:xfrm>
            <a:off x="5588000" y="3556000"/>
            <a:ext cx="50800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8" name="meta_account_structure-text-7"/>
          <p:cNvSpPr/>
          <p:nvPr/>
        </p:nvSpPr>
        <p:spPr>
          <a:xfrm>
            <a:off x="5588000" y="3556000"/>
            <a:ext cx="508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廣告活動（目標設定）</a:t>
            </a:r>
            <a:endParaRPr lang="en-US" sz="1600" dirty="0"/>
          </a:p>
        </p:txBody>
      </p:sp>
      <p:sp>
        <p:nvSpPr>
          <p:cNvPr id="9" name="meta_account_structure-shape-8"/>
          <p:cNvSpPr/>
          <p:nvPr/>
        </p:nvSpPr>
        <p:spPr>
          <a:xfrm>
            <a:off x="8128000" y="4572000"/>
            <a:ext cx="9144" cy="635000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10" name="meta_account_structure-shape-9"/>
          <p:cNvSpPr/>
          <p:nvPr/>
        </p:nvSpPr>
        <p:spPr>
          <a:xfrm>
            <a:off x="5588000" y="5207000"/>
            <a:ext cx="5080000" cy="101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1" name="meta_account_structure-text-10"/>
          <p:cNvSpPr/>
          <p:nvPr/>
        </p:nvSpPr>
        <p:spPr>
          <a:xfrm>
            <a:off x="5588000" y="5207000"/>
            <a:ext cx="508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廣告組合（受眾與預算）</a:t>
            </a:r>
            <a:endParaRPr lang="en-US" sz="1600" dirty="0"/>
          </a:p>
        </p:txBody>
      </p:sp>
      <p:sp>
        <p:nvSpPr>
          <p:cNvPr id="12" name="meta_account_structure-shape-11"/>
          <p:cNvSpPr/>
          <p:nvPr/>
        </p:nvSpPr>
        <p:spPr>
          <a:xfrm>
            <a:off x="8128000" y="6223000"/>
            <a:ext cx="9144" cy="635000"/>
          </a:xfrm>
          <a:prstGeom prst="line">
            <a:avLst/>
          </a:prstGeom>
          <a:ln w="25400">
            <a:solidFill>
              <a:srgbClr val="94A3B8"/>
            </a:solidFill>
            <a:prstDash val="solid"/>
          </a:ln>
        </p:spPr>
      </p:sp>
      <p:sp>
        <p:nvSpPr>
          <p:cNvPr id="13" name="meta_account_structure-shape-12"/>
          <p:cNvSpPr/>
          <p:nvPr/>
        </p:nvSpPr>
        <p:spPr>
          <a:xfrm>
            <a:off x="5588000" y="6858000"/>
            <a:ext cx="5080000" cy="1016000"/>
          </a:xfrm>
          <a:prstGeom prst="roundRect">
            <a:avLst>
              <a:gd name="adj" fmla="val 10000"/>
            </a:avLst>
          </a:prstGeom>
          <a:solidFill>
            <a:srgbClr val="FFF8E7"/>
          </a:solidFill>
          <a:ln/>
        </p:spPr>
      </p:sp>
      <p:sp>
        <p:nvSpPr>
          <p:cNvPr id="14" name="meta_account_structure-text-13"/>
          <p:cNvSpPr/>
          <p:nvPr/>
        </p:nvSpPr>
        <p:spPr>
          <a:xfrm>
            <a:off x="5588000" y="6858000"/>
            <a:ext cx="508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廣告（素材與文案）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a_audience_strateg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ta_audience_strateg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三層受眾策略</a:t>
            </a:r>
            <a:endParaRPr lang="en-US" sz="3000" dirty="0"/>
          </a:p>
        </p:txBody>
      </p:sp>
      <p:sp>
        <p:nvSpPr>
          <p:cNvPr id="4" name="meta_audience_strategy-shape-3"/>
          <p:cNvSpPr/>
          <p:nvPr/>
        </p:nvSpPr>
        <p:spPr>
          <a:xfrm>
            <a:off x="1524000" y="1905000"/>
            <a:ext cx="5080000" cy="5080000"/>
          </a:xfrm>
          <a:prstGeom prst="ellipse">
            <a:avLst/>
          </a:prstGeom>
          <a:solidFill>
            <a:srgbClr val="EAF1FD"/>
          </a:solidFill>
          <a:ln/>
        </p:spPr>
      </p:sp>
      <p:sp>
        <p:nvSpPr>
          <p:cNvPr id="5" name="meta_audience_strategy-shape-4"/>
          <p:cNvSpPr/>
          <p:nvPr/>
        </p:nvSpPr>
        <p:spPr>
          <a:xfrm>
            <a:off x="2540000" y="2921000"/>
            <a:ext cx="3048000" cy="3048000"/>
          </a:xfrm>
          <a:prstGeom prst="ellipse">
            <a:avLst/>
          </a:prstGeom>
          <a:solidFill>
            <a:srgbClr val="BBD6FB"/>
          </a:solidFill>
          <a:ln/>
        </p:spPr>
      </p:sp>
      <p:sp>
        <p:nvSpPr>
          <p:cNvPr id="6" name="meta_audience_strategy-shape-5"/>
          <p:cNvSpPr/>
          <p:nvPr/>
        </p:nvSpPr>
        <p:spPr>
          <a:xfrm>
            <a:off x="3302000" y="3683000"/>
            <a:ext cx="1524000" cy="1524000"/>
          </a:xfrm>
          <a:prstGeom prst="ellipse">
            <a:avLst/>
          </a:prstGeom>
          <a:solidFill>
            <a:srgbClr val="1A73E8"/>
          </a:solidFill>
          <a:ln/>
        </p:spPr>
      </p:sp>
      <p:sp>
        <p:nvSpPr>
          <p:cNvPr id="7" name="meta_audience_strategy-text-6"/>
          <p:cNvSpPr/>
          <p:nvPr/>
        </p:nvSpPr>
        <p:spPr>
          <a:xfrm>
            <a:off x="3302000" y="3683000"/>
            <a:ext cx="15240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核心受眾</a:t>
            </a:r>
            <a:endParaRPr lang="en-US" sz="1300" dirty="0"/>
          </a:p>
        </p:txBody>
      </p:sp>
      <p:sp>
        <p:nvSpPr>
          <p:cNvPr id="8" name="meta_audience_strategy-shape-7"/>
          <p:cNvSpPr/>
          <p:nvPr/>
        </p:nvSpPr>
        <p:spPr>
          <a:xfrm>
            <a:off x="7874000" y="22860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9" name="meta_audience_strategy-text-8"/>
          <p:cNvSpPr/>
          <p:nvPr/>
        </p:nvSpPr>
        <p:spPr>
          <a:xfrm>
            <a:off x="8204200" y="2540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核心受眾</a:t>
            </a:r>
            <a:endParaRPr lang="en-US" sz="1500" dirty="0"/>
          </a:p>
        </p:txBody>
      </p:sp>
      <p:sp>
        <p:nvSpPr>
          <p:cNvPr id="10" name="meta_audience_strategy-text-9"/>
          <p:cNvSpPr/>
          <p:nvPr/>
        </p:nvSpPr>
        <p:spPr>
          <a:xfrm>
            <a:off x="8204200" y="29464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依人口統計、興趣、行為設定的基礎受眾</a:t>
            </a:r>
            <a:endParaRPr lang="en-US" sz="1300" dirty="0"/>
          </a:p>
        </p:txBody>
      </p:sp>
      <p:sp>
        <p:nvSpPr>
          <p:cNvPr id="11" name="meta_audience_strategy-shape-10"/>
          <p:cNvSpPr/>
          <p:nvPr/>
        </p:nvSpPr>
        <p:spPr>
          <a:xfrm>
            <a:off x="7874000" y="39370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2" name="meta_audience_strategy-text-11"/>
          <p:cNvSpPr/>
          <p:nvPr/>
        </p:nvSpPr>
        <p:spPr>
          <a:xfrm>
            <a:off x="8204200" y="4191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自訂受眾</a:t>
            </a:r>
            <a:endParaRPr lang="en-US" sz="1500" dirty="0"/>
          </a:p>
        </p:txBody>
      </p:sp>
      <p:sp>
        <p:nvSpPr>
          <p:cNvPr id="13" name="meta_audience_strategy-text-12"/>
          <p:cNvSpPr/>
          <p:nvPr/>
        </p:nvSpPr>
        <p:spPr>
          <a:xfrm>
            <a:off x="8204200" y="45974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依網站訪客、客戶名單、App用戶等自有數據建立</a:t>
            </a:r>
            <a:endParaRPr lang="en-US" sz="1300" dirty="0"/>
          </a:p>
        </p:txBody>
      </p:sp>
      <p:sp>
        <p:nvSpPr>
          <p:cNvPr id="14" name="meta_audience_strategy-shape-13"/>
          <p:cNvSpPr/>
          <p:nvPr/>
        </p:nvSpPr>
        <p:spPr>
          <a:xfrm>
            <a:off x="7874000" y="5588000"/>
            <a:ext cx="7112000" cy="1397000"/>
          </a:xfrm>
          <a:prstGeom prst="roundRect">
            <a:avLst>
              <a:gd name="adj" fmla="val 7273"/>
            </a:avLst>
          </a:prstGeom>
          <a:solidFill>
            <a:srgbClr val="FFF8E7"/>
          </a:solidFill>
          <a:ln/>
        </p:spPr>
      </p:sp>
      <p:sp>
        <p:nvSpPr>
          <p:cNvPr id="15" name="meta_audience_strategy-text-14"/>
          <p:cNvSpPr/>
          <p:nvPr/>
        </p:nvSpPr>
        <p:spPr>
          <a:xfrm>
            <a:off x="8204200" y="5842000"/>
            <a:ext cx="635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類似受眾</a:t>
            </a:r>
            <a:endParaRPr lang="en-US" sz="1500" dirty="0"/>
          </a:p>
        </p:txBody>
      </p:sp>
      <p:sp>
        <p:nvSpPr>
          <p:cNvPr id="16" name="meta_audience_strategy-text-15"/>
          <p:cNvSpPr/>
          <p:nvPr/>
        </p:nvSpPr>
        <p:spPr>
          <a:xfrm>
            <a:off x="8204200" y="6248400"/>
            <a:ext cx="635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系統依現有優質客戶特徵尋找相似新受眾群體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a_creative_desig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ta_creative_desig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廣告素材設計原則</a:t>
            </a:r>
            <a:endParaRPr lang="en-US" sz="3000" dirty="0"/>
          </a:p>
        </p:txBody>
      </p:sp>
      <p:sp>
        <p:nvSpPr>
          <p:cNvPr id="4" name="meta_creative_design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meta_creative_design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設計原則</a:t>
            </a:r>
            <a:endParaRPr lang="en-US" sz="1500" dirty="0"/>
          </a:p>
        </p:txBody>
      </p:sp>
      <p:sp>
        <p:nvSpPr>
          <p:cNvPr id="6" name="meta_creative_design-text-5"/>
          <p:cNvSpPr/>
          <p:nvPr/>
        </p:nvSpPr>
        <p:spPr>
          <a:xfrm>
            <a:off x="1092200" y="2844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視覺優先，畫面需在1秒內傳遞核心訊息</a:t>
            </a:r>
            <a:endParaRPr lang="en-US" sz="1400" dirty="0"/>
          </a:p>
        </p:txBody>
      </p:sp>
      <p:sp>
        <p:nvSpPr>
          <p:cNvPr id="7" name="meta_creative_design-text-6"/>
          <p:cNvSpPr/>
          <p:nvPr/>
        </p:nvSpPr>
        <p:spPr>
          <a:xfrm>
            <a:off x="1092200" y="3352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前3秒原則：影片開頭需立即抓住注意力</a:t>
            </a:r>
            <a:endParaRPr lang="en-US" sz="1400" dirty="0"/>
          </a:p>
        </p:txBody>
      </p:sp>
      <p:sp>
        <p:nvSpPr>
          <p:cNvPr id="8" name="meta_creative_design-text-7"/>
          <p:cNvSpPr/>
          <p:nvPr/>
        </p:nvSpPr>
        <p:spPr>
          <a:xfrm>
            <a:off x="1092200" y="3860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文字疊加不宜過多，避免降低送達率</a:t>
            </a:r>
            <a:endParaRPr lang="en-US" sz="1400" dirty="0"/>
          </a:p>
        </p:txBody>
      </p:sp>
      <p:sp>
        <p:nvSpPr>
          <p:cNvPr id="9" name="meta_creative_design-text-8"/>
          <p:cNvSpPr/>
          <p:nvPr/>
        </p:nvSpPr>
        <p:spPr>
          <a:xfrm>
            <a:off x="1092200" y="4368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保持品牌視覺一致性，強化辨識度</a:t>
            </a:r>
            <a:endParaRPr lang="en-US" sz="1400" dirty="0"/>
          </a:p>
        </p:txBody>
      </p:sp>
      <p:sp>
        <p:nvSpPr>
          <p:cNvPr id="10" name="meta_creative_design-shape-9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8E7"/>
          </a:solidFill>
          <a:ln/>
        </p:spPr>
      </p:sp>
      <p:sp>
        <p:nvSpPr>
          <p:cNvPr id="11" name="meta_creative_design-text-10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A/B 測試建議</a:t>
            </a:r>
            <a:endParaRPr lang="en-US" sz="1500" dirty="0"/>
          </a:p>
        </p:txBody>
      </p:sp>
      <p:sp>
        <p:nvSpPr>
          <p:cNvPr id="12" name="meta_creative_design-text-11"/>
          <p:cNvSpPr/>
          <p:nvPr/>
        </p:nvSpPr>
        <p:spPr>
          <a:xfrm>
            <a:off x="8712200" y="28448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同時測試2-3種素材版本，比較視覺風格、文案角度或CTA的差異</a:t>
            </a:r>
            <a:endParaRPr lang="en-US" sz="1400" dirty="0"/>
          </a:p>
        </p:txBody>
      </p:sp>
      <p:sp>
        <p:nvSpPr>
          <p:cNvPr id="13" name="meta_creative_design-text-12"/>
          <p:cNvSpPr/>
          <p:nvPr/>
        </p:nvSpPr>
        <p:spPr>
          <a:xfrm>
            <a:off x="8712200" y="386080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每次僅測試單一變數，確保能明確歸因成效差異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a_pixel_track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ta_pixel_tracking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像素與轉換追蹤設定</a:t>
            </a:r>
            <a:endParaRPr lang="en-US" sz="3000" dirty="0"/>
          </a:p>
        </p:txBody>
      </p:sp>
      <p:sp>
        <p:nvSpPr>
          <p:cNvPr id="4" name="meta_pixel_tracking-shape-3"/>
          <p:cNvSpPr/>
          <p:nvPr/>
        </p:nvSpPr>
        <p:spPr>
          <a:xfrm>
            <a:off x="762000" y="2540000"/>
            <a:ext cx="3556000" cy="1778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5" name="meta_pixel_tracking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819400"/>
            <a:ext cx="355600" cy="355600"/>
          </a:xfrm>
          <a:prstGeom prst="rect">
            <a:avLst/>
          </a:prstGeom>
        </p:spPr>
      </p:pic>
      <p:sp>
        <p:nvSpPr>
          <p:cNvPr id="6" name="meta_pixel_tracking-text-5"/>
          <p:cNvSpPr/>
          <p:nvPr/>
        </p:nvSpPr>
        <p:spPr>
          <a:xfrm>
            <a:off x="1092200" y="3352800"/>
            <a:ext cx="2921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網站安裝像素</a:t>
            </a:r>
            <a:endParaRPr lang="en-US" sz="1400" dirty="0"/>
          </a:p>
        </p:txBody>
      </p:sp>
      <p:sp>
        <p:nvSpPr>
          <p:cNvPr id="7" name="meta_pixel_tracking-text-6"/>
          <p:cNvSpPr/>
          <p:nvPr/>
        </p:nvSpPr>
        <p:spPr>
          <a:xfrm>
            <a:off x="1092200" y="37592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追蹤訪客行為</a:t>
            </a:r>
            <a:endParaRPr lang="en-US" sz="1200" dirty="0"/>
          </a:p>
        </p:txBody>
      </p:sp>
      <p:sp>
        <p:nvSpPr>
          <p:cNvPr id="8" name="meta_pixel_tracking-shape-7"/>
          <p:cNvSpPr/>
          <p:nvPr/>
        </p:nvSpPr>
        <p:spPr>
          <a:xfrm>
            <a:off x="4318000" y="3429000"/>
            <a:ext cx="1016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9" name="meta_pixel_tracking-shape-8"/>
          <p:cNvSpPr/>
          <p:nvPr/>
        </p:nvSpPr>
        <p:spPr>
          <a:xfrm>
            <a:off x="5334000" y="2540000"/>
            <a:ext cx="3556000" cy="1778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10" name="meta_pixel_tracking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00" y="2819400"/>
            <a:ext cx="355600" cy="355600"/>
          </a:xfrm>
          <a:prstGeom prst="rect">
            <a:avLst/>
          </a:prstGeom>
        </p:spPr>
      </p:pic>
      <p:sp>
        <p:nvSpPr>
          <p:cNvPr id="11" name="meta_pixel_tracking-text-10"/>
          <p:cNvSpPr/>
          <p:nvPr/>
        </p:nvSpPr>
        <p:spPr>
          <a:xfrm>
            <a:off x="5664200" y="3352800"/>
            <a:ext cx="2921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事件追蹤</a:t>
            </a:r>
            <a:endParaRPr lang="en-US" sz="1400" dirty="0"/>
          </a:p>
        </p:txBody>
      </p:sp>
      <p:sp>
        <p:nvSpPr>
          <p:cNvPr id="12" name="meta_pixel_tracking-text-11"/>
          <p:cNvSpPr/>
          <p:nvPr/>
        </p:nvSpPr>
        <p:spPr>
          <a:xfrm>
            <a:off x="5664200" y="37592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記錄瀏覽、加購、購買</a:t>
            </a:r>
            <a:endParaRPr lang="en-US" sz="1200" dirty="0"/>
          </a:p>
        </p:txBody>
      </p:sp>
      <p:sp>
        <p:nvSpPr>
          <p:cNvPr id="13" name="meta_pixel_tracking-shape-12"/>
          <p:cNvSpPr/>
          <p:nvPr/>
        </p:nvSpPr>
        <p:spPr>
          <a:xfrm>
            <a:off x="8890000" y="3429000"/>
            <a:ext cx="1016000" cy="9144"/>
          </a:xfrm>
          <a:prstGeom prst="line">
            <a:avLst/>
          </a:prstGeom>
          <a:ln w="254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14" name="meta_pixel_tracking-shape-13"/>
          <p:cNvSpPr/>
          <p:nvPr/>
        </p:nvSpPr>
        <p:spPr>
          <a:xfrm>
            <a:off x="9906000" y="2540000"/>
            <a:ext cx="3556000" cy="1778000"/>
          </a:xfrm>
          <a:prstGeom prst="roundRect">
            <a:avLst>
              <a:gd name="adj" fmla="val 5714"/>
            </a:avLst>
          </a:prstGeom>
          <a:solidFill>
            <a:srgbClr val="FFF8E7"/>
          </a:solidFill>
          <a:ln/>
        </p:spPr>
      </p:sp>
      <p:pic>
        <p:nvPicPr>
          <p:cNvPr id="15" name="meta_pixel_tracking-icon-14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36200" y="2819400"/>
            <a:ext cx="355600" cy="355600"/>
          </a:xfrm>
          <a:prstGeom prst="rect">
            <a:avLst/>
          </a:prstGeom>
        </p:spPr>
      </p:pic>
      <p:sp>
        <p:nvSpPr>
          <p:cNvPr id="16" name="meta_pixel_tracking-text-15"/>
          <p:cNvSpPr/>
          <p:nvPr/>
        </p:nvSpPr>
        <p:spPr>
          <a:xfrm>
            <a:off x="10236200" y="3352800"/>
            <a:ext cx="2921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轉換API</a:t>
            </a:r>
            <a:endParaRPr lang="en-US" sz="1400" dirty="0"/>
          </a:p>
        </p:txBody>
      </p:sp>
      <p:sp>
        <p:nvSpPr>
          <p:cNvPr id="17" name="meta_pixel_tracking-text-16"/>
          <p:cNvSpPr/>
          <p:nvPr/>
        </p:nvSpPr>
        <p:spPr>
          <a:xfrm>
            <a:off x="10236200" y="3759200"/>
            <a:ext cx="292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伺服器端強化數據準確性</a:t>
            </a:r>
            <a:endParaRPr lang="en-US" sz="1200" dirty="0"/>
          </a:p>
        </p:txBody>
      </p:sp>
      <p:sp>
        <p:nvSpPr>
          <p:cNvPr id="18" name="meta_pixel_tracking-shape-17"/>
          <p:cNvSpPr/>
          <p:nvPr/>
        </p:nvSpPr>
        <p:spPr>
          <a:xfrm>
            <a:off x="762000" y="5080000"/>
            <a:ext cx="14224000" cy="177800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9" name="meta_pixel_tracking-text-18"/>
          <p:cNvSpPr/>
          <p:nvPr/>
        </p:nvSpPr>
        <p:spPr>
          <a:xfrm>
            <a:off x="1092200" y="5384800"/>
            <a:ext cx="13462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為何重要</a:t>
            </a:r>
            <a:endParaRPr lang="en-US" sz="1500" dirty="0"/>
          </a:p>
        </p:txBody>
      </p:sp>
      <p:sp>
        <p:nvSpPr>
          <p:cNvPr id="20" name="meta_pixel_tracking-text-19"/>
          <p:cNvSpPr/>
          <p:nvPr/>
        </p:nvSpPr>
        <p:spPr>
          <a:xfrm>
            <a:off x="1092200" y="5816600"/>
            <a:ext cx="1346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精準的轉換追蹤是優化廣告成效與計算真實ROI的基礎，也是自動出價策略能有效運作的前提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a_ads_metric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meta_ads_metric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Ads 核心成效指標</a:t>
            </a:r>
            <a:endParaRPr lang="en-US" sz="3000" dirty="0"/>
          </a:p>
        </p:txBody>
      </p:sp>
      <p:sp>
        <p:nvSpPr>
          <p:cNvPr id="4" name="meta_ads_metrics-shape-3"/>
          <p:cNvSpPr/>
          <p:nvPr/>
        </p:nvSpPr>
        <p:spPr>
          <a:xfrm>
            <a:off x="7620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meta_ads_metrics-text-4"/>
          <p:cNvSpPr/>
          <p:nvPr/>
        </p:nvSpPr>
        <p:spPr>
          <a:xfrm>
            <a:off x="10922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互動率</a:t>
            </a:r>
            <a:endParaRPr lang="en-US" sz="1500" dirty="0"/>
          </a:p>
        </p:txBody>
      </p:sp>
      <p:sp>
        <p:nvSpPr>
          <p:cNvPr id="6" name="meta_ads_metrics-text-5"/>
          <p:cNvSpPr/>
          <p:nvPr/>
        </p:nvSpPr>
        <p:spPr>
          <a:xfrm>
            <a:off x="10922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互動次數 ÷ 觸及人數</a:t>
            </a:r>
            <a:endParaRPr lang="en-US" sz="1200" dirty="0"/>
          </a:p>
        </p:txBody>
      </p:sp>
      <p:sp>
        <p:nvSpPr>
          <p:cNvPr id="7" name="meta_ads_metrics-text-6"/>
          <p:cNvSpPr/>
          <p:nvPr/>
        </p:nvSpPr>
        <p:spPr>
          <a:xfrm>
            <a:off x="10922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衡量素材與內容的吸引力</a:t>
            </a:r>
            <a:endParaRPr lang="en-US" sz="1200" dirty="0"/>
          </a:p>
        </p:txBody>
      </p:sp>
      <p:sp>
        <p:nvSpPr>
          <p:cNvPr id="8" name="meta_ads_metrics-shape-7"/>
          <p:cNvSpPr/>
          <p:nvPr/>
        </p:nvSpPr>
        <p:spPr>
          <a:xfrm>
            <a:off x="42926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9" name="meta_ads_metrics-text-8"/>
          <p:cNvSpPr/>
          <p:nvPr/>
        </p:nvSpPr>
        <p:spPr>
          <a:xfrm>
            <a:off x="46228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CPM</a:t>
            </a:r>
            <a:endParaRPr lang="en-US" sz="1500" dirty="0"/>
          </a:p>
        </p:txBody>
      </p:sp>
      <p:sp>
        <p:nvSpPr>
          <p:cNvPr id="10" name="meta_ads_metrics-text-9"/>
          <p:cNvSpPr/>
          <p:nvPr/>
        </p:nvSpPr>
        <p:spPr>
          <a:xfrm>
            <a:off x="46228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每千次曝光成本</a:t>
            </a:r>
            <a:endParaRPr lang="en-US" sz="1200" dirty="0"/>
          </a:p>
        </p:txBody>
      </p:sp>
      <p:sp>
        <p:nvSpPr>
          <p:cNvPr id="11" name="meta_ads_metrics-text-10"/>
          <p:cNvSpPr/>
          <p:nvPr/>
        </p:nvSpPr>
        <p:spPr>
          <a:xfrm>
            <a:off x="46228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評估曝光成本效益</a:t>
            </a:r>
            <a:endParaRPr lang="en-US" sz="1200" dirty="0"/>
          </a:p>
        </p:txBody>
      </p:sp>
      <p:sp>
        <p:nvSpPr>
          <p:cNvPr id="12" name="meta_ads_metrics-shape-11"/>
          <p:cNvSpPr/>
          <p:nvPr/>
        </p:nvSpPr>
        <p:spPr>
          <a:xfrm>
            <a:off x="78232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3" name="meta_ads_metrics-text-12"/>
          <p:cNvSpPr/>
          <p:nvPr/>
        </p:nvSpPr>
        <p:spPr>
          <a:xfrm>
            <a:off x="81534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CPC</a:t>
            </a:r>
            <a:endParaRPr lang="en-US" sz="1500" dirty="0"/>
          </a:p>
        </p:txBody>
      </p:sp>
      <p:sp>
        <p:nvSpPr>
          <p:cNvPr id="14" name="meta_ads_metrics-text-13"/>
          <p:cNvSpPr/>
          <p:nvPr/>
        </p:nvSpPr>
        <p:spPr>
          <a:xfrm>
            <a:off x="81534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每次點擊成本</a:t>
            </a:r>
            <a:endParaRPr lang="en-US" sz="1200" dirty="0"/>
          </a:p>
        </p:txBody>
      </p:sp>
      <p:sp>
        <p:nvSpPr>
          <p:cNvPr id="15" name="meta_ads_metrics-text-14"/>
          <p:cNvSpPr/>
          <p:nvPr/>
        </p:nvSpPr>
        <p:spPr>
          <a:xfrm>
            <a:off x="81534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評估流量獲取成本</a:t>
            </a:r>
            <a:endParaRPr lang="en-US" sz="1200" dirty="0"/>
          </a:p>
        </p:txBody>
      </p:sp>
      <p:sp>
        <p:nvSpPr>
          <p:cNvPr id="16" name="meta_ads_metrics-shape-15"/>
          <p:cNvSpPr/>
          <p:nvPr/>
        </p:nvSpPr>
        <p:spPr>
          <a:xfrm>
            <a:off x="11353800" y="2032000"/>
            <a:ext cx="3378200" cy="3810000"/>
          </a:xfrm>
          <a:prstGeom prst="roundRect">
            <a:avLst>
              <a:gd name="adj" fmla="val 3008"/>
            </a:avLst>
          </a:prstGeom>
          <a:solidFill>
            <a:srgbClr val="FFF8E7"/>
          </a:solidFill>
          <a:ln/>
        </p:spPr>
      </p:sp>
      <p:sp>
        <p:nvSpPr>
          <p:cNvPr id="17" name="meta_ads_metrics-text-16"/>
          <p:cNvSpPr/>
          <p:nvPr/>
        </p:nvSpPr>
        <p:spPr>
          <a:xfrm>
            <a:off x="11684000" y="2336800"/>
            <a:ext cx="2794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轉換率</a:t>
            </a:r>
            <a:endParaRPr lang="en-US" sz="1500" dirty="0"/>
          </a:p>
        </p:txBody>
      </p:sp>
      <p:sp>
        <p:nvSpPr>
          <p:cNvPr id="18" name="meta_ads_metrics-text-17"/>
          <p:cNvSpPr/>
          <p:nvPr/>
        </p:nvSpPr>
        <p:spPr>
          <a:xfrm>
            <a:off x="11684000" y="2794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轉換次數 ÷ 點擊次數</a:t>
            </a:r>
            <a:endParaRPr lang="en-US" sz="1200" dirty="0"/>
          </a:p>
        </p:txBody>
      </p:sp>
      <p:sp>
        <p:nvSpPr>
          <p:cNvPr id="19" name="meta_ads_metrics-text-18"/>
          <p:cNvSpPr/>
          <p:nvPr/>
        </p:nvSpPr>
        <p:spPr>
          <a:xfrm>
            <a:off x="11684000" y="3810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評估最終轉換成效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4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04</a:t>
            </a:r>
            <a:endParaRPr lang="en-US" sz="38000" dirty="0"/>
          </a:p>
        </p:txBody>
      </p:sp>
      <p:sp>
        <p:nvSpPr>
          <p:cNvPr id="3" name="ch4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ch4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FOUR</a:t>
            </a:r>
            <a:endParaRPr lang="en-US" sz="1600" dirty="0"/>
          </a:p>
        </p:txBody>
      </p:sp>
      <p:sp>
        <p:nvSpPr>
          <p:cNvPr id="5" name="ch4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策略比較與整合</a:t>
            </a:r>
            <a:endParaRPr lang="en-US" sz="4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form_use_case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platform_use_case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與 Meta Ads 的適合場景</a:t>
            </a:r>
            <a:endParaRPr lang="en-US" sz="3000" dirty="0"/>
          </a:p>
        </p:txBody>
      </p:sp>
      <p:sp>
        <p:nvSpPr>
          <p:cNvPr id="4" name="platform_use_case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platform_use_case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適合</a:t>
            </a:r>
            <a:endParaRPr lang="en-US" sz="1600" dirty="0"/>
          </a:p>
        </p:txBody>
      </p:sp>
      <p:sp>
        <p:nvSpPr>
          <p:cNvPr id="6" name="platform_use_case-text-5"/>
          <p:cNvSpPr/>
          <p:nvPr/>
        </p:nvSpPr>
        <p:spPr>
          <a:xfrm>
            <a:off x="1092200" y="2844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高購買意圖的產品或服務搜尋</a:t>
            </a:r>
            <a:endParaRPr lang="en-US" sz="1400" dirty="0"/>
          </a:p>
        </p:txBody>
      </p:sp>
      <p:sp>
        <p:nvSpPr>
          <p:cNvPr id="7" name="platform_use_case-text-6"/>
          <p:cNvSpPr/>
          <p:nvPr/>
        </p:nvSpPr>
        <p:spPr>
          <a:xfrm>
            <a:off x="1092200" y="3352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B2B 決策週期較長的專業服務</a:t>
            </a:r>
            <a:endParaRPr lang="en-US" sz="1400" dirty="0"/>
          </a:p>
        </p:txBody>
      </p:sp>
      <p:sp>
        <p:nvSpPr>
          <p:cNvPr id="8" name="platform_use_case-text-7"/>
          <p:cNvSpPr/>
          <p:nvPr/>
        </p:nvSpPr>
        <p:spPr>
          <a:xfrm>
            <a:off x="1092200" y="3860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明確關鍵字可對應的產業</a:t>
            </a:r>
            <a:endParaRPr lang="en-US" sz="1400" dirty="0"/>
          </a:p>
        </p:txBody>
      </p:sp>
      <p:sp>
        <p:nvSpPr>
          <p:cNvPr id="9" name="platform_use_case-shape-8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8E7"/>
          </a:solidFill>
          <a:ln/>
        </p:spPr>
      </p:sp>
      <p:sp>
        <p:nvSpPr>
          <p:cNvPr id="10" name="platform_use_case-text-9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Ads 適合</a:t>
            </a:r>
            <a:endParaRPr lang="en-US" sz="1600" dirty="0"/>
          </a:p>
        </p:txBody>
      </p:sp>
      <p:sp>
        <p:nvSpPr>
          <p:cNvPr id="11" name="platform_use_case-text-10"/>
          <p:cNvSpPr/>
          <p:nvPr/>
        </p:nvSpPr>
        <p:spPr>
          <a:xfrm>
            <a:off x="8712200" y="2844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品牌認知與形象建立</a:t>
            </a:r>
            <a:endParaRPr lang="en-US" sz="1400" dirty="0"/>
          </a:p>
        </p:txBody>
      </p:sp>
      <p:sp>
        <p:nvSpPr>
          <p:cNvPr id="12" name="platform_use_case-text-11"/>
          <p:cNvSpPr/>
          <p:nvPr/>
        </p:nvSpPr>
        <p:spPr>
          <a:xfrm>
            <a:off x="8712200" y="3352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B2C 視覺導向產品，如時尚、美食</a:t>
            </a:r>
            <a:endParaRPr lang="en-US" sz="1400" dirty="0"/>
          </a:p>
        </p:txBody>
      </p:sp>
      <p:sp>
        <p:nvSpPr>
          <p:cNvPr id="13" name="platform_use_case-text-12"/>
          <p:cNvSpPr/>
          <p:nvPr/>
        </p:nvSpPr>
        <p:spPr>
          <a:xfrm>
            <a:off x="8712200" y="3860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激發潛在需求的衝動性消費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oss_platform_strateg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ross_platform_strateg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跨平台投放的協同效應</a:t>
            </a:r>
            <a:endParaRPr lang="en-US" sz="3000" dirty="0"/>
          </a:p>
        </p:txBody>
      </p:sp>
      <p:sp>
        <p:nvSpPr>
          <p:cNvPr id="4" name="cross_platform_strategy-shape-3"/>
          <p:cNvSpPr/>
          <p:nvPr/>
        </p:nvSpPr>
        <p:spPr>
          <a:xfrm>
            <a:off x="4572000" y="2286000"/>
            <a:ext cx="4572000" cy="4572000"/>
          </a:xfrm>
          <a:prstGeom prst="ellipse">
            <a:avLst/>
          </a:prstGeom>
          <a:solidFill>
            <a:srgbClr val="BBD6FB">
              <a:alpha val="50000"/>
            </a:srgbClr>
          </a:solidFill>
          <a:ln/>
        </p:spPr>
      </p:sp>
      <p:sp>
        <p:nvSpPr>
          <p:cNvPr id="5" name="cross_platform_strategy-shape-4"/>
          <p:cNvSpPr/>
          <p:nvPr/>
        </p:nvSpPr>
        <p:spPr>
          <a:xfrm>
            <a:off x="7112000" y="2286000"/>
            <a:ext cx="4572000" cy="4572000"/>
          </a:xfrm>
          <a:prstGeom prst="ellipse">
            <a:avLst/>
          </a:prstGeom>
          <a:solidFill>
            <a:srgbClr val="FFE08A">
              <a:alpha val="50000"/>
            </a:srgbClr>
          </a:solidFill>
          <a:ln/>
        </p:spPr>
      </p:sp>
      <p:sp>
        <p:nvSpPr>
          <p:cNvPr id="6" name="cross_platform_strategy-text-5"/>
          <p:cNvSpPr/>
          <p:nvPr/>
        </p:nvSpPr>
        <p:spPr>
          <a:xfrm>
            <a:off x="5080000" y="4191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</a:t>
            </a:r>
            <a:endParaRPr lang="en-US" sz="1500" dirty="0"/>
          </a:p>
        </p:txBody>
      </p:sp>
      <p:sp>
        <p:nvSpPr>
          <p:cNvPr id="7" name="cross_platform_strategy-text-6"/>
          <p:cNvSpPr/>
          <p:nvPr/>
        </p:nvSpPr>
        <p:spPr>
          <a:xfrm>
            <a:off x="8382000" y="4191000"/>
            <a:ext cx="2794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Ads</a:t>
            </a:r>
            <a:endParaRPr lang="en-US" sz="1500" dirty="0"/>
          </a:p>
        </p:txBody>
      </p:sp>
      <p:sp>
        <p:nvSpPr>
          <p:cNvPr id="8" name="cross_platform_strategy-text-7"/>
          <p:cNvSpPr/>
          <p:nvPr/>
        </p:nvSpPr>
        <p:spPr>
          <a:xfrm>
            <a:off x="6858000" y="4318000"/>
            <a:ext cx="254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協同觸及</a:t>
            </a:r>
            <a:endParaRPr lang="en-US" sz="1300" dirty="0"/>
          </a:p>
        </p:txBody>
      </p:sp>
      <p:sp>
        <p:nvSpPr>
          <p:cNvPr id="9" name="cross_platform_strategy-shape-8"/>
          <p:cNvSpPr/>
          <p:nvPr/>
        </p:nvSpPr>
        <p:spPr>
          <a:xfrm>
            <a:off x="762000" y="7620000"/>
            <a:ext cx="14732000" cy="9144"/>
          </a:xfrm>
          <a:prstGeom prst="line">
            <a:avLst/>
          </a:prstGeom>
          <a:ln w="12700">
            <a:solidFill>
              <a:srgbClr val="E8EAED"/>
            </a:solidFill>
            <a:prstDash val="solid"/>
          </a:ln>
        </p:spPr>
      </p:sp>
      <p:sp>
        <p:nvSpPr>
          <p:cNvPr id="10" name="cross_platform_strategy-text-9"/>
          <p:cNvSpPr/>
          <p:nvPr/>
        </p:nvSpPr>
        <p:spPr>
          <a:xfrm>
            <a:off x="762000" y="7620000"/>
            <a:ext cx="14732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建議先透過 Meta Ads 觸及潛在受眾建立品牌印象，再以 Google Ads 承接搜尋端的明確購買意圖，形成完整的消費者旅程覆蓋。</a:t>
            </a:r>
            <a:endParaRPr lang="en-US" sz="1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5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05</a:t>
            </a:r>
            <a:endParaRPr lang="en-US" sz="38000" dirty="0"/>
          </a:p>
        </p:txBody>
      </p:sp>
      <p:sp>
        <p:nvSpPr>
          <p:cNvPr id="3" name="ch5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ch5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FIVE</a:t>
            </a:r>
            <a:endParaRPr lang="en-US" sz="1600" dirty="0"/>
          </a:p>
        </p:txBody>
      </p:sp>
      <p:sp>
        <p:nvSpPr>
          <p:cNvPr id="5" name="ch5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成效優化</a:t>
            </a:r>
            <a:endParaRPr lang="en-US" sz="4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_testing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b_testing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A/B 測試的正確方法</a:t>
            </a:r>
            <a:endParaRPr lang="en-US" sz="3000" dirty="0"/>
          </a:p>
        </p:txBody>
      </p:sp>
      <p:sp>
        <p:nvSpPr>
          <p:cNvPr id="4" name="ab_testing-shape-3"/>
          <p:cNvSpPr/>
          <p:nvPr/>
        </p:nvSpPr>
        <p:spPr>
          <a:xfrm>
            <a:off x="762000" y="2032000"/>
            <a:ext cx="4572000" cy="3810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ab_testing-text-4"/>
          <p:cNvSpPr/>
          <p:nvPr/>
        </p:nvSpPr>
        <p:spPr>
          <a:xfrm>
            <a:off x="1092200" y="23368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單變數原則</a:t>
            </a:r>
            <a:endParaRPr lang="en-US" sz="1500" dirty="0"/>
          </a:p>
        </p:txBody>
      </p:sp>
      <p:sp>
        <p:nvSpPr>
          <p:cNvPr id="6" name="ab_testing-text-5"/>
          <p:cNvSpPr/>
          <p:nvPr/>
        </p:nvSpPr>
        <p:spPr>
          <a:xfrm>
            <a:off x="1092200" y="28448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每次測試僅改變一個變數，如標題、圖片或CTA，才能明確歸因成效差異的原因</a:t>
            </a:r>
            <a:endParaRPr lang="en-US" sz="1300" dirty="0"/>
          </a:p>
        </p:txBody>
      </p:sp>
      <p:sp>
        <p:nvSpPr>
          <p:cNvPr id="7" name="ab_testing-shape-6"/>
          <p:cNvSpPr/>
          <p:nvPr/>
        </p:nvSpPr>
        <p:spPr>
          <a:xfrm>
            <a:off x="5842000" y="2032000"/>
            <a:ext cx="4572000" cy="38100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8" name="ab_testing-text-7"/>
          <p:cNvSpPr/>
          <p:nvPr/>
        </p:nvSpPr>
        <p:spPr>
          <a:xfrm>
            <a:off x="6172200" y="23368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足夠樣本量</a:t>
            </a:r>
            <a:endParaRPr lang="en-US" sz="1500" dirty="0"/>
          </a:p>
        </p:txBody>
      </p:sp>
      <p:sp>
        <p:nvSpPr>
          <p:cNvPr id="9" name="ab_testing-text-8"/>
          <p:cNvSpPr/>
          <p:nvPr/>
        </p:nvSpPr>
        <p:spPr>
          <a:xfrm>
            <a:off x="6172200" y="28448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測試期間需累積足夠曝光與轉換數，避免因數據量不足導出錯誤結論</a:t>
            </a:r>
            <a:endParaRPr lang="en-US" sz="1300" dirty="0"/>
          </a:p>
        </p:txBody>
      </p:sp>
      <p:sp>
        <p:nvSpPr>
          <p:cNvPr id="10" name="ab_testing-shape-9"/>
          <p:cNvSpPr/>
          <p:nvPr/>
        </p:nvSpPr>
        <p:spPr>
          <a:xfrm>
            <a:off x="10922000" y="2032000"/>
            <a:ext cx="4572000" cy="3810000"/>
          </a:xfrm>
          <a:prstGeom prst="roundRect">
            <a:avLst>
              <a:gd name="adj" fmla="val 2667"/>
            </a:avLst>
          </a:prstGeom>
          <a:solidFill>
            <a:srgbClr val="FFF8E7"/>
          </a:solidFill>
          <a:ln/>
        </p:spPr>
      </p:sp>
      <p:sp>
        <p:nvSpPr>
          <p:cNvPr id="11" name="ab_testing-text-10"/>
          <p:cNvSpPr/>
          <p:nvPr/>
        </p:nvSpPr>
        <p:spPr>
          <a:xfrm>
            <a:off x="11252200" y="2336800"/>
            <a:ext cx="381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測試周期</a:t>
            </a:r>
            <a:endParaRPr lang="en-US" sz="1500" dirty="0"/>
          </a:p>
        </p:txBody>
      </p:sp>
      <p:sp>
        <p:nvSpPr>
          <p:cNvPr id="12" name="ab_testing-text-11"/>
          <p:cNvSpPr/>
          <p:nvPr/>
        </p:nvSpPr>
        <p:spPr>
          <a:xfrm>
            <a:off x="11252200" y="2844800"/>
            <a:ext cx="3810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建議至少投放一週以上，避開週間與週末的行為差異干擾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reative_optim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reative_optimizatio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廣告素材的持續優化方向</a:t>
            </a:r>
            <a:endParaRPr lang="en-US" sz="3000" dirty="0"/>
          </a:p>
        </p:txBody>
      </p:sp>
      <p:sp>
        <p:nvSpPr>
          <p:cNvPr id="4" name="creative_optimization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creative_optimization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優化重點</a:t>
            </a:r>
            <a:endParaRPr lang="en-US" sz="1500" dirty="0"/>
          </a:p>
        </p:txBody>
      </p:sp>
      <p:sp>
        <p:nvSpPr>
          <p:cNvPr id="6" name="creative_optimization-text-5"/>
          <p:cNvSpPr/>
          <p:nvPr/>
        </p:nvSpPr>
        <p:spPr>
          <a:xfrm>
            <a:off x="1092200" y="2844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標題文案：測試不同角度切入點</a:t>
            </a:r>
            <a:endParaRPr lang="en-US" sz="1400" dirty="0"/>
          </a:p>
        </p:txBody>
      </p:sp>
      <p:sp>
        <p:nvSpPr>
          <p:cNvPr id="7" name="creative_optimization-text-6"/>
          <p:cNvSpPr/>
          <p:nvPr/>
        </p:nvSpPr>
        <p:spPr>
          <a:xfrm>
            <a:off x="1092200" y="3352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視覺圖片：比較產品圖與場景圖成效</a:t>
            </a:r>
            <a:endParaRPr lang="en-US" sz="1400" dirty="0"/>
          </a:p>
        </p:txBody>
      </p:sp>
      <p:sp>
        <p:nvSpPr>
          <p:cNvPr id="8" name="creative_optimization-text-7"/>
          <p:cNvSpPr/>
          <p:nvPr/>
        </p:nvSpPr>
        <p:spPr>
          <a:xfrm>
            <a:off x="1092200" y="3860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CTA用語：測試不同行動呼籲字句</a:t>
            </a:r>
            <a:endParaRPr lang="en-US" sz="1400" dirty="0"/>
          </a:p>
        </p:txBody>
      </p:sp>
      <p:sp>
        <p:nvSpPr>
          <p:cNvPr id="9" name="creative_optimization-shape-8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8E7"/>
          </a:solidFill>
          <a:ln/>
        </p:spPr>
      </p:sp>
      <p:sp>
        <p:nvSpPr>
          <p:cNvPr id="10" name="creative_optimization-text-9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用戶生成內容的價值</a:t>
            </a:r>
            <a:endParaRPr lang="en-US" sz="1500" dirty="0"/>
          </a:p>
        </p:txBody>
      </p:sp>
      <p:sp>
        <p:nvSpPr>
          <p:cNvPr id="11" name="creative_optimization-text-10"/>
          <p:cNvSpPr/>
          <p:nvPr/>
        </p:nvSpPr>
        <p:spPr>
          <a:xfrm>
            <a:off x="8712200" y="2844800"/>
            <a:ext cx="6096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真實用戶的使用心得或開箱內容，通常比精緻的商業攝影素材帶來更高的信任感與轉換率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dience_optimization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audience_optimization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受眾優化的兩個方向</a:t>
            </a:r>
            <a:endParaRPr lang="en-US" sz="3000" dirty="0"/>
          </a:p>
        </p:txBody>
      </p:sp>
      <p:sp>
        <p:nvSpPr>
          <p:cNvPr id="4" name="audience_optimization-shape-3"/>
          <p:cNvSpPr/>
          <p:nvPr/>
        </p:nvSpPr>
        <p:spPr>
          <a:xfrm>
            <a:off x="76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pic>
        <p:nvPicPr>
          <p:cNvPr id="5" name="audience_optimization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438400"/>
            <a:ext cx="381000" cy="381000"/>
          </a:xfrm>
          <a:prstGeom prst="rect">
            <a:avLst/>
          </a:prstGeom>
        </p:spPr>
      </p:pic>
      <p:sp>
        <p:nvSpPr>
          <p:cNvPr id="6" name="audience_optimization-text-5"/>
          <p:cNvSpPr/>
          <p:nvPr/>
        </p:nvSpPr>
        <p:spPr>
          <a:xfrm>
            <a:off x="1092200" y="3048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縮小受眾範圍</a:t>
            </a:r>
            <a:endParaRPr lang="en-US" sz="1600" dirty="0"/>
          </a:p>
        </p:txBody>
      </p:sp>
      <p:sp>
        <p:nvSpPr>
          <p:cNvPr id="7" name="audience_optimization-text-6"/>
          <p:cNvSpPr/>
          <p:nvPr/>
        </p:nvSpPr>
        <p:spPr>
          <a:xfrm>
            <a:off x="1092200" y="3556000"/>
            <a:ext cx="609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當轉換成本偏高，可加入更精確的興趣條件或排除低效族群，聚焦最有可能轉換的核心用戶</a:t>
            </a:r>
            <a:endParaRPr lang="en-US" sz="1400" dirty="0"/>
          </a:p>
        </p:txBody>
      </p:sp>
      <p:sp>
        <p:nvSpPr>
          <p:cNvPr id="8" name="audience_optimization-shape-7"/>
          <p:cNvSpPr/>
          <p:nvPr/>
        </p:nvSpPr>
        <p:spPr>
          <a:xfrm>
            <a:off x="8382000" y="2032000"/>
            <a:ext cx="6858000" cy="4826000"/>
          </a:xfrm>
          <a:prstGeom prst="roundRect">
            <a:avLst>
              <a:gd name="adj" fmla="val 2105"/>
            </a:avLst>
          </a:prstGeom>
          <a:solidFill>
            <a:srgbClr val="FFF8E7"/>
          </a:solidFill>
          <a:ln/>
        </p:spPr>
      </p:sp>
      <p:pic>
        <p:nvPicPr>
          <p:cNvPr id="9" name="audience_optimization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2200" y="2438400"/>
            <a:ext cx="381000" cy="381000"/>
          </a:xfrm>
          <a:prstGeom prst="rect">
            <a:avLst/>
          </a:prstGeom>
        </p:spPr>
      </p:pic>
      <p:sp>
        <p:nvSpPr>
          <p:cNvPr id="10" name="audience_optimization-text-9"/>
          <p:cNvSpPr/>
          <p:nvPr/>
        </p:nvSpPr>
        <p:spPr>
          <a:xfrm>
            <a:off x="8712200" y="30480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擴大受眾範圍</a:t>
            </a:r>
            <a:endParaRPr lang="en-US" sz="1600" dirty="0"/>
          </a:p>
        </p:txBody>
      </p:sp>
      <p:sp>
        <p:nvSpPr>
          <p:cNvPr id="11" name="audience_optimization-text-10"/>
          <p:cNvSpPr/>
          <p:nvPr/>
        </p:nvSpPr>
        <p:spPr>
          <a:xfrm>
            <a:off x="8712200" y="3556000"/>
            <a:ext cx="6096000" cy="2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當現有受眾成效穩定但規模觸頂，可放寬條件或改用類似受眾，尋找新的成長空間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6_divider-text-1"/>
          <p:cNvSpPr/>
          <p:nvPr/>
        </p:nvSpPr>
        <p:spPr>
          <a:xfrm>
            <a:off x="10160000" y="1270000"/>
            <a:ext cx="5588000" cy="660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0" dirty="0">
                <a:solidFill>
                  <a:srgbClr val="FFFFFF">
                    <a:alpha val="9000"/>
                  </a:srgbClr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06</a:t>
            </a:r>
            <a:endParaRPr lang="en-US" sz="38000" dirty="0"/>
          </a:p>
        </p:txBody>
      </p:sp>
      <p:sp>
        <p:nvSpPr>
          <p:cNvPr id="3" name="ch6_divider-shape-2"/>
          <p:cNvSpPr/>
          <p:nvPr/>
        </p:nvSpPr>
        <p:spPr>
          <a:xfrm>
            <a:off x="1016000" y="3937000"/>
            <a:ext cx="762000" cy="635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4" name="ch6_divider-text-3"/>
          <p:cNvSpPr/>
          <p:nvPr/>
        </p:nvSpPr>
        <p:spPr>
          <a:xfrm>
            <a:off x="1016000" y="4191000"/>
            <a:ext cx="7620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CHAPTER SIX</a:t>
            </a:r>
            <a:endParaRPr lang="en-US" sz="1600" dirty="0"/>
          </a:p>
        </p:txBody>
      </p:sp>
      <p:sp>
        <p:nvSpPr>
          <p:cNvPr id="5" name="ch6_divider-text-4"/>
          <p:cNvSpPr/>
          <p:nvPr/>
        </p:nvSpPr>
        <p:spPr>
          <a:xfrm>
            <a:off x="990600" y="4699000"/>
            <a:ext cx="10160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預算與 ROI</a:t>
            </a:r>
            <a:endParaRPr lang="en-US" sz="4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udget_roi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budget_roi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預算配置建議與 ROI 計算</a:t>
            </a:r>
            <a:endParaRPr lang="en-US" sz="3000" dirty="0"/>
          </a:p>
        </p:txBody>
      </p:sp>
      <p:sp>
        <p:nvSpPr>
          <p:cNvPr id="4" name="budget_roi-shape-3"/>
          <p:cNvSpPr/>
          <p:nvPr/>
        </p:nvSpPr>
        <p:spPr>
          <a:xfrm>
            <a:off x="762000" y="2032000"/>
            <a:ext cx="6858000" cy="2540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budget_roi-text-4"/>
          <p:cNvSpPr/>
          <p:nvPr/>
        </p:nvSpPr>
        <p:spPr>
          <a:xfrm>
            <a:off x="109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初期測試預算建議</a:t>
            </a:r>
            <a:endParaRPr lang="en-US" sz="1500" dirty="0"/>
          </a:p>
        </p:txBody>
      </p:sp>
      <p:sp>
        <p:nvSpPr>
          <p:cNvPr id="6" name="budget_roi-text-5"/>
          <p:cNvSpPr/>
          <p:nvPr/>
        </p:nvSpPr>
        <p:spPr>
          <a:xfrm>
            <a:off x="1092200" y="2844800"/>
            <a:ext cx="6096000" cy="13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建議以能累積至少30-50次轉換的預算作為測試基準，過低的預算會讓系統無法有效學習</a:t>
            </a:r>
            <a:endParaRPr lang="en-US" sz="1400" dirty="0"/>
          </a:p>
        </p:txBody>
      </p:sp>
      <p:sp>
        <p:nvSpPr>
          <p:cNvPr id="7" name="budget_roi-shape-6"/>
          <p:cNvSpPr/>
          <p:nvPr/>
        </p:nvSpPr>
        <p:spPr>
          <a:xfrm>
            <a:off x="8382000" y="2032000"/>
            <a:ext cx="6858000" cy="2540000"/>
          </a:xfrm>
          <a:prstGeom prst="roundRect">
            <a:avLst>
              <a:gd name="adj" fmla="val 4000"/>
            </a:avLst>
          </a:prstGeom>
          <a:solidFill>
            <a:srgbClr val="FFF8E7"/>
          </a:solidFill>
          <a:ln/>
        </p:spPr>
      </p:sp>
      <p:sp>
        <p:nvSpPr>
          <p:cNvPr id="8" name="budget_roi-text-7"/>
          <p:cNvSpPr/>
          <p:nvPr/>
        </p:nvSpPr>
        <p:spPr>
          <a:xfrm>
            <a:off x="8712200" y="2336800"/>
            <a:ext cx="609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ROI 計算公式</a:t>
            </a:r>
            <a:endParaRPr lang="en-US" sz="1500" dirty="0"/>
          </a:p>
        </p:txBody>
      </p:sp>
      <p:sp>
        <p:nvSpPr>
          <p:cNvPr id="9" name="budget_roi-text-8"/>
          <p:cNvSpPr/>
          <p:nvPr/>
        </p:nvSpPr>
        <p:spPr>
          <a:xfrm>
            <a:off x="8712200" y="2844800"/>
            <a:ext cx="609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ROI = （收益－成本）÷ 成本 × 100%</a:t>
            </a:r>
            <a:endParaRPr lang="en-US" sz="1500" dirty="0"/>
          </a:p>
        </p:txBody>
      </p:sp>
      <p:sp>
        <p:nvSpPr>
          <p:cNvPr id="10" name="budget_roi-text-9"/>
          <p:cNvSpPr/>
          <p:nvPr/>
        </p:nvSpPr>
        <p:spPr>
          <a:xfrm>
            <a:off x="8712200" y="3352800"/>
            <a:ext cx="6096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收益需計算實際毛利而非營收，才能反映真實獲利效益</a:t>
            </a:r>
            <a:endParaRPr lang="en-US" sz="1300" dirty="0"/>
          </a:p>
        </p:txBody>
      </p:sp>
      <p:sp>
        <p:nvSpPr>
          <p:cNvPr id="11" name="budget_roi-shape-10"/>
          <p:cNvSpPr/>
          <p:nvPr/>
        </p:nvSpPr>
        <p:spPr>
          <a:xfrm>
            <a:off x="762000" y="5080000"/>
            <a:ext cx="14478000" cy="279400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2" name="budget_roi-text-11"/>
          <p:cNvSpPr/>
          <p:nvPr/>
        </p:nvSpPr>
        <p:spPr>
          <a:xfrm>
            <a:off x="1092200" y="5384800"/>
            <a:ext cx="13716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計算範例</a:t>
            </a:r>
            <a:endParaRPr lang="en-US" sz="1500" dirty="0"/>
          </a:p>
        </p:txBody>
      </p:sp>
      <p:sp>
        <p:nvSpPr>
          <p:cNvPr id="13" name="budget_roi-text-12"/>
          <p:cNvSpPr/>
          <p:nvPr/>
        </p:nvSpPr>
        <p:spPr>
          <a:xfrm>
            <a:off x="1092200" y="58928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廣告花費 10,000 元，帶來銷售收益 40,000 元，產品毛利率 50%</a:t>
            </a:r>
            <a:endParaRPr lang="en-US" sz="1400" dirty="0"/>
          </a:p>
        </p:txBody>
      </p:sp>
      <p:sp>
        <p:nvSpPr>
          <p:cNvPr id="14" name="budget_roi-text-13"/>
          <p:cNvSpPr/>
          <p:nvPr/>
        </p:nvSpPr>
        <p:spPr>
          <a:xfrm>
            <a:off x="1092200" y="64008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毛利 = 40,000 × 50% = 20,000 元</a:t>
            </a:r>
            <a:endParaRPr lang="en-US" sz="1400" dirty="0"/>
          </a:p>
        </p:txBody>
      </p:sp>
      <p:sp>
        <p:nvSpPr>
          <p:cNvPr id="15" name="budget_roi-text-14"/>
          <p:cNvSpPr/>
          <p:nvPr/>
        </p:nvSpPr>
        <p:spPr>
          <a:xfrm>
            <a:off x="1092200" y="6908800"/>
            <a:ext cx="1371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ROI = （20,000－10,000）÷ 10,000 × 100% = 100%</a:t>
            </a:r>
            <a:endParaRPr lang="en-US" sz="15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mmon_mistak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common_mistak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常見錯誤與避免方法</a:t>
            </a:r>
            <a:endParaRPr lang="en-US" sz="3000" dirty="0"/>
          </a:p>
        </p:txBody>
      </p:sp>
      <p:sp>
        <p:nvSpPr>
          <p:cNvPr id="4" name="common_mistakes-shape-3"/>
          <p:cNvSpPr/>
          <p:nvPr/>
        </p:nvSpPr>
        <p:spPr>
          <a:xfrm>
            <a:off x="762000" y="2032000"/>
            <a:ext cx="14478000" cy="114300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/>
        </p:spPr>
      </p:sp>
      <p:pic>
        <p:nvPicPr>
          <p:cNvPr id="5" name="common_mistakes-icon-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200" y="2387600"/>
            <a:ext cx="330200" cy="330200"/>
          </a:xfrm>
          <a:prstGeom prst="rect">
            <a:avLst/>
          </a:prstGeom>
        </p:spPr>
      </p:pic>
      <p:sp>
        <p:nvSpPr>
          <p:cNvPr id="6" name="common_mistakes-text-5"/>
          <p:cNvSpPr/>
          <p:nvPr/>
        </p:nvSpPr>
        <p:spPr>
          <a:xfrm>
            <a:off x="1600200" y="2286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預算過低，系統無法有效學習</a:t>
            </a:r>
            <a:endParaRPr lang="en-US" sz="1500" dirty="0"/>
          </a:p>
        </p:txBody>
      </p:sp>
      <p:sp>
        <p:nvSpPr>
          <p:cNvPr id="7" name="common_mistakes-text-6"/>
          <p:cNvSpPr/>
          <p:nvPr/>
        </p:nvSpPr>
        <p:spPr>
          <a:xfrm>
            <a:off x="1600200" y="2667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建議：以能累積足夠轉換數的預算作為投放基準</a:t>
            </a:r>
            <a:endParaRPr lang="en-US" sz="1300" dirty="0"/>
          </a:p>
        </p:txBody>
      </p:sp>
      <p:sp>
        <p:nvSpPr>
          <p:cNvPr id="8" name="common_mistakes-shape-7"/>
          <p:cNvSpPr/>
          <p:nvPr/>
        </p:nvSpPr>
        <p:spPr>
          <a:xfrm>
            <a:off x="762000" y="3429000"/>
            <a:ext cx="14478000" cy="114300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/>
        </p:spPr>
      </p:sp>
      <p:pic>
        <p:nvPicPr>
          <p:cNvPr id="9" name="common_mistak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3784600"/>
            <a:ext cx="330200" cy="330200"/>
          </a:xfrm>
          <a:prstGeom prst="rect">
            <a:avLst/>
          </a:prstGeom>
        </p:spPr>
      </p:pic>
      <p:sp>
        <p:nvSpPr>
          <p:cNvPr id="10" name="common_mistakes-text-9"/>
          <p:cNvSpPr/>
          <p:nvPr/>
        </p:nvSpPr>
        <p:spPr>
          <a:xfrm>
            <a:off x="1600200" y="3683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忽略否定關鍵字，預算浪費在無效流量</a:t>
            </a:r>
            <a:endParaRPr lang="en-US" sz="1500" dirty="0"/>
          </a:p>
        </p:txBody>
      </p:sp>
      <p:sp>
        <p:nvSpPr>
          <p:cNvPr id="11" name="common_mistakes-text-10"/>
          <p:cNvSpPr/>
          <p:nvPr/>
        </p:nvSpPr>
        <p:spPr>
          <a:xfrm>
            <a:off x="1600200" y="4064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建議：定期檢視搜尋字詞報表並持續新增否定清單</a:t>
            </a:r>
            <a:endParaRPr lang="en-US" sz="1300" dirty="0"/>
          </a:p>
        </p:txBody>
      </p:sp>
      <p:sp>
        <p:nvSpPr>
          <p:cNvPr id="12" name="common_mistakes-shape-11"/>
          <p:cNvSpPr/>
          <p:nvPr/>
        </p:nvSpPr>
        <p:spPr>
          <a:xfrm>
            <a:off x="762000" y="4826000"/>
            <a:ext cx="14478000" cy="1143000"/>
          </a:xfrm>
          <a:prstGeom prst="roundRect">
            <a:avLst>
              <a:gd name="adj" fmla="val 8889"/>
            </a:avLst>
          </a:prstGeom>
          <a:solidFill>
            <a:srgbClr val="FDECEA"/>
          </a:solidFill>
          <a:ln/>
        </p:spPr>
      </p:sp>
      <p:pic>
        <p:nvPicPr>
          <p:cNvPr id="13" name="common_mistakes-icon-1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00" y="5181600"/>
            <a:ext cx="330200" cy="330200"/>
          </a:xfrm>
          <a:prstGeom prst="rect">
            <a:avLst/>
          </a:prstGeom>
        </p:spPr>
      </p:pic>
      <p:sp>
        <p:nvSpPr>
          <p:cNvPr id="14" name="common_mistakes-text-13"/>
          <p:cNvSpPr/>
          <p:nvPr/>
        </p:nvSpPr>
        <p:spPr>
          <a:xfrm>
            <a:off x="1600200" y="5080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未設定轉換追蹤，無法評估真實成效</a:t>
            </a:r>
            <a:endParaRPr lang="en-US" sz="1500" dirty="0"/>
          </a:p>
        </p:txBody>
      </p:sp>
      <p:sp>
        <p:nvSpPr>
          <p:cNvPr id="15" name="common_mistakes-text-14"/>
          <p:cNvSpPr/>
          <p:nvPr/>
        </p:nvSpPr>
        <p:spPr>
          <a:xfrm>
            <a:off x="1600200" y="5461000"/>
            <a:ext cx="13335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建議：投放前務必完成像素與轉換事件設定並測試</a:t>
            </a:r>
            <a:endParaRPr lang="en-US" sz="1300" dirty="0"/>
          </a:p>
        </p:txBody>
      </p:sp>
      <p:sp>
        <p:nvSpPr>
          <p:cNvPr id="16" name="common_mistakes-shape-15"/>
          <p:cNvSpPr/>
          <p:nvPr/>
        </p:nvSpPr>
        <p:spPr>
          <a:xfrm>
            <a:off x="762000" y="6223000"/>
            <a:ext cx="14478000" cy="1143000"/>
          </a:xfrm>
          <a:prstGeom prst="roundRect">
            <a:avLst>
              <a:gd name="adj" fmla="val 8889"/>
            </a:avLst>
          </a:prstGeom>
          <a:solidFill>
            <a:srgbClr val="E6F4EA"/>
          </a:solidFill>
          <a:ln/>
        </p:spPr>
      </p:sp>
      <p:pic>
        <p:nvPicPr>
          <p:cNvPr id="17" name="common_mistakes-icon-1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200" y="6578600"/>
            <a:ext cx="330200" cy="330200"/>
          </a:xfrm>
          <a:prstGeom prst="rect">
            <a:avLst/>
          </a:prstGeom>
        </p:spPr>
      </p:pic>
      <p:sp>
        <p:nvSpPr>
          <p:cNvPr id="18" name="common_mistakes-text-17"/>
          <p:cNvSpPr/>
          <p:nvPr/>
        </p:nvSpPr>
        <p:spPr>
          <a:xfrm>
            <a:off x="1600200" y="6477000"/>
            <a:ext cx="1333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正確作法：先小規模測試，再依數據逐步放大預算</a:t>
            </a:r>
            <a:endParaRPr lang="en-US" sz="15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mmary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summary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總結與行動清單</a:t>
            </a:r>
            <a:endParaRPr lang="en-US" sz="3000" dirty="0"/>
          </a:p>
        </p:txBody>
      </p:sp>
      <p:sp>
        <p:nvSpPr>
          <p:cNvPr id="4" name="summary-shape-3"/>
          <p:cNvSpPr/>
          <p:nvPr/>
        </p:nvSpPr>
        <p:spPr>
          <a:xfrm>
            <a:off x="762000" y="2032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summary-text-4"/>
          <p:cNvSpPr/>
          <p:nvPr/>
        </p:nvSpPr>
        <p:spPr>
          <a:xfrm>
            <a:off x="1016000" y="228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1</a:t>
            </a:r>
            <a:endParaRPr lang="en-US" sz="2400" dirty="0"/>
          </a:p>
        </p:txBody>
      </p:sp>
      <p:sp>
        <p:nvSpPr>
          <p:cNvPr id="6" name="summary-text-5"/>
          <p:cNvSpPr/>
          <p:nvPr/>
        </p:nvSpPr>
        <p:spPr>
          <a:xfrm>
            <a:off x="1016000" y="2870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建立廣告帳戶與追蹤設定</a:t>
            </a:r>
            <a:endParaRPr lang="en-US" sz="1600" dirty="0"/>
          </a:p>
        </p:txBody>
      </p:sp>
      <p:sp>
        <p:nvSpPr>
          <p:cNvPr id="7" name="summary-text-6"/>
          <p:cNvSpPr/>
          <p:nvPr/>
        </p:nvSpPr>
        <p:spPr>
          <a:xfrm>
            <a:off x="1016000" y="3302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投放前務必完成像素與轉換事件設定</a:t>
            </a:r>
            <a:endParaRPr lang="en-US" sz="1300" dirty="0"/>
          </a:p>
        </p:txBody>
      </p:sp>
      <p:sp>
        <p:nvSpPr>
          <p:cNvPr id="8" name="summary-shape-7"/>
          <p:cNvSpPr/>
          <p:nvPr/>
        </p:nvSpPr>
        <p:spPr>
          <a:xfrm>
            <a:off x="8382000" y="2032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9" name="summary-text-8"/>
          <p:cNvSpPr/>
          <p:nvPr/>
        </p:nvSpPr>
        <p:spPr>
          <a:xfrm>
            <a:off x="8636000" y="2286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summary-text-9"/>
          <p:cNvSpPr/>
          <p:nvPr/>
        </p:nvSpPr>
        <p:spPr>
          <a:xfrm>
            <a:off x="8636000" y="2870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從搜尋或社群擇一平台起步</a:t>
            </a:r>
            <a:endParaRPr lang="en-US" sz="1600" dirty="0"/>
          </a:p>
        </p:txBody>
      </p:sp>
      <p:sp>
        <p:nvSpPr>
          <p:cNvPr id="11" name="summary-text-10"/>
          <p:cNvSpPr/>
          <p:nvPr/>
        </p:nvSpPr>
        <p:spPr>
          <a:xfrm>
            <a:off x="8636000" y="3302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依產業與目標選擇最適合的起點平台</a:t>
            </a:r>
            <a:endParaRPr lang="en-US" sz="1300" dirty="0"/>
          </a:p>
        </p:txBody>
      </p:sp>
      <p:sp>
        <p:nvSpPr>
          <p:cNvPr id="12" name="summary-shape-11"/>
          <p:cNvSpPr/>
          <p:nvPr/>
        </p:nvSpPr>
        <p:spPr>
          <a:xfrm>
            <a:off x="762000" y="4191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13" name="summary-text-12"/>
          <p:cNvSpPr/>
          <p:nvPr/>
        </p:nvSpPr>
        <p:spPr>
          <a:xfrm>
            <a:off x="1016000" y="4445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1A73E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summary-text-13"/>
          <p:cNvSpPr/>
          <p:nvPr/>
        </p:nvSpPr>
        <p:spPr>
          <a:xfrm>
            <a:off x="1016000" y="5029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執行 A/B 測試找出最佳組合</a:t>
            </a:r>
            <a:endParaRPr lang="en-US" sz="1600" dirty="0"/>
          </a:p>
        </p:txBody>
      </p:sp>
      <p:sp>
        <p:nvSpPr>
          <p:cNvPr id="15" name="summary-text-14"/>
          <p:cNvSpPr/>
          <p:nvPr/>
        </p:nvSpPr>
        <p:spPr>
          <a:xfrm>
            <a:off x="1016000" y="5461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單變數測試，累積足夠樣本量再下結論</a:t>
            </a:r>
            <a:endParaRPr lang="en-US" sz="1300" dirty="0"/>
          </a:p>
        </p:txBody>
      </p:sp>
      <p:sp>
        <p:nvSpPr>
          <p:cNvPr id="16" name="summary-shape-15"/>
          <p:cNvSpPr/>
          <p:nvPr/>
        </p:nvSpPr>
        <p:spPr>
          <a:xfrm>
            <a:off x="8382000" y="4191000"/>
            <a:ext cx="7112000" cy="1905000"/>
          </a:xfrm>
          <a:prstGeom prst="roundRect">
            <a:avLst>
              <a:gd name="adj" fmla="val 5333"/>
            </a:avLst>
          </a:prstGeom>
          <a:solidFill>
            <a:srgbClr val="FFF8E7"/>
          </a:solidFill>
          <a:ln/>
        </p:spPr>
      </p:sp>
      <p:sp>
        <p:nvSpPr>
          <p:cNvPr id="17" name="summary-text-16"/>
          <p:cNvSpPr/>
          <p:nvPr/>
        </p:nvSpPr>
        <p:spPr>
          <a:xfrm>
            <a:off x="8636000" y="4445000"/>
            <a:ext cx="508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dirty="0">
                <a:solidFill>
                  <a:srgbClr val="F9AB00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4</a:t>
            </a:r>
            <a:endParaRPr lang="en-US" sz="2400" dirty="0"/>
          </a:p>
        </p:txBody>
      </p:sp>
      <p:sp>
        <p:nvSpPr>
          <p:cNvPr id="18" name="summary-text-17"/>
          <p:cNvSpPr/>
          <p:nvPr/>
        </p:nvSpPr>
        <p:spPr>
          <a:xfrm>
            <a:off x="8636000" y="5029200"/>
            <a:ext cx="6604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持續監控與優化 ROI</a:t>
            </a:r>
            <a:endParaRPr lang="en-US" sz="1600" dirty="0"/>
          </a:p>
        </p:txBody>
      </p:sp>
      <p:sp>
        <p:nvSpPr>
          <p:cNvPr id="19" name="summary-text-18"/>
          <p:cNvSpPr/>
          <p:nvPr/>
        </p:nvSpPr>
        <p:spPr>
          <a:xfrm>
            <a:off x="8636000" y="5461000"/>
            <a:ext cx="6604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5F6368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定期檢視關鍵指標，逐步放大成效佳的投放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9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ferences-shape-1"/>
          <p:cNvSpPr/>
          <p:nvPr/>
        </p:nvSpPr>
        <p:spPr>
          <a:xfrm>
            <a:off x="0" y="0"/>
            <a:ext cx="16256000" cy="50800"/>
          </a:xfrm>
          <a:prstGeom prst="rect">
            <a:avLst/>
          </a:prstGeom>
          <a:solidFill>
            <a:srgbClr val="1A73E8"/>
          </a:solidFill>
          <a:ln/>
        </p:spPr>
      </p:sp>
      <p:sp>
        <p:nvSpPr>
          <p:cNvPr id="3" name="references-text-2"/>
          <p:cNvSpPr/>
          <p:nvPr/>
        </p:nvSpPr>
        <p:spPr>
          <a:xfrm>
            <a:off x="762000" y="635000"/>
            <a:ext cx="11430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參考資源</a:t>
            </a:r>
            <a:endParaRPr lang="en-US" sz="3000" dirty="0"/>
          </a:p>
        </p:txBody>
      </p:sp>
      <p:sp>
        <p:nvSpPr>
          <p:cNvPr id="4" name="references-shape-3"/>
          <p:cNvSpPr/>
          <p:nvPr/>
        </p:nvSpPr>
        <p:spPr>
          <a:xfrm>
            <a:off x="762000" y="20320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5" name="references-text-4"/>
          <p:cNvSpPr/>
          <p:nvPr/>
        </p:nvSpPr>
        <p:spPr>
          <a:xfrm>
            <a:off x="1092200" y="23114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Google Ads 官方說明中心與最佳化建議</a:t>
            </a:r>
            <a:endParaRPr lang="en-US" sz="1600" dirty="0"/>
          </a:p>
        </p:txBody>
      </p:sp>
      <p:sp>
        <p:nvSpPr>
          <p:cNvPr id="6" name="references-shape-5"/>
          <p:cNvSpPr/>
          <p:nvPr/>
        </p:nvSpPr>
        <p:spPr>
          <a:xfrm>
            <a:off x="762000" y="30988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7" name="references-text-6"/>
          <p:cNvSpPr/>
          <p:nvPr/>
        </p:nvSpPr>
        <p:spPr>
          <a:xfrm>
            <a:off x="1092200" y="33782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Think with Google 行銷洞察與案例研究</a:t>
            </a:r>
            <a:endParaRPr lang="en-US" sz="1600" dirty="0"/>
          </a:p>
        </p:txBody>
      </p:sp>
      <p:sp>
        <p:nvSpPr>
          <p:cNvPr id="8" name="references-shape-7"/>
          <p:cNvSpPr/>
          <p:nvPr/>
        </p:nvSpPr>
        <p:spPr>
          <a:xfrm>
            <a:off x="762000" y="41656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AED"/>
            </a:solidFill>
            <a:prstDash val="solid"/>
          </a:ln>
        </p:spPr>
      </p:sp>
      <p:sp>
        <p:nvSpPr>
          <p:cNvPr id="9" name="references-text-8"/>
          <p:cNvSpPr/>
          <p:nvPr/>
        </p:nvSpPr>
        <p:spPr>
          <a:xfrm>
            <a:off x="1092200" y="44450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Blueprint 官方廣告課程與認證</a:t>
            </a:r>
            <a:endParaRPr lang="en-US" sz="1600" dirty="0"/>
          </a:p>
        </p:txBody>
      </p:sp>
      <p:sp>
        <p:nvSpPr>
          <p:cNvPr id="10" name="references-shape-9"/>
          <p:cNvSpPr/>
          <p:nvPr/>
        </p:nvSpPr>
        <p:spPr>
          <a:xfrm>
            <a:off x="762000" y="52324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8E7"/>
          </a:solidFill>
          <a:ln/>
        </p:spPr>
      </p:sp>
      <p:sp>
        <p:nvSpPr>
          <p:cNvPr id="11" name="references-text-10"/>
          <p:cNvSpPr/>
          <p:nvPr/>
        </p:nvSpPr>
        <p:spPr>
          <a:xfrm>
            <a:off x="1092200" y="55118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Meta Business 說明中心</a:t>
            </a:r>
            <a:endParaRPr lang="en-US" sz="1600" dirty="0"/>
          </a:p>
        </p:txBody>
      </p:sp>
      <p:sp>
        <p:nvSpPr>
          <p:cNvPr id="12" name="references-shape-11"/>
          <p:cNvSpPr/>
          <p:nvPr/>
        </p:nvSpPr>
        <p:spPr>
          <a:xfrm>
            <a:off x="762000" y="6299200"/>
            <a:ext cx="14732000" cy="889000"/>
          </a:xfrm>
          <a:prstGeom prst="roundRect">
            <a:avLst>
              <a:gd name="adj" fmla="val 11429"/>
            </a:avLst>
          </a:prstGeom>
          <a:solidFill>
            <a:srgbClr val="FFF8E7"/>
          </a:solidFill>
          <a:ln/>
        </p:spPr>
      </p:sp>
      <p:sp>
        <p:nvSpPr>
          <p:cNvPr id="13" name="references-text-12"/>
          <p:cNvSpPr/>
          <p:nvPr/>
        </p:nvSpPr>
        <p:spPr>
          <a:xfrm>
            <a:off x="1092200" y="6578600"/>
            <a:ext cx="13970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202124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HubSpot — 數位廣告投放趨勢報告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A73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you-shape-1"/>
          <p:cNvSpPr/>
          <p:nvPr/>
        </p:nvSpPr>
        <p:spPr>
          <a:xfrm>
            <a:off x="12192000" y="762000"/>
            <a:ext cx="3810000" cy="3810000"/>
          </a:xfrm>
          <a:prstGeom prst="ellipse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3" name="thankyou-shape-2"/>
          <p:cNvSpPr/>
          <p:nvPr/>
        </p:nvSpPr>
        <p:spPr>
          <a:xfrm>
            <a:off x="12954000" y="1524000"/>
            <a:ext cx="2286000" cy="2286000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</p:sp>
      <p:sp>
        <p:nvSpPr>
          <p:cNvPr id="4" name="thankyou-shape-3"/>
          <p:cNvSpPr/>
          <p:nvPr/>
        </p:nvSpPr>
        <p:spPr>
          <a:xfrm>
            <a:off x="13589000" y="2159000"/>
            <a:ext cx="1016000" cy="1016000"/>
          </a:xfrm>
          <a:prstGeom prst="ellipse">
            <a:avLst/>
          </a:prstGeom>
          <a:solidFill>
            <a:srgbClr val="F9AB00"/>
          </a:solidFill>
          <a:ln/>
        </p:spPr>
      </p:sp>
      <p:sp>
        <p:nvSpPr>
          <p:cNvPr id="5" name="thankyou-shape-4"/>
          <p:cNvSpPr/>
          <p:nvPr/>
        </p:nvSpPr>
        <p:spPr>
          <a:xfrm>
            <a:off x="1016000" y="3810000"/>
            <a:ext cx="762000" cy="76200"/>
          </a:xfrm>
          <a:prstGeom prst="rect">
            <a:avLst/>
          </a:prstGeom>
          <a:solidFill>
            <a:srgbClr val="F9AB00"/>
          </a:solidFill>
          <a:ln/>
        </p:spPr>
      </p:sp>
      <p:sp>
        <p:nvSpPr>
          <p:cNvPr id="6" name="thankyou-text-5"/>
          <p:cNvSpPr/>
          <p:nvPr/>
        </p:nvSpPr>
        <p:spPr>
          <a:xfrm>
            <a:off x="990600" y="4318000"/>
            <a:ext cx="8890000" cy="1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感謝聆聽</a:t>
            </a:r>
            <a:endParaRPr lang="en-US" sz="4400" dirty="0"/>
          </a:p>
        </p:txBody>
      </p:sp>
      <p:sp>
        <p:nvSpPr>
          <p:cNvPr id="7" name="thankyou-text-6"/>
          <p:cNvSpPr/>
          <p:nvPr/>
        </p:nvSpPr>
        <p:spPr>
          <a:xfrm>
            <a:off x="1016000" y="5588000"/>
            <a:ext cx="8890000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BBD6FB"/>
                </a:solidFill>
                <a:latin typeface="Noto Sans TC" pitchFamily="34" charset="0"/>
                <a:ea typeface="Microsoft YaHei" pitchFamily="34" charset="-122"/>
                <a:cs typeface="Noto Sans TC" pitchFamily="34" charset="-120"/>
              </a:rPr>
              <a:t>講師｜賴家榮　　SEO 講師・AI 講師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Ads 與 Meta Ads 投放實戰：ROI 最大化</dc:title>
  <dc:subject>Google Ads 與 Meta Ads 投放實戰：ROI 最大化</dc:subject>
  <dc:creator>Manus</dc:creator>
  <cp:lastModifiedBy>Manus</cp:lastModifiedBy>
  <cp:revision>1</cp:revision>
  <dcterms:created xsi:type="dcterms:W3CDTF">2026-07-31T00:39:28Z</dcterms:created>
  <dcterms:modified xsi:type="dcterms:W3CDTF">2026-07-31T00:39:28Z</dcterms:modified>
</cp:coreProperties>
</file>