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charts/chart36.xml" ContentType="application/vnd.openxmlformats-officedocument.drawingml.chart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6256000" cy="9144000"/>
  <p:notesSz cx="9144000" cy="16256000"/>
  <p:embeddedFontLst>
    <p:embeddedFont>
      <p:font typeface="Noto Sans TC" charset="-122" pitchFamily="34"/>
      <p:regular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38" Type="http://schemas.openxmlformats.org/officeDocument/2006/relationships/font" Target="fonts/font1.fntdata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使用滲透率</c:v>
                </c:pt>
              </c:strCache>
            </c:strRef>
          </c:tx>
          <c:spPr>
            <a:solidFill>
              <a:srgbClr val="3B82F6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000000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000000"/>
                        </a:solidFill>
                        <a:latin typeface="Noto Sans TC"/>
                      </a:rPr>
                      <a:t>85%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000000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000000"/>
                        </a:solidFill>
                        <a:latin typeface="Noto Sans TC"/>
                      </a:rPr>
                      <a:t>74%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000000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000000"/>
                        </a:solidFill>
                        <a:latin typeface="Noto Sans TC"/>
                      </a:rPr>
                      <a:t>90%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000000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000000"/>
                        </a:solidFill>
                        <a:latin typeface="Noto Sans TC"/>
                      </a:rPr>
                      <a:t>45%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000000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000000"/>
                        </a:solidFill>
                        <a:latin typeface="Noto Sans TC"/>
                      </a:rPr>
                      <a:t>32%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Facebook</c:v>
                  </c:pt>
                  <c:pt idx="1">
                    <c:v>Instagram</c:v>
                  </c:pt>
                  <c:pt idx="2">
                    <c:v>LINE</c:v>
                  </c:pt>
                  <c:pt idx="3">
                    <c:v>TikTok</c:v>
                  </c:pt>
                  <c:pt idx="4">
                    <c:v>LinkedIn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85</c:v>
                </c:pt>
                <c:pt idx="1">
                  <c:v>74</c:v>
                </c:pt>
                <c:pt idx="2">
                  <c:v>90</c:v>
                </c:pt>
                <c:pt idx="3">
                  <c:v>45</c:v>
                </c:pt>
                <c:pt idx="4">
                  <c:v>32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資源配置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472C4"/>
              </a:solidFill>
              <a:effectLst/>
            </c:spPr>
          </c:dPt>
          <c:dPt>
            <c:idx val="1"/>
            <c:bubble3D val="0"/>
            <c:spPr>
              <a:solidFill>
                <a:srgbClr val="ED7D31"/>
              </a:solidFill>
              <a:effectLst/>
            </c:spPr>
          </c:dPt>
          <c:dPt>
            <c:idx val="2"/>
            <c:bubble3D val="0"/>
            <c:spPr>
              <a:solidFill>
                <a:srgbClr val="A5A5A5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主力平台</c:v>
                </c:pt>
                <c:pt idx="1">
                  <c:v>次要平台</c:v>
                </c:pt>
                <c:pt idx="2">
                  <c:v>測試新平台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60</c:v>
                </c:pt>
                <c:pt idx="1">
                  <c:v>30</c:v>
                </c:pt>
                <c:pt idx="2">
                  <c:v>10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016000" y="2794000"/>
            <a:ext cx="762000" cy="76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over-text-3"/>
          <p:cNvSpPr/>
          <p:nvPr/>
        </p:nvSpPr>
        <p:spPr>
          <a:xfrm>
            <a:off x="1016000" y="3302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SOCIAL MEDIA MARKETING</a:t>
            </a:r>
            <a:endParaRPr lang="en-US" sz="1600" dirty="0"/>
          </a:p>
        </p:txBody>
      </p:sp>
      <p:sp>
        <p:nvSpPr>
          <p:cNvPr id="5" name="cover-text-4"/>
          <p:cNvSpPr/>
          <p:nvPr/>
        </p:nvSpPr>
        <p:spPr>
          <a:xfrm>
            <a:off x="990600" y="3810000"/>
            <a:ext cx="1270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720"/>
              </a:lnSpc>
              <a:buNone/>
            </a:pPr>
            <a:r>
              <a:rPr lang="en-US" sz="4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社群媒體行銷：FB、IG、LinkedIn、TikTok 行銷比較</a:t>
            </a:r>
            <a:endParaRPr lang="en-US" sz="4400" dirty="0"/>
          </a:p>
        </p:txBody>
      </p:sp>
      <p:sp>
        <p:nvSpPr>
          <p:cNvPr id="6" name="cover-text-5"/>
          <p:cNvSpPr/>
          <p:nvPr/>
        </p:nvSpPr>
        <p:spPr>
          <a:xfrm>
            <a:off x="1016000" y="7112000"/>
            <a:ext cx="762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  <p:sp>
        <p:nvSpPr>
          <p:cNvPr id="7" name="cover-shape-6"/>
          <p:cNvSpPr/>
          <p:nvPr/>
        </p:nvSpPr>
        <p:spPr>
          <a:xfrm>
            <a:off x="12446000" y="2540000"/>
            <a:ext cx="2794000" cy="2794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cover-shape-7"/>
          <p:cNvSpPr/>
          <p:nvPr/>
        </p:nvSpPr>
        <p:spPr>
          <a:xfrm>
            <a:off x="13208000" y="3302000"/>
            <a:ext cx="1778000" cy="1778000"/>
          </a:xfrm>
          <a:prstGeom prst="rect">
            <a:avLst/>
          </a:prstGeom>
          <a:solidFill>
            <a:srgbClr val="E2E8F0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2032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066800" y="22352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agenda-text-5"/>
          <p:cNvSpPr/>
          <p:nvPr/>
        </p:nvSpPr>
        <p:spPr>
          <a:xfrm>
            <a:off x="1066800" y="27940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社群行銷基礎</a:t>
            </a:r>
            <a:endParaRPr lang="en-US" sz="1700" dirty="0"/>
          </a:p>
        </p:txBody>
      </p:sp>
      <p:sp>
        <p:nvSpPr>
          <p:cNvPr id="7" name="agenda-text-6"/>
          <p:cNvSpPr/>
          <p:nvPr/>
        </p:nvSpPr>
        <p:spPr>
          <a:xfrm>
            <a:off x="1066800" y="31496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核心價值與平台選擇原則</a:t>
            </a:r>
            <a:endParaRPr lang="en-US" sz="13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2032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sp>
        <p:nvSpPr>
          <p:cNvPr id="9" name="agenda-text-8"/>
          <p:cNvSpPr/>
          <p:nvPr/>
        </p:nvSpPr>
        <p:spPr>
          <a:xfrm>
            <a:off x="8686800" y="22352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agenda-text-9"/>
          <p:cNvSpPr/>
          <p:nvPr/>
        </p:nvSpPr>
        <p:spPr>
          <a:xfrm>
            <a:off x="8686800" y="27940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 行銷</a:t>
            </a:r>
            <a:endParaRPr lang="en-US" sz="1700" dirty="0"/>
          </a:p>
        </p:txBody>
      </p:sp>
      <p:sp>
        <p:nvSpPr>
          <p:cNvPr id="11" name="agenda-text-10"/>
          <p:cNvSpPr/>
          <p:nvPr/>
        </p:nvSpPr>
        <p:spPr>
          <a:xfrm>
            <a:off x="8686800" y="31496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演算法與廣告類型</a:t>
            </a:r>
            <a:endParaRPr lang="en-US" sz="13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36322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sp>
        <p:nvSpPr>
          <p:cNvPr id="13" name="agenda-text-12"/>
          <p:cNvSpPr/>
          <p:nvPr/>
        </p:nvSpPr>
        <p:spPr>
          <a:xfrm>
            <a:off x="1066800" y="3835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agenda-text-13"/>
          <p:cNvSpPr/>
          <p:nvPr/>
        </p:nvSpPr>
        <p:spPr>
          <a:xfrm>
            <a:off x="1066800" y="43942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 行銷</a:t>
            </a:r>
            <a:endParaRPr lang="en-US" sz="1700" dirty="0"/>
          </a:p>
        </p:txBody>
      </p:sp>
      <p:sp>
        <p:nvSpPr>
          <p:cNvPr id="15" name="agenda-text-14"/>
          <p:cNvSpPr/>
          <p:nvPr/>
        </p:nvSpPr>
        <p:spPr>
          <a:xfrm>
            <a:off x="1066800" y="47498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視覺內容與社群經營</a:t>
            </a:r>
            <a:endParaRPr lang="en-US" sz="13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36322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8686800" y="3835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400" dirty="0"/>
          </a:p>
        </p:txBody>
      </p:sp>
      <p:sp>
        <p:nvSpPr>
          <p:cNvPr id="18" name="agenda-text-17"/>
          <p:cNvSpPr/>
          <p:nvPr/>
        </p:nvSpPr>
        <p:spPr>
          <a:xfrm>
            <a:off x="8686800" y="43942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行銷</a:t>
            </a:r>
            <a:endParaRPr lang="en-US" sz="1700" dirty="0"/>
          </a:p>
        </p:txBody>
      </p:sp>
      <p:sp>
        <p:nvSpPr>
          <p:cNvPr id="19" name="agenda-text-18"/>
          <p:cNvSpPr/>
          <p:nvPr/>
        </p:nvSpPr>
        <p:spPr>
          <a:xfrm>
            <a:off x="8686800" y="47498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B2B 內容與廣告策略</a:t>
            </a:r>
            <a:endParaRPr lang="en-US" sz="1300" dirty="0"/>
          </a:p>
        </p:txBody>
      </p:sp>
      <p:sp>
        <p:nvSpPr>
          <p:cNvPr id="20" name="agenda-shape-19"/>
          <p:cNvSpPr/>
          <p:nvPr/>
        </p:nvSpPr>
        <p:spPr>
          <a:xfrm>
            <a:off x="762000" y="52324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sp>
        <p:nvSpPr>
          <p:cNvPr id="21" name="agenda-text-20"/>
          <p:cNvSpPr/>
          <p:nvPr/>
        </p:nvSpPr>
        <p:spPr>
          <a:xfrm>
            <a:off x="1066800" y="54356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400" dirty="0"/>
          </a:p>
        </p:txBody>
      </p:sp>
      <p:sp>
        <p:nvSpPr>
          <p:cNvPr id="22" name="agenda-text-21"/>
          <p:cNvSpPr/>
          <p:nvPr/>
        </p:nvSpPr>
        <p:spPr>
          <a:xfrm>
            <a:off x="1066800" y="59944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行銷</a:t>
            </a:r>
            <a:endParaRPr lang="en-US" sz="1700" dirty="0"/>
          </a:p>
        </p:txBody>
      </p:sp>
      <p:sp>
        <p:nvSpPr>
          <p:cNvPr id="23" name="agenda-text-22"/>
          <p:cNvSpPr/>
          <p:nvPr/>
        </p:nvSpPr>
        <p:spPr>
          <a:xfrm>
            <a:off x="1066800" y="63500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短影音策略與商業應用</a:t>
            </a:r>
            <a:endParaRPr lang="en-US" sz="1300" dirty="0"/>
          </a:p>
        </p:txBody>
      </p:sp>
      <p:sp>
        <p:nvSpPr>
          <p:cNvPr id="24" name="agenda-shape-23"/>
          <p:cNvSpPr/>
          <p:nvPr/>
        </p:nvSpPr>
        <p:spPr>
          <a:xfrm>
            <a:off x="8382000" y="52324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sp>
        <p:nvSpPr>
          <p:cNvPr id="25" name="agenda-text-24"/>
          <p:cNvSpPr/>
          <p:nvPr/>
        </p:nvSpPr>
        <p:spPr>
          <a:xfrm>
            <a:off x="8686800" y="54356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400" dirty="0"/>
          </a:p>
        </p:txBody>
      </p:sp>
      <p:sp>
        <p:nvSpPr>
          <p:cNvPr id="26" name="agenda-text-25"/>
          <p:cNvSpPr/>
          <p:nvPr/>
        </p:nvSpPr>
        <p:spPr>
          <a:xfrm>
            <a:off x="8686800" y="59944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策略比較與成效</a:t>
            </a:r>
            <a:endParaRPr lang="en-US" sz="1700" dirty="0"/>
          </a:p>
        </p:txBody>
      </p:sp>
      <p:sp>
        <p:nvSpPr>
          <p:cNvPr id="27" name="agenda-text-26"/>
          <p:cNvSpPr/>
          <p:nvPr/>
        </p:nvSpPr>
        <p:spPr>
          <a:xfrm>
            <a:off x="8686800" y="63500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平台比較、指標與預算配置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社群行銷基礎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cial_marketing_value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ocial_marketing_value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社群行銷的三大核心價值</a:t>
            </a:r>
            <a:endParaRPr lang="en-US" sz="3000" dirty="0"/>
          </a:p>
        </p:txBody>
      </p:sp>
      <p:sp>
        <p:nvSpPr>
          <p:cNvPr id="4" name="social_marketing_value-shape-3"/>
          <p:cNvSpPr/>
          <p:nvPr/>
        </p:nvSpPr>
        <p:spPr>
          <a:xfrm>
            <a:off x="762000" y="2286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/>
        </p:spPr>
      </p:sp>
      <p:pic>
        <p:nvPicPr>
          <p:cNvPr id="5" name="social_marketing_valu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692400"/>
            <a:ext cx="431800" cy="431800"/>
          </a:xfrm>
          <a:prstGeom prst="rect">
            <a:avLst/>
          </a:prstGeom>
        </p:spPr>
      </p:pic>
      <p:sp>
        <p:nvSpPr>
          <p:cNvPr id="6" name="social_marketing_value-text-5"/>
          <p:cNvSpPr/>
          <p:nvPr/>
        </p:nvSpPr>
        <p:spPr>
          <a:xfrm>
            <a:off x="101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建立品牌信任</a:t>
            </a:r>
            <a:endParaRPr lang="en-US" sz="1600" dirty="0"/>
          </a:p>
        </p:txBody>
      </p:sp>
      <p:sp>
        <p:nvSpPr>
          <p:cNvPr id="7" name="social_marketing_value-text-6"/>
          <p:cNvSpPr/>
          <p:nvPr/>
        </p:nvSpPr>
        <p:spPr>
          <a:xfrm>
            <a:off x="1016000" y="3886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透過持續互動累積使用者對品牌的認知與信任</a:t>
            </a:r>
            <a:endParaRPr lang="en-US" sz="1300" dirty="0"/>
          </a:p>
        </p:txBody>
      </p:sp>
      <p:sp>
        <p:nvSpPr>
          <p:cNvPr id="8" name="social_marketing_value-shape-7"/>
          <p:cNvSpPr/>
          <p:nvPr/>
        </p:nvSpPr>
        <p:spPr>
          <a:xfrm>
            <a:off x="5842000" y="2286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/>
        </p:spPr>
      </p:sp>
      <p:pic>
        <p:nvPicPr>
          <p:cNvPr id="9" name="social_marketing_value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92400"/>
            <a:ext cx="431800" cy="431800"/>
          </a:xfrm>
          <a:prstGeom prst="rect">
            <a:avLst/>
          </a:prstGeom>
        </p:spPr>
      </p:pic>
      <p:sp>
        <p:nvSpPr>
          <p:cNvPr id="10" name="social_marketing_value-text-9"/>
          <p:cNvSpPr/>
          <p:nvPr/>
        </p:nvSpPr>
        <p:spPr>
          <a:xfrm>
            <a:off x="609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直接互動溝通</a:t>
            </a:r>
            <a:endParaRPr lang="en-US" sz="1600" dirty="0"/>
          </a:p>
        </p:txBody>
      </p:sp>
      <p:sp>
        <p:nvSpPr>
          <p:cNvPr id="11" name="social_marketing_value-text-10"/>
          <p:cNvSpPr/>
          <p:nvPr/>
        </p:nvSpPr>
        <p:spPr>
          <a:xfrm>
            <a:off x="6096000" y="3886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與目標受眾建立雙向溝通，即時回應與收集意見</a:t>
            </a:r>
            <a:endParaRPr lang="en-US" sz="1300" dirty="0"/>
          </a:p>
        </p:txBody>
      </p:sp>
      <p:sp>
        <p:nvSpPr>
          <p:cNvPr id="12" name="social_marketing_value-shape-11"/>
          <p:cNvSpPr/>
          <p:nvPr/>
        </p:nvSpPr>
        <p:spPr>
          <a:xfrm>
            <a:off x="10922000" y="2286000"/>
            <a:ext cx="4572000" cy="4572000"/>
          </a:xfrm>
          <a:prstGeom prst="roundRect">
            <a:avLst>
              <a:gd name="adj" fmla="val 2778"/>
            </a:avLst>
          </a:prstGeom>
          <a:solidFill>
            <a:srgbClr val="EFF6FF"/>
          </a:solidFill>
          <a:ln/>
        </p:spPr>
      </p:sp>
      <p:pic>
        <p:nvPicPr>
          <p:cNvPr id="13" name="social_marketing_value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692400"/>
            <a:ext cx="431800" cy="431800"/>
          </a:xfrm>
          <a:prstGeom prst="rect">
            <a:avLst/>
          </a:prstGeom>
        </p:spPr>
      </p:pic>
      <p:sp>
        <p:nvSpPr>
          <p:cNvPr id="14" name="social_marketing_value-text-13"/>
          <p:cNvSpPr/>
          <p:nvPr/>
        </p:nvSpPr>
        <p:spPr>
          <a:xfrm>
            <a:off x="1117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低成本高觸及</a:t>
            </a:r>
            <a:endParaRPr lang="en-US" sz="1600" dirty="0"/>
          </a:p>
        </p:txBody>
      </p:sp>
      <p:sp>
        <p:nvSpPr>
          <p:cNvPr id="15" name="social_marketing_value-text-14"/>
          <p:cNvSpPr/>
          <p:nvPr/>
        </p:nvSpPr>
        <p:spPr>
          <a:xfrm>
            <a:off x="11176000" y="3886200"/>
            <a:ext cx="4064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相較傳統媒體，社群平台提供更具成本效益的曝光管道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wan_social_landscape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aiwan_social_landscape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台灣主要社群媒體使用現況</a:t>
            </a:r>
            <a:endParaRPr lang="en-US" sz="3000" dirty="0"/>
          </a:p>
        </p:txBody>
      </p:sp>
      <p:graphicFrame>
        <p:nvGraphicFramePr>
          <p:cNvPr id="4" name="taiwan_social_landscape-chart-3" descr=""/>
          <p:cNvGraphicFramePr/>
          <p:nvPr/>
        </p:nvGraphicFramePr>
        <p:xfrm>
          <a:off x="762000" y="2032000"/>
          <a:ext cx="9144000" cy="5080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aiwan_social_landscape-shape-4"/>
          <p:cNvSpPr/>
          <p:nvPr/>
        </p:nvSpPr>
        <p:spPr>
          <a:xfrm>
            <a:off x="10414000" y="2032000"/>
            <a:ext cx="5080000" cy="2286000"/>
          </a:xfrm>
          <a:prstGeom prst="roundRect">
            <a:avLst>
              <a:gd name="adj" fmla="val 4444"/>
            </a:avLst>
          </a:prstGeom>
          <a:solidFill>
            <a:srgbClr val="F8FAFC"/>
          </a:solidFill>
          <a:ln/>
        </p:spPr>
      </p:sp>
      <p:sp>
        <p:nvSpPr>
          <p:cNvPr id="6" name="taiwan_social_landscape-text-5"/>
          <p:cNvSpPr/>
          <p:nvPr/>
        </p:nvSpPr>
        <p:spPr>
          <a:xfrm>
            <a:off x="10744200" y="2286000"/>
            <a:ext cx="444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生態系仍居主導</a:t>
            </a:r>
            <a:endParaRPr lang="en-US" sz="1500" dirty="0"/>
          </a:p>
        </p:txBody>
      </p:sp>
      <p:sp>
        <p:nvSpPr>
          <p:cNvPr id="7" name="taiwan_social_landscape-text-6"/>
          <p:cNvSpPr/>
          <p:nvPr/>
        </p:nvSpPr>
        <p:spPr>
          <a:xfrm>
            <a:off x="10744200" y="2692400"/>
            <a:ext cx="4445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 與 Instagram 合計觸及最廣，涵蓋各年齡層使用者</a:t>
            </a:r>
            <a:endParaRPr lang="en-US" sz="1300" dirty="0"/>
          </a:p>
        </p:txBody>
      </p:sp>
      <p:sp>
        <p:nvSpPr>
          <p:cNvPr id="8" name="taiwan_social_landscape-shape-7"/>
          <p:cNvSpPr/>
          <p:nvPr/>
        </p:nvSpPr>
        <p:spPr>
          <a:xfrm>
            <a:off x="10414000" y="4572000"/>
            <a:ext cx="5080000" cy="2286000"/>
          </a:xfrm>
          <a:prstGeom prst="roundRect">
            <a:avLst>
              <a:gd name="adj" fmla="val 4444"/>
            </a:avLst>
          </a:prstGeom>
          <a:solidFill>
            <a:srgbClr val="EFF6FF"/>
          </a:solidFill>
          <a:ln/>
        </p:spPr>
      </p:sp>
      <p:sp>
        <p:nvSpPr>
          <p:cNvPr id="9" name="taiwan_social_landscape-text-8"/>
          <p:cNvSpPr/>
          <p:nvPr/>
        </p:nvSpPr>
        <p:spPr>
          <a:xfrm>
            <a:off x="10744200" y="4826000"/>
            <a:ext cx="444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年輕族群快速成長</a:t>
            </a:r>
            <a:endParaRPr lang="en-US" sz="1500" dirty="0"/>
          </a:p>
        </p:txBody>
      </p:sp>
      <p:sp>
        <p:nvSpPr>
          <p:cNvPr id="10" name="taiwan_social_landscape-text-9"/>
          <p:cNvSpPr/>
          <p:nvPr/>
        </p:nvSpPr>
        <p:spPr>
          <a:xfrm>
            <a:off x="10744200" y="5232400"/>
            <a:ext cx="4445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18-24 歲族群使用率持續攀升，成為品牌年輕化的重要管道</a:t>
            </a:r>
            <a:endParaRPr lang="en-US" sz="1300" dirty="0"/>
          </a:p>
        </p:txBody>
      </p:sp>
      <p:sp>
        <p:nvSpPr>
          <p:cNvPr id="11" name="taiwan_social_landscape-text-10"/>
          <p:cNvSpPr/>
          <p:nvPr/>
        </p:nvSpPr>
        <p:spPr>
          <a:xfrm>
            <a:off x="762000" y="7366000"/>
            <a:ext cx="1473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資料來源：台灣網路資訊中心（TWNIC）、We Are Social 全球數位報告（示意數據，僅供教學參考）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form_selection_principle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platform_selection_principle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選擇平台的三大核心原則</a:t>
            </a:r>
            <a:endParaRPr lang="en-US" sz="3000" dirty="0"/>
          </a:p>
        </p:txBody>
      </p:sp>
      <p:sp>
        <p:nvSpPr>
          <p:cNvPr id="4" name="platform_selection_principle-shape-3"/>
          <p:cNvSpPr/>
          <p:nvPr/>
        </p:nvSpPr>
        <p:spPr>
          <a:xfrm>
            <a:off x="762000" y="2286000"/>
            <a:ext cx="4318000" cy="3556000"/>
          </a:xfrm>
          <a:prstGeom prst="roundRect">
            <a:avLst>
              <a:gd name="adj" fmla="val 3571"/>
            </a:avLst>
          </a:prstGeom>
          <a:solidFill>
            <a:srgbClr val="F8FAFC"/>
          </a:solidFill>
          <a:ln/>
        </p:spPr>
      </p:sp>
      <p:sp>
        <p:nvSpPr>
          <p:cNvPr id="5" name="platform_selection_principle-text-4"/>
          <p:cNvSpPr/>
          <p:nvPr/>
        </p:nvSpPr>
        <p:spPr>
          <a:xfrm>
            <a:off x="1143000" y="266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platform_selection_principle-text-5"/>
          <p:cNvSpPr/>
          <p:nvPr/>
        </p:nvSpPr>
        <p:spPr>
          <a:xfrm>
            <a:off x="1143000" y="3429000"/>
            <a:ext cx="355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受眾在哪裡</a:t>
            </a:r>
            <a:endParaRPr lang="en-US" sz="1500" dirty="0"/>
          </a:p>
        </p:txBody>
      </p:sp>
      <p:sp>
        <p:nvSpPr>
          <p:cNvPr id="7" name="platform_selection_principle-text-6"/>
          <p:cNvSpPr/>
          <p:nvPr/>
        </p:nvSpPr>
        <p:spPr>
          <a:xfrm>
            <a:off x="1143000" y="38354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先確認目標客群主要活躍的平台，再決定資源投入方向</a:t>
            </a:r>
            <a:endParaRPr lang="en-US" sz="1300" dirty="0"/>
          </a:p>
        </p:txBody>
      </p:sp>
      <p:sp>
        <p:nvSpPr>
          <p:cNvPr id="8" name="platform_selection_principle-shape-7"/>
          <p:cNvSpPr/>
          <p:nvPr/>
        </p:nvSpPr>
        <p:spPr>
          <a:xfrm>
            <a:off x="5080000" y="4064000"/>
            <a:ext cx="7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9" name="platform_selection_principle-shape-8"/>
          <p:cNvSpPr/>
          <p:nvPr/>
        </p:nvSpPr>
        <p:spPr>
          <a:xfrm>
            <a:off x="5969000" y="2286000"/>
            <a:ext cx="4318000" cy="3556000"/>
          </a:xfrm>
          <a:prstGeom prst="roundRect">
            <a:avLst>
              <a:gd name="adj" fmla="val 3571"/>
            </a:avLst>
          </a:prstGeom>
          <a:solidFill>
            <a:srgbClr val="F8FAFC"/>
          </a:solidFill>
          <a:ln/>
        </p:spPr>
      </p:sp>
      <p:sp>
        <p:nvSpPr>
          <p:cNvPr id="10" name="platform_selection_principle-text-9"/>
          <p:cNvSpPr/>
          <p:nvPr/>
        </p:nvSpPr>
        <p:spPr>
          <a:xfrm>
            <a:off x="6350000" y="266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platform_selection_principle-text-10"/>
          <p:cNvSpPr/>
          <p:nvPr/>
        </p:nvSpPr>
        <p:spPr>
          <a:xfrm>
            <a:off x="6350000" y="3429000"/>
            <a:ext cx="355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內容形式匹配</a:t>
            </a:r>
            <a:endParaRPr lang="en-US" sz="1500" dirty="0"/>
          </a:p>
        </p:txBody>
      </p:sp>
      <p:sp>
        <p:nvSpPr>
          <p:cNvPr id="12" name="platform_selection_principle-text-11"/>
          <p:cNvSpPr/>
          <p:nvPr/>
        </p:nvSpPr>
        <p:spPr>
          <a:xfrm>
            <a:off x="6350000" y="38354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依平台特性選擇對應的內容形式，例如短影音或長文分析</a:t>
            </a:r>
            <a:endParaRPr lang="en-US" sz="1300" dirty="0"/>
          </a:p>
        </p:txBody>
      </p:sp>
      <p:sp>
        <p:nvSpPr>
          <p:cNvPr id="13" name="platform_selection_principle-shape-12"/>
          <p:cNvSpPr/>
          <p:nvPr/>
        </p:nvSpPr>
        <p:spPr>
          <a:xfrm>
            <a:off x="10287000" y="4064000"/>
            <a:ext cx="7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14" name="platform_selection_principle-shape-13"/>
          <p:cNvSpPr/>
          <p:nvPr/>
        </p:nvSpPr>
        <p:spPr>
          <a:xfrm>
            <a:off x="11176000" y="2286000"/>
            <a:ext cx="4318000" cy="3556000"/>
          </a:xfrm>
          <a:prstGeom prst="roundRect">
            <a:avLst>
              <a:gd name="adj" fmla="val 3571"/>
            </a:avLst>
          </a:prstGeom>
          <a:solidFill>
            <a:srgbClr val="EFF6FF"/>
          </a:solidFill>
          <a:ln/>
        </p:spPr>
      </p:sp>
      <p:sp>
        <p:nvSpPr>
          <p:cNvPr id="15" name="platform_selection_principle-text-14"/>
          <p:cNvSpPr/>
          <p:nvPr/>
        </p:nvSpPr>
        <p:spPr>
          <a:xfrm>
            <a:off x="11557000" y="266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sp>
        <p:nvSpPr>
          <p:cNvPr id="16" name="platform_selection_principle-text-15"/>
          <p:cNvSpPr/>
          <p:nvPr/>
        </p:nvSpPr>
        <p:spPr>
          <a:xfrm>
            <a:off x="11557000" y="3429000"/>
            <a:ext cx="355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資源集中聚焦</a:t>
            </a:r>
            <a:endParaRPr lang="en-US" sz="1500" dirty="0"/>
          </a:p>
        </p:txBody>
      </p:sp>
      <p:sp>
        <p:nvSpPr>
          <p:cNvPr id="17" name="platform_selection_principle-text-16"/>
          <p:cNvSpPr/>
          <p:nvPr/>
        </p:nvSpPr>
        <p:spPr>
          <a:xfrm>
            <a:off x="11557000" y="3835400"/>
            <a:ext cx="3556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資源有限時，聚焦 1-2 個主力平台深耕，優於分散經營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 行銷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cebook_overview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facebook_overview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Facebook：用戶基數最大的全年齡層平台</a:t>
            </a:r>
            <a:endParaRPr lang="en-US" sz="3000" dirty="0"/>
          </a:p>
        </p:txBody>
      </p:sp>
      <p:sp>
        <p:nvSpPr>
          <p:cNvPr id="4" name="facebook_overview-text-3"/>
          <p:cNvSpPr/>
          <p:nvPr/>
        </p:nvSpPr>
        <p:spPr>
          <a:xfrm>
            <a:off x="762000" y="2286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 是全球用戶數最多的社群平台之一，年齡層分布廣泛，特別適合品牌建立、社群經營與精準廣告投放。粉絲專頁與社團功能是經營社群關係的核心工具。</a:t>
            </a:r>
            <a:endParaRPr lang="en-US" sz="1700" dirty="0"/>
          </a:p>
        </p:txBody>
      </p:sp>
      <p:sp>
        <p:nvSpPr>
          <p:cNvPr id="5" name="facebook_overview-shape-4"/>
          <p:cNvSpPr/>
          <p:nvPr/>
        </p:nvSpPr>
        <p:spPr>
          <a:xfrm>
            <a:off x="762000" y="4953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6" name="facebook_overview-text-5"/>
          <p:cNvSpPr/>
          <p:nvPr/>
        </p:nvSpPr>
        <p:spPr>
          <a:xfrm>
            <a:off x="1092200" y="5207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適合場景</a:t>
            </a:r>
            <a:endParaRPr lang="en-US" sz="1500" dirty="0"/>
          </a:p>
        </p:txBody>
      </p:sp>
      <p:sp>
        <p:nvSpPr>
          <p:cNvPr id="7" name="facebook_overview-text-6"/>
          <p:cNvSpPr/>
          <p:nvPr/>
        </p:nvSpPr>
        <p:spPr>
          <a:xfrm>
            <a:off x="1092200" y="56388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品牌形象建立、客服互動、社團經營、精準受眾廣告投放</a:t>
            </a:r>
            <a:endParaRPr lang="en-US" sz="1400" dirty="0"/>
          </a:p>
        </p:txBody>
      </p:sp>
      <p:sp>
        <p:nvSpPr>
          <p:cNvPr id="8" name="facebook_overview-shape-7"/>
          <p:cNvSpPr/>
          <p:nvPr/>
        </p:nvSpPr>
        <p:spPr>
          <a:xfrm>
            <a:off x="8382000" y="2286000"/>
            <a:ext cx="7112000" cy="4572000"/>
          </a:xfrm>
          <a:prstGeom prst="roundRect">
            <a:avLst>
              <a:gd name="adj" fmla="val 2778"/>
            </a:avLst>
          </a:prstGeom>
          <a:solidFill>
            <a:srgbClr val="EFF6FF"/>
          </a:solidFill>
          <a:ln/>
        </p:spPr>
      </p:sp>
      <p:sp>
        <p:nvSpPr>
          <p:cNvPr id="9" name="facebook_overview-text-8"/>
          <p:cNvSpPr/>
          <p:nvPr/>
        </p:nvSpPr>
        <p:spPr>
          <a:xfrm>
            <a:off x="8712200" y="2590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核心工具</a:t>
            </a:r>
            <a:endParaRPr lang="en-US" sz="1500" dirty="0"/>
          </a:p>
        </p:txBody>
      </p:sp>
      <p:sp>
        <p:nvSpPr>
          <p:cNvPr id="10" name="facebook_overview-text-9"/>
          <p:cNvSpPr/>
          <p:nvPr/>
        </p:nvSpPr>
        <p:spPr>
          <a:xfrm>
            <a:off x="8712200" y="3098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粉絲專頁　　建立品牌官方形象</a:t>
            </a:r>
            <a:endParaRPr lang="en-US" sz="1400" dirty="0"/>
          </a:p>
        </p:txBody>
      </p:sp>
      <p:sp>
        <p:nvSpPr>
          <p:cNvPr id="11" name="facebook_overview-text-10"/>
          <p:cNvSpPr/>
          <p:nvPr/>
        </p:nvSpPr>
        <p:spPr>
          <a:xfrm>
            <a:off x="8712200" y="3606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社團　　　　建立高互動社群</a:t>
            </a:r>
            <a:endParaRPr lang="en-US" sz="1400" dirty="0"/>
          </a:p>
        </p:txBody>
      </p:sp>
      <p:sp>
        <p:nvSpPr>
          <p:cNvPr id="12" name="facebook_overview-text-11"/>
          <p:cNvSpPr/>
          <p:nvPr/>
        </p:nvSpPr>
        <p:spPr>
          <a:xfrm>
            <a:off x="8712200" y="4114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廣告管理員　　精準投放</a:t>
            </a:r>
            <a:endParaRPr lang="en-US" sz="1400" dirty="0"/>
          </a:p>
        </p:txBody>
      </p:sp>
      <p:sp>
        <p:nvSpPr>
          <p:cNvPr id="13" name="facebook_overview-text-12"/>
          <p:cNvSpPr/>
          <p:nvPr/>
        </p:nvSpPr>
        <p:spPr>
          <a:xfrm>
            <a:off x="8712200" y="4622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Messenger　　直接客服溝通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cebook_algorithm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facebook_algorithm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 演算法的三大關鍵因素</a:t>
            </a:r>
            <a:endParaRPr lang="en-US" sz="3000" dirty="0"/>
          </a:p>
        </p:txBody>
      </p:sp>
      <p:sp>
        <p:nvSpPr>
          <p:cNvPr id="4" name="facebook_algorithm-shape-3"/>
          <p:cNvSpPr/>
          <p:nvPr/>
        </p:nvSpPr>
        <p:spPr>
          <a:xfrm>
            <a:off x="762000" y="2286000"/>
            <a:ext cx="1473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pic>
        <p:nvPicPr>
          <p:cNvPr id="5" name="facebook_algorithm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667000"/>
            <a:ext cx="381000" cy="381000"/>
          </a:xfrm>
          <a:prstGeom prst="rect">
            <a:avLst/>
          </a:prstGeom>
        </p:spPr>
      </p:pic>
      <p:sp>
        <p:nvSpPr>
          <p:cNvPr id="6" name="facebook_algorithm-text-5"/>
          <p:cNvSpPr/>
          <p:nvPr/>
        </p:nvSpPr>
        <p:spPr>
          <a:xfrm>
            <a:off x="1778000" y="25908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互動率影響觸及</a:t>
            </a:r>
            <a:endParaRPr lang="en-US" sz="1600" dirty="0"/>
          </a:p>
        </p:txBody>
      </p:sp>
      <p:sp>
        <p:nvSpPr>
          <p:cNvPr id="7" name="facebook_algorithm-text-6"/>
          <p:cNvSpPr/>
          <p:nvPr/>
        </p:nvSpPr>
        <p:spPr>
          <a:xfrm>
            <a:off x="1778000" y="29972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留言、分享、按讚等互動行為越高，貼文越容易被推送給更多用戶</a:t>
            </a:r>
            <a:endParaRPr lang="en-US" sz="1300" dirty="0"/>
          </a:p>
        </p:txBody>
      </p:sp>
      <p:sp>
        <p:nvSpPr>
          <p:cNvPr id="8" name="facebook_algorithm-shape-7"/>
          <p:cNvSpPr/>
          <p:nvPr/>
        </p:nvSpPr>
        <p:spPr>
          <a:xfrm>
            <a:off x="762000" y="3860800"/>
            <a:ext cx="14732000" cy="1397000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</p:sp>
      <p:pic>
        <p:nvPicPr>
          <p:cNvPr id="9" name="facebook_algorithm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4241800"/>
            <a:ext cx="381000" cy="381000"/>
          </a:xfrm>
          <a:prstGeom prst="rect">
            <a:avLst/>
          </a:prstGeom>
        </p:spPr>
      </p:pic>
      <p:sp>
        <p:nvSpPr>
          <p:cNvPr id="10" name="facebook_algorithm-text-9"/>
          <p:cNvSpPr/>
          <p:nvPr/>
        </p:nvSpPr>
        <p:spPr>
          <a:xfrm>
            <a:off x="1778000" y="4165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影片內容獲較高權重</a:t>
            </a:r>
            <a:endParaRPr lang="en-US" sz="1600" dirty="0"/>
          </a:p>
        </p:txBody>
      </p:sp>
      <p:sp>
        <p:nvSpPr>
          <p:cNvPr id="11" name="facebook_algorithm-text-10"/>
          <p:cNvSpPr/>
          <p:nvPr/>
        </p:nvSpPr>
        <p:spPr>
          <a:xfrm>
            <a:off x="1778000" y="45720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原生影片與 Reels 通常獲得比靜態圖文更高的演算法推薦</a:t>
            </a:r>
            <a:endParaRPr lang="en-US" sz="1300" dirty="0"/>
          </a:p>
        </p:txBody>
      </p:sp>
      <p:sp>
        <p:nvSpPr>
          <p:cNvPr id="12" name="facebook_algorithm-shape-11"/>
          <p:cNvSpPr/>
          <p:nvPr/>
        </p:nvSpPr>
        <p:spPr>
          <a:xfrm>
            <a:off x="762000" y="5435600"/>
            <a:ext cx="14732000" cy="1397000"/>
          </a:xfrm>
          <a:prstGeom prst="roundRect">
            <a:avLst>
              <a:gd name="adj" fmla="val 7273"/>
            </a:avLst>
          </a:prstGeom>
          <a:solidFill>
            <a:srgbClr val="EFF6FF"/>
          </a:solidFill>
          <a:ln/>
        </p:spPr>
      </p:sp>
      <p:pic>
        <p:nvPicPr>
          <p:cNvPr id="13" name="facebook_algorithm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816600"/>
            <a:ext cx="381000" cy="381000"/>
          </a:xfrm>
          <a:prstGeom prst="rect">
            <a:avLst/>
          </a:prstGeom>
        </p:spPr>
      </p:pic>
      <p:sp>
        <p:nvSpPr>
          <p:cNvPr id="14" name="facebook_algorithm-text-13"/>
          <p:cNvSpPr/>
          <p:nvPr/>
        </p:nvSpPr>
        <p:spPr>
          <a:xfrm>
            <a:off x="1778000" y="57404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原生內容優於外部連結</a:t>
            </a:r>
            <a:endParaRPr lang="en-US" sz="1600" dirty="0"/>
          </a:p>
        </p:txBody>
      </p:sp>
      <p:sp>
        <p:nvSpPr>
          <p:cNvPr id="15" name="facebook_algorithm-text-14"/>
          <p:cNvSpPr/>
          <p:nvPr/>
        </p:nvSpPr>
        <p:spPr>
          <a:xfrm>
            <a:off x="1778000" y="61468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直接發布於平台的內容通常比帶有外部連結的貼文獲得更高觸及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cebook_ads_types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facebook_ads_types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Facebook 廣告類型與適用場景</a:t>
            </a:r>
            <a:endParaRPr lang="en-US" sz="3000" dirty="0"/>
          </a:p>
        </p:txBody>
      </p:sp>
      <p:graphicFrame>
        <p:nvGraphicFramePr>
          <p:cNvPr id="11" name="facebook_ads_type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286000"/>
          <a:ext cx="14732000" cy="4191000"/>
        </p:xfrm>
        <a:graphic>
          <a:graphicData uri="http://schemas.openxmlformats.org/drawingml/2006/table">
            <a:tbl>
              <a:tblPr/>
              <a:tblGrid>
                <a:gridCol w="3683000"/>
                <a:gridCol w="6138338"/>
                <a:gridCol w="4910662"/>
              </a:tblGrid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廣告類型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適用目標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觸及型廣告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擴大品牌曝光與認知度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新品牌上市、活動宣傳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轉換型廣告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導向網站完成特定行動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電商銷售、名單收集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再行銷廣告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針對曾互動用戶再次觸及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提升轉換率、降低流失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facebook_ads_types-shape-4"/>
          <p:cNvSpPr/>
          <p:nvPr/>
        </p:nvSpPr>
        <p:spPr>
          <a:xfrm>
            <a:off x="762000" y="6858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/>
        </p:spPr>
      </p:sp>
      <p:sp>
        <p:nvSpPr>
          <p:cNvPr id="6" name="facebook_ads_types-text-5"/>
          <p:cNvSpPr/>
          <p:nvPr/>
        </p:nvSpPr>
        <p:spPr>
          <a:xfrm>
            <a:off x="1092200" y="7112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建議搭配 Meta 像素追蹤網站行為數據，並運用 A/B 測試找出最佳廣告素材與受眾組合。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 行銷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stagram_overview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instagram_overview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Instagram：視覺導向的年輕族群平台</a:t>
            </a:r>
            <a:endParaRPr lang="en-US" sz="3000" dirty="0"/>
          </a:p>
        </p:txBody>
      </p:sp>
      <p:sp>
        <p:nvSpPr>
          <p:cNvPr id="4" name="instagram_overview-text-3"/>
          <p:cNvSpPr/>
          <p:nvPr/>
        </p:nvSpPr>
        <p:spPr>
          <a:xfrm>
            <a:off x="762000" y="2286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 以視覺內容為核心，年輕族群使用比例高。Reels 短影音已成為當前主要的流量來源，加上完整的購物功能整合，是品牌形象與電商轉換兼具的重要平台。</a:t>
            </a:r>
            <a:endParaRPr lang="en-US" sz="1700" dirty="0"/>
          </a:p>
        </p:txBody>
      </p:sp>
      <p:sp>
        <p:nvSpPr>
          <p:cNvPr id="5" name="instagram_overview-shape-4"/>
          <p:cNvSpPr/>
          <p:nvPr/>
        </p:nvSpPr>
        <p:spPr>
          <a:xfrm>
            <a:off x="762000" y="4953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6" name="instagram_overview-text-5"/>
          <p:cNvSpPr/>
          <p:nvPr/>
        </p:nvSpPr>
        <p:spPr>
          <a:xfrm>
            <a:off x="1092200" y="5207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適合場景</a:t>
            </a:r>
            <a:endParaRPr lang="en-US" sz="1500" dirty="0"/>
          </a:p>
        </p:txBody>
      </p:sp>
      <p:sp>
        <p:nvSpPr>
          <p:cNvPr id="7" name="instagram_overview-text-6"/>
          <p:cNvSpPr/>
          <p:nvPr/>
        </p:nvSpPr>
        <p:spPr>
          <a:xfrm>
            <a:off x="1092200" y="56388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視覺型品牌、時尚美妝、餐飲旅遊、年輕族群導向產品</a:t>
            </a:r>
            <a:endParaRPr lang="en-US" sz="1400" dirty="0"/>
          </a:p>
        </p:txBody>
      </p:sp>
      <p:sp>
        <p:nvSpPr>
          <p:cNvPr id="8" name="instagram_overview-shape-7"/>
          <p:cNvSpPr/>
          <p:nvPr/>
        </p:nvSpPr>
        <p:spPr>
          <a:xfrm>
            <a:off x="8382000" y="2286000"/>
            <a:ext cx="7112000" cy="4572000"/>
          </a:xfrm>
          <a:prstGeom prst="roundRect">
            <a:avLst>
              <a:gd name="adj" fmla="val 2778"/>
            </a:avLst>
          </a:prstGeom>
          <a:solidFill>
            <a:srgbClr val="EFF6FF"/>
          </a:solidFill>
          <a:ln/>
        </p:spPr>
      </p:sp>
      <p:sp>
        <p:nvSpPr>
          <p:cNvPr id="9" name="instagram_overview-text-8"/>
          <p:cNvSpPr/>
          <p:nvPr/>
        </p:nvSpPr>
        <p:spPr>
          <a:xfrm>
            <a:off x="8712200" y="2590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核心工具</a:t>
            </a:r>
            <a:endParaRPr lang="en-US" sz="1500" dirty="0"/>
          </a:p>
        </p:txBody>
      </p:sp>
      <p:sp>
        <p:nvSpPr>
          <p:cNvPr id="10" name="instagram_overview-text-9"/>
          <p:cNvSpPr/>
          <p:nvPr/>
        </p:nvSpPr>
        <p:spPr>
          <a:xfrm>
            <a:off x="8712200" y="3098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Reels　　　　短影音觸及主力</a:t>
            </a:r>
            <a:endParaRPr lang="en-US" sz="1400" dirty="0"/>
          </a:p>
        </p:txBody>
      </p:sp>
      <p:sp>
        <p:nvSpPr>
          <p:cNvPr id="11" name="instagram_overview-text-10"/>
          <p:cNvSpPr/>
          <p:nvPr/>
        </p:nvSpPr>
        <p:spPr>
          <a:xfrm>
            <a:off x="8712200" y="3606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限時動態　　增加互動與急迫感</a:t>
            </a:r>
            <a:endParaRPr lang="en-US" sz="1400" dirty="0"/>
          </a:p>
        </p:txBody>
      </p:sp>
      <p:sp>
        <p:nvSpPr>
          <p:cNvPr id="12" name="instagram_overview-text-11"/>
          <p:cNvSpPr/>
          <p:nvPr/>
        </p:nvSpPr>
        <p:spPr>
          <a:xfrm>
            <a:off x="8712200" y="4114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Shopping　　整合購物標籤</a:t>
            </a:r>
            <a:endParaRPr lang="en-US" sz="1400" dirty="0"/>
          </a:p>
        </p:txBody>
      </p:sp>
      <p:sp>
        <p:nvSpPr>
          <p:cNvPr id="13" name="instagram_overview-text-12"/>
          <p:cNvSpPr/>
          <p:nvPr/>
        </p:nvSpPr>
        <p:spPr>
          <a:xfrm>
            <a:off x="8712200" y="4622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Hashtag　　提升內容可發現性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stagram_content_strategy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instagram_content_strategy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 三大內容策略</a:t>
            </a:r>
            <a:endParaRPr lang="en-US" sz="3000" dirty="0"/>
          </a:p>
        </p:txBody>
      </p:sp>
      <p:sp>
        <p:nvSpPr>
          <p:cNvPr id="4" name="instagram_content_strategy-shape-3"/>
          <p:cNvSpPr/>
          <p:nvPr/>
        </p:nvSpPr>
        <p:spPr>
          <a:xfrm>
            <a:off x="762000" y="2286000"/>
            <a:ext cx="4572000" cy="4318000"/>
          </a:xfrm>
          <a:prstGeom prst="roundRect">
            <a:avLst>
              <a:gd name="adj" fmla="val 2941"/>
            </a:avLst>
          </a:prstGeom>
          <a:solidFill>
            <a:srgbClr val="F8FAFC"/>
          </a:solidFill>
          <a:ln/>
        </p:spPr>
      </p:sp>
      <p:pic>
        <p:nvPicPr>
          <p:cNvPr id="5" name="instagram_content_strateg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692400"/>
            <a:ext cx="431800" cy="431800"/>
          </a:xfrm>
          <a:prstGeom prst="rect">
            <a:avLst/>
          </a:prstGeom>
        </p:spPr>
      </p:pic>
      <p:sp>
        <p:nvSpPr>
          <p:cNvPr id="6" name="instagram_content_strategy-text-5"/>
          <p:cNvSpPr/>
          <p:nvPr/>
        </p:nvSpPr>
        <p:spPr>
          <a:xfrm>
            <a:off x="101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高品質視覺內容</a:t>
            </a:r>
            <a:endParaRPr lang="en-US" sz="1600" dirty="0"/>
          </a:p>
        </p:txBody>
      </p:sp>
      <p:sp>
        <p:nvSpPr>
          <p:cNvPr id="7" name="instagram_content_strategy-text-6"/>
          <p:cNvSpPr/>
          <p:nvPr/>
        </p:nvSpPr>
        <p:spPr>
          <a:xfrm>
            <a:off x="1016000" y="3886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建立一致的視覺風格是內容策略的基礎</a:t>
            </a:r>
            <a:endParaRPr lang="en-US" sz="1300" dirty="0"/>
          </a:p>
        </p:txBody>
      </p:sp>
      <p:sp>
        <p:nvSpPr>
          <p:cNvPr id="8" name="instagram_content_strategy-shape-7"/>
          <p:cNvSpPr/>
          <p:nvPr/>
        </p:nvSpPr>
        <p:spPr>
          <a:xfrm>
            <a:off x="5842000" y="2286000"/>
            <a:ext cx="4572000" cy="4318000"/>
          </a:xfrm>
          <a:prstGeom prst="roundRect">
            <a:avLst>
              <a:gd name="adj" fmla="val 2941"/>
            </a:avLst>
          </a:prstGeom>
          <a:solidFill>
            <a:srgbClr val="F8FAFC"/>
          </a:solidFill>
          <a:ln/>
        </p:spPr>
      </p:sp>
      <p:pic>
        <p:nvPicPr>
          <p:cNvPr id="9" name="instagram_content_strateg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92400"/>
            <a:ext cx="431800" cy="431800"/>
          </a:xfrm>
          <a:prstGeom prst="rect">
            <a:avLst/>
          </a:prstGeom>
        </p:spPr>
      </p:pic>
      <p:sp>
        <p:nvSpPr>
          <p:cNvPr id="10" name="instagram_content_strategy-text-9"/>
          <p:cNvSpPr/>
          <p:nvPr/>
        </p:nvSpPr>
        <p:spPr>
          <a:xfrm>
            <a:off x="609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Reels 短影音</a:t>
            </a:r>
            <a:endParaRPr lang="en-US" sz="1600" dirty="0"/>
          </a:p>
        </p:txBody>
      </p:sp>
      <p:sp>
        <p:nvSpPr>
          <p:cNvPr id="11" name="instagram_content_strategy-text-10"/>
          <p:cNvSpPr/>
          <p:nvPr/>
        </p:nvSpPr>
        <p:spPr>
          <a:xfrm>
            <a:off x="6096000" y="3886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目前平台觸及率最高的內容形式，應優先投入資源</a:t>
            </a:r>
            <a:endParaRPr lang="en-US" sz="1300" dirty="0"/>
          </a:p>
        </p:txBody>
      </p:sp>
      <p:sp>
        <p:nvSpPr>
          <p:cNvPr id="12" name="instagram_content_strategy-shape-11"/>
          <p:cNvSpPr/>
          <p:nvPr/>
        </p:nvSpPr>
        <p:spPr>
          <a:xfrm>
            <a:off x="10922000" y="2286000"/>
            <a:ext cx="4572000" cy="4318000"/>
          </a:xfrm>
          <a:prstGeom prst="roundRect">
            <a:avLst>
              <a:gd name="adj" fmla="val 2941"/>
            </a:avLst>
          </a:prstGeom>
          <a:solidFill>
            <a:srgbClr val="EFF6FF"/>
          </a:solidFill>
          <a:ln/>
        </p:spPr>
      </p:sp>
      <p:pic>
        <p:nvPicPr>
          <p:cNvPr id="13" name="instagram_content_strategy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692400"/>
            <a:ext cx="431800" cy="431800"/>
          </a:xfrm>
          <a:prstGeom prst="rect">
            <a:avLst/>
          </a:prstGeom>
        </p:spPr>
      </p:pic>
      <p:sp>
        <p:nvSpPr>
          <p:cNvPr id="14" name="instagram_content_strategy-text-13"/>
          <p:cNvSpPr/>
          <p:nvPr/>
        </p:nvSpPr>
        <p:spPr>
          <a:xfrm>
            <a:off x="1117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限時動態</a:t>
            </a:r>
            <a:endParaRPr lang="en-US" sz="1600" dirty="0"/>
          </a:p>
        </p:txBody>
      </p:sp>
      <p:sp>
        <p:nvSpPr>
          <p:cNvPr id="15" name="instagram_content_strategy-text-14"/>
          <p:cNvSpPr/>
          <p:nvPr/>
        </p:nvSpPr>
        <p:spPr>
          <a:xfrm>
            <a:off x="11176000" y="3886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24小時限時性質，增加內容急迫感與日常互動頻率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stagram_community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instagram_community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Instagram 社群經營的關鍵作法</a:t>
            </a:r>
            <a:endParaRPr lang="en-US" sz="3000" dirty="0"/>
          </a:p>
        </p:txBody>
      </p:sp>
      <p:sp>
        <p:nvSpPr>
          <p:cNvPr id="4" name="instagram_community-shape-3"/>
          <p:cNvSpPr/>
          <p:nvPr/>
        </p:nvSpPr>
        <p:spPr>
          <a:xfrm>
            <a:off x="762000" y="2286000"/>
            <a:ext cx="7112000" cy="4572000"/>
          </a:xfrm>
          <a:prstGeom prst="roundRect">
            <a:avLst>
              <a:gd name="adj" fmla="val 2778"/>
            </a:avLst>
          </a:prstGeom>
          <a:solidFill>
            <a:srgbClr val="F8FAFC"/>
          </a:solidFill>
          <a:ln/>
        </p:spPr>
      </p:sp>
      <p:sp>
        <p:nvSpPr>
          <p:cNvPr id="5" name="instagram_community-text-4"/>
          <p:cNvSpPr/>
          <p:nvPr/>
        </p:nvSpPr>
        <p:spPr>
          <a:xfrm>
            <a:off x="1092200" y="2590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Hashtag 策略</a:t>
            </a:r>
            <a:endParaRPr lang="en-US" sz="1500" dirty="0"/>
          </a:p>
        </p:txBody>
      </p:sp>
      <p:sp>
        <p:nvSpPr>
          <p:cNvPr id="6" name="instagram_community-text-5"/>
          <p:cNvSpPr/>
          <p:nvPr/>
        </p:nvSpPr>
        <p:spPr>
          <a:xfrm>
            <a:off x="1092200" y="3048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結合精準與廣泛標籤，提升內容被新受眾發現的機率</a:t>
            </a:r>
            <a:endParaRPr lang="en-US" sz="1400" dirty="0"/>
          </a:p>
        </p:txBody>
      </p:sp>
      <p:sp>
        <p:nvSpPr>
          <p:cNvPr id="7" name="instagram_community-text-6"/>
          <p:cNvSpPr/>
          <p:nvPr/>
        </p:nvSpPr>
        <p:spPr>
          <a:xfrm>
            <a:off x="1092200" y="4318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粉絲互動</a:t>
            </a:r>
            <a:endParaRPr lang="en-US" sz="1500" dirty="0"/>
          </a:p>
        </p:txBody>
      </p:sp>
      <p:sp>
        <p:nvSpPr>
          <p:cNvPr id="8" name="instagram_community-text-7"/>
          <p:cNvSpPr/>
          <p:nvPr/>
        </p:nvSpPr>
        <p:spPr>
          <a:xfrm>
            <a:off x="1092200" y="47752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積極回覆留言與私訊，提升演算法對帳號的正向評分</a:t>
            </a:r>
            <a:endParaRPr lang="en-US" sz="1400" dirty="0"/>
          </a:p>
        </p:txBody>
      </p:sp>
      <p:sp>
        <p:nvSpPr>
          <p:cNvPr id="9" name="instagram_community-shape-8"/>
          <p:cNvSpPr/>
          <p:nvPr/>
        </p:nvSpPr>
        <p:spPr>
          <a:xfrm>
            <a:off x="8382000" y="2286000"/>
            <a:ext cx="7112000" cy="4572000"/>
          </a:xfrm>
          <a:prstGeom prst="roundRect">
            <a:avLst>
              <a:gd name="adj" fmla="val 2778"/>
            </a:avLst>
          </a:prstGeom>
          <a:solidFill>
            <a:srgbClr val="EFF6FF"/>
          </a:solidFill>
          <a:ln/>
        </p:spPr>
      </p:sp>
      <p:sp>
        <p:nvSpPr>
          <p:cNvPr id="10" name="instagram_community-text-9"/>
          <p:cNvSpPr/>
          <p:nvPr/>
        </p:nvSpPr>
        <p:spPr>
          <a:xfrm>
            <a:off x="8712200" y="2590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跨界合作</a:t>
            </a:r>
            <a:endParaRPr lang="en-US" sz="1500" dirty="0"/>
          </a:p>
        </p:txBody>
      </p:sp>
      <p:sp>
        <p:nvSpPr>
          <p:cNvPr id="11" name="instagram_community-text-10"/>
          <p:cNvSpPr/>
          <p:nvPr/>
        </p:nvSpPr>
        <p:spPr>
          <a:xfrm>
            <a:off x="8712200" y="30480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與相關領域的創作者或品牌合作，擴大觸及新受眾群體</a:t>
            </a:r>
            <a:endParaRPr lang="en-US" sz="1400" dirty="0"/>
          </a:p>
        </p:txBody>
      </p:sp>
      <p:sp>
        <p:nvSpPr>
          <p:cNvPr id="12" name="instagram_community-text-11"/>
          <p:cNvSpPr/>
          <p:nvPr/>
        </p:nvSpPr>
        <p:spPr>
          <a:xfrm>
            <a:off x="8712200" y="4318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用戶生成內容</a:t>
            </a:r>
            <a:endParaRPr lang="en-US" sz="1500" dirty="0"/>
          </a:p>
        </p:txBody>
      </p:sp>
      <p:sp>
        <p:nvSpPr>
          <p:cNvPr id="13" name="instagram_community-text-12"/>
          <p:cNvSpPr/>
          <p:nvPr/>
        </p:nvSpPr>
        <p:spPr>
          <a:xfrm>
            <a:off x="8712200" y="47752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鼓勵用戶分享使用心得，累積真實社會證明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行銷</a:t>
            </a:r>
            <a:endParaRPr lang="en-US" sz="4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kedin_overview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linkedin_overview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LinkedIn：B2B 行銷的核心平台</a:t>
            </a:r>
            <a:endParaRPr lang="en-US" sz="3000" dirty="0"/>
          </a:p>
        </p:txBody>
      </p:sp>
      <p:sp>
        <p:nvSpPr>
          <p:cNvPr id="4" name="linkedin_overview-text-3"/>
          <p:cNvSpPr/>
          <p:nvPr/>
        </p:nvSpPr>
        <p:spPr>
          <a:xfrm>
            <a:off x="762000" y="2286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聚集了大量專業人士與決策者，是 B2B 行銷不可或缺的平台。透過專業內容建立思想領導地位，個人品牌的經營往往能直接帶動公司品牌的信任度。</a:t>
            </a:r>
            <a:endParaRPr lang="en-US" sz="1700" dirty="0"/>
          </a:p>
        </p:txBody>
      </p:sp>
      <p:sp>
        <p:nvSpPr>
          <p:cNvPr id="5" name="linkedin_overview-shape-4"/>
          <p:cNvSpPr/>
          <p:nvPr/>
        </p:nvSpPr>
        <p:spPr>
          <a:xfrm>
            <a:off x="762000" y="4953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6" name="linkedin_overview-text-5"/>
          <p:cNvSpPr/>
          <p:nvPr/>
        </p:nvSpPr>
        <p:spPr>
          <a:xfrm>
            <a:off x="1092200" y="5207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適合場景</a:t>
            </a:r>
            <a:endParaRPr lang="en-US" sz="1500" dirty="0"/>
          </a:p>
        </p:txBody>
      </p:sp>
      <p:sp>
        <p:nvSpPr>
          <p:cNvPr id="7" name="linkedin_overview-text-6"/>
          <p:cNvSpPr/>
          <p:nvPr/>
        </p:nvSpPr>
        <p:spPr>
          <a:xfrm>
            <a:off x="1092200" y="56388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B2B 企業、專業服務、招募行銷、思想領導建立</a:t>
            </a:r>
            <a:endParaRPr lang="en-US" sz="1400" dirty="0"/>
          </a:p>
        </p:txBody>
      </p:sp>
      <p:sp>
        <p:nvSpPr>
          <p:cNvPr id="8" name="linkedin_overview-shape-7"/>
          <p:cNvSpPr/>
          <p:nvPr/>
        </p:nvSpPr>
        <p:spPr>
          <a:xfrm>
            <a:off x="8382000" y="2286000"/>
            <a:ext cx="7112000" cy="4572000"/>
          </a:xfrm>
          <a:prstGeom prst="roundRect">
            <a:avLst>
              <a:gd name="adj" fmla="val 2778"/>
            </a:avLst>
          </a:prstGeom>
          <a:solidFill>
            <a:srgbClr val="EFF6FF"/>
          </a:solidFill>
          <a:ln/>
        </p:spPr>
      </p:sp>
      <p:sp>
        <p:nvSpPr>
          <p:cNvPr id="9" name="linkedin_overview-text-8"/>
          <p:cNvSpPr/>
          <p:nvPr/>
        </p:nvSpPr>
        <p:spPr>
          <a:xfrm>
            <a:off x="8712200" y="2590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核心工具</a:t>
            </a:r>
            <a:endParaRPr lang="en-US" sz="1500" dirty="0"/>
          </a:p>
        </p:txBody>
      </p:sp>
      <p:sp>
        <p:nvSpPr>
          <p:cNvPr id="10" name="linkedin_overview-text-9"/>
          <p:cNvSpPr/>
          <p:nvPr/>
        </p:nvSpPr>
        <p:spPr>
          <a:xfrm>
            <a:off x="8712200" y="3098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個人動態　　建立專業影響力</a:t>
            </a:r>
            <a:endParaRPr lang="en-US" sz="1400" dirty="0"/>
          </a:p>
        </p:txBody>
      </p:sp>
      <p:sp>
        <p:nvSpPr>
          <p:cNvPr id="11" name="linkedin_overview-text-10"/>
          <p:cNvSpPr/>
          <p:nvPr/>
        </p:nvSpPr>
        <p:spPr>
          <a:xfrm>
            <a:off x="8712200" y="3606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公司主頁　　展示企業品牌形象</a:t>
            </a:r>
            <a:endParaRPr lang="en-US" sz="1400" dirty="0"/>
          </a:p>
        </p:txBody>
      </p:sp>
      <p:sp>
        <p:nvSpPr>
          <p:cNvPr id="12" name="linkedin_overview-text-11"/>
          <p:cNvSpPr/>
          <p:nvPr/>
        </p:nvSpPr>
        <p:spPr>
          <a:xfrm>
            <a:off x="8712200" y="4114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Sales Navigator　　精準開發客戶</a:t>
            </a:r>
            <a:endParaRPr lang="en-US" sz="1400" dirty="0"/>
          </a:p>
        </p:txBody>
      </p:sp>
      <p:sp>
        <p:nvSpPr>
          <p:cNvPr id="13" name="linkedin_overview-text-12"/>
          <p:cNvSpPr/>
          <p:nvPr/>
        </p:nvSpPr>
        <p:spPr>
          <a:xfrm>
            <a:off x="8712200" y="4622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社團　　建立專業社群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kedin_content_strategy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linkedin_content_strategy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內容策略：建立專業信任</a:t>
            </a:r>
            <a:endParaRPr lang="en-US" sz="3000" dirty="0"/>
          </a:p>
        </p:txBody>
      </p:sp>
      <p:sp>
        <p:nvSpPr>
          <p:cNvPr id="4" name="linkedin_content_strategy-shape-3"/>
          <p:cNvSpPr/>
          <p:nvPr/>
        </p:nvSpPr>
        <p:spPr>
          <a:xfrm>
            <a:off x="762000" y="2286000"/>
            <a:ext cx="6858000" cy="4572000"/>
          </a:xfrm>
          <a:prstGeom prst="roundRect">
            <a:avLst>
              <a:gd name="adj" fmla="val 2778"/>
            </a:avLst>
          </a:prstGeom>
          <a:solidFill>
            <a:srgbClr val="FEF2F2"/>
          </a:solidFill>
          <a:ln/>
        </p:spPr>
      </p:sp>
      <p:pic>
        <p:nvPicPr>
          <p:cNvPr id="5" name="linkedin_content_strateg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2692400"/>
            <a:ext cx="406400" cy="406400"/>
          </a:xfrm>
          <a:prstGeom prst="rect">
            <a:avLst/>
          </a:prstGeom>
        </p:spPr>
      </p:pic>
      <p:sp>
        <p:nvSpPr>
          <p:cNvPr id="6" name="linkedin_content_strategy-text-5"/>
          <p:cNvSpPr/>
          <p:nvPr/>
        </p:nvSpPr>
        <p:spPr>
          <a:xfrm>
            <a:off x="1143000" y="3302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應避免</a:t>
            </a:r>
            <a:endParaRPr lang="en-US" sz="1600" dirty="0"/>
          </a:p>
        </p:txBody>
      </p:sp>
      <p:sp>
        <p:nvSpPr>
          <p:cNvPr id="7" name="linkedin_content_strategy-text-6"/>
          <p:cNvSpPr/>
          <p:nvPr/>
        </p:nvSpPr>
        <p:spPr>
          <a:xfrm>
            <a:off x="1143000" y="3810000"/>
            <a:ext cx="609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純粹的產品推銷貼文　　　　　　　　過度使用行銷術語　　　　　　　　缺乏個人觀點的轉貼內容</a:t>
            </a:r>
            <a:endParaRPr lang="en-US" sz="1400" dirty="0"/>
          </a:p>
        </p:txBody>
      </p:sp>
      <p:sp>
        <p:nvSpPr>
          <p:cNvPr id="8" name="linkedin_content_strategy-shape-7"/>
          <p:cNvSpPr/>
          <p:nvPr/>
        </p:nvSpPr>
        <p:spPr>
          <a:xfrm>
            <a:off x="8382000" y="2286000"/>
            <a:ext cx="6858000" cy="4572000"/>
          </a:xfrm>
          <a:prstGeom prst="roundRect">
            <a:avLst>
              <a:gd name="adj" fmla="val 2778"/>
            </a:avLst>
          </a:prstGeom>
          <a:solidFill>
            <a:srgbClr val="F0FDF4"/>
          </a:solidFill>
          <a:ln/>
        </p:spPr>
      </p:sp>
      <p:pic>
        <p:nvPicPr>
          <p:cNvPr id="9" name="linkedin_content_strategy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692400"/>
            <a:ext cx="406400" cy="406400"/>
          </a:xfrm>
          <a:prstGeom prst="rect">
            <a:avLst/>
          </a:prstGeom>
        </p:spPr>
      </p:pic>
      <p:sp>
        <p:nvSpPr>
          <p:cNvPr id="10" name="linkedin_content_strategy-text-9"/>
          <p:cNvSpPr/>
          <p:nvPr/>
        </p:nvSpPr>
        <p:spPr>
          <a:xfrm>
            <a:off x="8763000" y="3302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建議做法</a:t>
            </a:r>
            <a:endParaRPr lang="en-US" sz="1600" dirty="0"/>
          </a:p>
        </p:txBody>
      </p:sp>
      <p:sp>
        <p:nvSpPr>
          <p:cNvPr id="11" name="linkedin_content_strategy-text-10"/>
          <p:cNvSpPr/>
          <p:nvPr/>
        </p:nvSpPr>
        <p:spPr>
          <a:xfrm>
            <a:off x="8763000" y="3810000"/>
            <a:ext cx="609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分享行業洞見與長文分析　　　　　　　　提供真實案例研究與成功故事　　　　　　　　推動員工倡導計劃擴大聲量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kedin_ads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linkedin_ads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廣告選項與應用場景</a:t>
            </a:r>
            <a:endParaRPr lang="en-US" sz="3000" dirty="0"/>
          </a:p>
        </p:txBody>
      </p:sp>
      <p:graphicFrame>
        <p:nvGraphicFramePr>
          <p:cNvPr id="19" name="linkedin_ad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286000"/>
          <a:ext cx="14732000" cy="4191000"/>
        </p:xfrm>
        <a:graphic>
          <a:graphicData uri="http://schemas.openxmlformats.org/drawingml/2006/table">
            <a:tbl>
              <a:tblPr/>
              <a:tblGrid>
                <a:gridCol w="3683000"/>
                <a:gridCol w="6138338"/>
                <a:gridCol w="4910662"/>
              </a:tblGrid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廣告類型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適用目標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Sponsored Content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贊助動態內容直接出現在動態消息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品牌曝光、內容推廣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InMail 廣告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直接發送個人化訊息至目標對象收件箱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精準開發、活動邀請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目標帳戶行銷（ABM）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針對特定企業名單進行精準投放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大型企業客戶開發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linkedin_ads-shape-4"/>
          <p:cNvSpPr/>
          <p:nvPr/>
        </p:nvSpPr>
        <p:spPr>
          <a:xfrm>
            <a:off x="762000" y="6858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/>
        </p:spPr>
      </p:sp>
      <p:sp>
        <p:nvSpPr>
          <p:cNvPr id="6" name="linkedin_ads-text-5"/>
          <p:cNvSpPr/>
          <p:nvPr/>
        </p:nvSpPr>
        <p:spPr>
          <a:xfrm>
            <a:off x="1092200" y="7112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廣告單次點擊成本通常較高，建議聚焦於高價值的 B2B 潛在客戶開發，而非大量曝光型campaign。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行銷</a:t>
            </a:r>
            <a:endParaRPr lang="en-US" sz="4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ktok_overview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iktok_overview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TikTok：短影音平台的流量紅利</a:t>
            </a:r>
            <a:endParaRPr lang="en-US" sz="3000" dirty="0"/>
          </a:p>
        </p:txBody>
      </p:sp>
      <p:sp>
        <p:nvSpPr>
          <p:cNvPr id="4" name="tiktok_overview-text-3"/>
          <p:cNvSpPr/>
          <p:nvPr/>
        </p:nvSpPr>
        <p:spPr>
          <a:xfrm>
            <a:off x="762000" y="2286000"/>
            <a:ext cx="711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的演算法優先根據內容品質推薦，而非帳號追蹤數，這讓新帳號也有機會快速獲得高觸及。平台以年輕族群為主，是品牌年輕化與快速擴散聲量的重要管道。</a:t>
            </a:r>
            <a:endParaRPr lang="en-US" sz="1700" dirty="0"/>
          </a:p>
        </p:txBody>
      </p:sp>
      <p:sp>
        <p:nvSpPr>
          <p:cNvPr id="5" name="tiktok_overview-shape-4"/>
          <p:cNvSpPr/>
          <p:nvPr/>
        </p:nvSpPr>
        <p:spPr>
          <a:xfrm>
            <a:off x="762000" y="4953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6" name="tiktok_overview-text-5"/>
          <p:cNvSpPr/>
          <p:nvPr/>
        </p:nvSpPr>
        <p:spPr>
          <a:xfrm>
            <a:off x="1092200" y="5207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適合場景</a:t>
            </a:r>
            <a:endParaRPr lang="en-US" sz="1500" dirty="0"/>
          </a:p>
        </p:txBody>
      </p:sp>
      <p:sp>
        <p:nvSpPr>
          <p:cNvPr id="7" name="tiktok_overview-text-6"/>
          <p:cNvSpPr/>
          <p:nvPr/>
        </p:nvSpPr>
        <p:spPr>
          <a:xfrm>
            <a:off x="1092200" y="56388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年輕族群導向產品、話題行銷、品牌快速曝光</a:t>
            </a:r>
            <a:endParaRPr lang="en-US" sz="1400" dirty="0"/>
          </a:p>
        </p:txBody>
      </p:sp>
      <p:sp>
        <p:nvSpPr>
          <p:cNvPr id="8" name="tiktok_overview-shape-7"/>
          <p:cNvSpPr/>
          <p:nvPr/>
        </p:nvSpPr>
        <p:spPr>
          <a:xfrm>
            <a:off x="8382000" y="2286000"/>
            <a:ext cx="7112000" cy="4572000"/>
          </a:xfrm>
          <a:prstGeom prst="roundRect">
            <a:avLst>
              <a:gd name="adj" fmla="val 2778"/>
            </a:avLst>
          </a:prstGeom>
          <a:solidFill>
            <a:srgbClr val="EFF6FF"/>
          </a:solidFill>
          <a:ln/>
        </p:spPr>
      </p:sp>
      <p:sp>
        <p:nvSpPr>
          <p:cNvPr id="9" name="tiktok_overview-text-8"/>
          <p:cNvSpPr/>
          <p:nvPr/>
        </p:nvSpPr>
        <p:spPr>
          <a:xfrm>
            <a:off x="8712200" y="2590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核心特性</a:t>
            </a:r>
            <a:endParaRPr lang="en-US" sz="1500" dirty="0"/>
          </a:p>
        </p:txBody>
      </p:sp>
      <p:sp>
        <p:nvSpPr>
          <p:cNvPr id="10" name="tiktok_overview-text-9"/>
          <p:cNvSpPr/>
          <p:nvPr/>
        </p:nvSpPr>
        <p:spPr>
          <a:xfrm>
            <a:off x="8712200" y="3098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內容優先　　演算法不依賴粉絲數</a:t>
            </a:r>
            <a:endParaRPr lang="en-US" sz="1400" dirty="0"/>
          </a:p>
        </p:txBody>
      </p:sp>
      <p:sp>
        <p:nvSpPr>
          <p:cNvPr id="11" name="tiktok_overview-text-10"/>
          <p:cNvSpPr/>
          <p:nvPr/>
        </p:nvSpPr>
        <p:spPr>
          <a:xfrm>
            <a:off x="8712200" y="3606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趨勢驅動　　音樂與挑戰快速擴散</a:t>
            </a:r>
            <a:endParaRPr lang="en-US" sz="1400" dirty="0"/>
          </a:p>
        </p:txBody>
      </p:sp>
      <p:sp>
        <p:nvSpPr>
          <p:cNvPr id="12" name="tiktok_overview-text-11"/>
          <p:cNvSpPr/>
          <p:nvPr/>
        </p:nvSpPr>
        <p:spPr>
          <a:xfrm>
            <a:off x="8712200" y="4114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高完播率　　短影音黃金前三秒</a:t>
            </a:r>
            <a:endParaRPr lang="en-US" sz="1400" dirty="0"/>
          </a:p>
        </p:txBody>
      </p:sp>
      <p:sp>
        <p:nvSpPr>
          <p:cNvPr id="13" name="tiktok_overview-text-12"/>
          <p:cNvSpPr/>
          <p:nvPr/>
        </p:nvSpPr>
        <p:spPr>
          <a:xfrm>
            <a:off x="8712200" y="4622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直播電商　　即時互動促成轉換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ktok_content_strategy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iktok_content_strategy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內容策略的三個關鍵</a:t>
            </a:r>
            <a:endParaRPr lang="en-US" sz="3000" dirty="0"/>
          </a:p>
        </p:txBody>
      </p:sp>
      <p:sp>
        <p:nvSpPr>
          <p:cNvPr id="4" name="tiktok_content_strategy-shape-3"/>
          <p:cNvSpPr/>
          <p:nvPr/>
        </p:nvSpPr>
        <p:spPr>
          <a:xfrm>
            <a:off x="1778000" y="3810000"/>
            <a:ext cx="12700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5" name="tiktok_content_strategy-shape-4"/>
          <p:cNvSpPr/>
          <p:nvPr/>
        </p:nvSpPr>
        <p:spPr>
          <a:xfrm>
            <a:off x="1524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6" name="tiktok_content_strategy-text-5"/>
          <p:cNvSpPr/>
          <p:nvPr/>
        </p:nvSpPr>
        <p:spPr>
          <a:xfrm>
            <a:off x="152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iktok_content_strategy-text-6"/>
          <p:cNvSpPr/>
          <p:nvPr/>
        </p:nvSpPr>
        <p:spPr>
          <a:xfrm>
            <a:off x="762000" y="4318000"/>
            <a:ext cx="304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前3秒抓住注意力</a:t>
            </a:r>
            <a:endParaRPr lang="en-US" sz="1500" dirty="0"/>
          </a:p>
        </p:txBody>
      </p:sp>
      <p:sp>
        <p:nvSpPr>
          <p:cNvPr id="8" name="tiktok_content_strategy-text-7"/>
          <p:cNvSpPr/>
          <p:nvPr/>
        </p:nvSpPr>
        <p:spPr>
          <a:xfrm>
            <a:off x="762000" y="4749800"/>
            <a:ext cx="304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開頭需立即呈現核心亮點，避免冗長開場</a:t>
            </a:r>
            <a:endParaRPr lang="en-US" sz="1300" dirty="0"/>
          </a:p>
        </p:txBody>
      </p:sp>
      <p:sp>
        <p:nvSpPr>
          <p:cNvPr id="9" name="tiktok_content_strategy-shape-8"/>
          <p:cNvSpPr/>
          <p:nvPr/>
        </p:nvSpPr>
        <p:spPr>
          <a:xfrm>
            <a:off x="7874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0" name="tiktok_content_strategy-text-9"/>
          <p:cNvSpPr/>
          <p:nvPr/>
        </p:nvSpPr>
        <p:spPr>
          <a:xfrm>
            <a:off x="787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iktok_content_strategy-text-10"/>
          <p:cNvSpPr/>
          <p:nvPr/>
        </p:nvSpPr>
        <p:spPr>
          <a:xfrm>
            <a:off x="7112000" y="4318000"/>
            <a:ext cx="304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善用趨勢音樂</a:t>
            </a:r>
            <a:endParaRPr lang="en-US" sz="1500" dirty="0"/>
          </a:p>
        </p:txBody>
      </p:sp>
      <p:sp>
        <p:nvSpPr>
          <p:cNvPr id="12" name="tiktok_content_strategy-text-11"/>
          <p:cNvSpPr/>
          <p:nvPr/>
        </p:nvSpPr>
        <p:spPr>
          <a:xfrm>
            <a:off x="7112000" y="4749800"/>
            <a:ext cx="304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參與熱門挑戰與流行音樂，增加被推薦機會</a:t>
            </a:r>
            <a:endParaRPr lang="en-US" sz="1300" dirty="0"/>
          </a:p>
        </p:txBody>
      </p:sp>
      <p:sp>
        <p:nvSpPr>
          <p:cNvPr id="13" name="tiktok_content_strategy-shape-12"/>
          <p:cNvSpPr/>
          <p:nvPr/>
        </p:nvSpPr>
        <p:spPr>
          <a:xfrm>
            <a:off x="13716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4" name="tiktok_content_strategy-text-13"/>
          <p:cNvSpPr/>
          <p:nvPr/>
        </p:nvSpPr>
        <p:spPr>
          <a:xfrm>
            <a:off x="13716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iktok_content_strategy-text-14"/>
          <p:cNvSpPr/>
          <p:nvPr/>
        </p:nvSpPr>
        <p:spPr>
          <a:xfrm>
            <a:off x="12192000" y="4318000"/>
            <a:ext cx="304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UGC 風格內容</a:t>
            </a:r>
            <a:endParaRPr lang="en-US" sz="1500" dirty="0"/>
          </a:p>
        </p:txBody>
      </p:sp>
      <p:sp>
        <p:nvSpPr>
          <p:cNvPr id="16" name="tiktok_content_strategy-text-15"/>
          <p:cNvSpPr/>
          <p:nvPr/>
        </p:nvSpPr>
        <p:spPr>
          <a:xfrm>
            <a:off x="12192000" y="4749800"/>
            <a:ext cx="304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真實自然的用戶生成內容風格，更容易獲得共鳴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ktok_business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iktok_business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的三大商業應用模式</a:t>
            </a:r>
            <a:endParaRPr lang="en-US" sz="3000" dirty="0"/>
          </a:p>
        </p:txBody>
      </p:sp>
      <p:sp>
        <p:nvSpPr>
          <p:cNvPr id="4" name="tiktok_business-shape-3"/>
          <p:cNvSpPr/>
          <p:nvPr/>
        </p:nvSpPr>
        <p:spPr>
          <a:xfrm>
            <a:off x="762000" y="2286000"/>
            <a:ext cx="4572000" cy="4318000"/>
          </a:xfrm>
          <a:prstGeom prst="roundRect">
            <a:avLst>
              <a:gd name="adj" fmla="val 2941"/>
            </a:avLst>
          </a:prstGeom>
          <a:solidFill>
            <a:srgbClr val="F8FAFC"/>
          </a:solidFill>
          <a:ln/>
        </p:spPr>
      </p:sp>
      <p:pic>
        <p:nvPicPr>
          <p:cNvPr id="5" name="tiktok_busines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692400"/>
            <a:ext cx="431800" cy="431800"/>
          </a:xfrm>
          <a:prstGeom prst="rect">
            <a:avLst/>
          </a:prstGeom>
        </p:spPr>
      </p:pic>
      <p:sp>
        <p:nvSpPr>
          <p:cNvPr id="6" name="tiktok_business-text-5"/>
          <p:cNvSpPr/>
          <p:nvPr/>
        </p:nvSpPr>
        <p:spPr>
          <a:xfrm>
            <a:off x="101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Ads</a:t>
            </a:r>
            <a:endParaRPr lang="en-US" sz="1600" dirty="0"/>
          </a:p>
        </p:txBody>
      </p:sp>
      <p:sp>
        <p:nvSpPr>
          <p:cNvPr id="7" name="tiktok_business-text-6"/>
          <p:cNvSpPr/>
          <p:nvPr/>
        </p:nvSpPr>
        <p:spPr>
          <a:xfrm>
            <a:off x="1016000" y="3886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包含資訊消息廣告、品牌挑戰、品牌特效等多元廣告形式</a:t>
            </a:r>
            <a:endParaRPr lang="en-US" sz="1300" dirty="0"/>
          </a:p>
        </p:txBody>
      </p:sp>
      <p:sp>
        <p:nvSpPr>
          <p:cNvPr id="8" name="tiktok_business-shape-7"/>
          <p:cNvSpPr/>
          <p:nvPr/>
        </p:nvSpPr>
        <p:spPr>
          <a:xfrm>
            <a:off x="5842000" y="2286000"/>
            <a:ext cx="4572000" cy="4318000"/>
          </a:xfrm>
          <a:prstGeom prst="roundRect">
            <a:avLst>
              <a:gd name="adj" fmla="val 2941"/>
            </a:avLst>
          </a:prstGeom>
          <a:solidFill>
            <a:srgbClr val="F8FAFC"/>
          </a:solidFill>
          <a:ln/>
        </p:spPr>
      </p:sp>
      <p:pic>
        <p:nvPicPr>
          <p:cNvPr id="9" name="tiktok_busines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92400"/>
            <a:ext cx="431800" cy="431800"/>
          </a:xfrm>
          <a:prstGeom prst="rect">
            <a:avLst/>
          </a:prstGeom>
        </p:spPr>
      </p:pic>
      <p:sp>
        <p:nvSpPr>
          <p:cNvPr id="10" name="tiktok_business-text-9"/>
          <p:cNvSpPr/>
          <p:nvPr/>
        </p:nvSpPr>
        <p:spPr>
          <a:xfrm>
            <a:off x="609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網紅行銷</a:t>
            </a:r>
            <a:endParaRPr lang="en-US" sz="1600" dirty="0"/>
          </a:p>
        </p:txBody>
      </p:sp>
      <p:sp>
        <p:nvSpPr>
          <p:cNvPr id="11" name="tiktok_business-text-10"/>
          <p:cNvSpPr/>
          <p:nvPr/>
        </p:nvSpPr>
        <p:spPr>
          <a:xfrm>
            <a:off x="6096000" y="3886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與創作者合作觸及其粉絲群，借助信任關係提升轉換</a:t>
            </a:r>
            <a:endParaRPr lang="en-US" sz="1300" dirty="0"/>
          </a:p>
        </p:txBody>
      </p:sp>
      <p:sp>
        <p:nvSpPr>
          <p:cNvPr id="12" name="tiktok_business-shape-11"/>
          <p:cNvSpPr/>
          <p:nvPr/>
        </p:nvSpPr>
        <p:spPr>
          <a:xfrm>
            <a:off x="10922000" y="2286000"/>
            <a:ext cx="4572000" cy="4318000"/>
          </a:xfrm>
          <a:prstGeom prst="roundRect">
            <a:avLst>
              <a:gd name="adj" fmla="val 2941"/>
            </a:avLst>
          </a:prstGeom>
          <a:solidFill>
            <a:srgbClr val="EFF6FF"/>
          </a:solidFill>
          <a:ln/>
        </p:spPr>
      </p:sp>
      <p:pic>
        <p:nvPicPr>
          <p:cNvPr id="13" name="tiktok_busines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692400"/>
            <a:ext cx="431800" cy="431800"/>
          </a:xfrm>
          <a:prstGeom prst="rect">
            <a:avLst/>
          </a:prstGeom>
        </p:spPr>
      </p:pic>
      <p:sp>
        <p:nvSpPr>
          <p:cNvPr id="14" name="tiktok_business-text-13"/>
          <p:cNvSpPr/>
          <p:nvPr/>
        </p:nvSpPr>
        <p:spPr>
          <a:xfrm>
            <a:off x="11176000" y="3403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直播電商</a:t>
            </a:r>
            <a:endParaRPr lang="en-US" sz="1600" dirty="0"/>
          </a:p>
        </p:txBody>
      </p:sp>
      <p:sp>
        <p:nvSpPr>
          <p:cNvPr id="15" name="tiktok_business-text-14"/>
          <p:cNvSpPr/>
          <p:nvPr/>
        </p:nvSpPr>
        <p:spPr>
          <a:xfrm>
            <a:off x="11176000" y="3886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即時互動結合商品展示，是快速成長的新興轉換模式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E2E8F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策略比較與成效</a:t>
            </a:r>
            <a:endParaRPr lang="en-US" sz="4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form_comparison_table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platform_comparison_table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四大平台全面比較</a:t>
            </a:r>
            <a:endParaRPr lang="en-US" sz="3000" dirty="0"/>
          </a:p>
        </p:txBody>
      </p:sp>
      <p:graphicFrame>
        <p:nvGraphicFramePr>
          <p:cNvPr id="25" name="platform_comparison_tabl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159000"/>
          <a:ext cx="14732000" cy="5334000"/>
        </p:xfrm>
        <a:graphic>
          <a:graphicData uri="http://schemas.openxmlformats.org/drawingml/2006/table">
            <a:tbl>
              <a:tblPr/>
              <a:tblGrid>
                <a:gridCol w="2104567"/>
                <a:gridCol w="3156858"/>
                <a:gridCol w="3156858"/>
                <a:gridCol w="3156858"/>
                <a:gridCol w="3156858"/>
              </a:tblGrid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項目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Facebook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Instagram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LinkedIn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TikTok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主要年齡層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25-54歲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18-34歲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25-54歲職場人士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16-34歲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內容形式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圖文、影片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圖片、Reels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長文、案例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短影音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適合產業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大眾消費品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時尚美妝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B2B專業服務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年輕消費品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廣告門檻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中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核心指標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互動率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Reels播放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展示率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完播率</a:t>
                      </a:r>
                      <a:endParaRPr lang="en-US" sz="13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27000" marB="1270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form_decision_framework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platform_decision_framework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依品牌類型選擇主力平台</a:t>
            </a:r>
            <a:endParaRPr lang="en-US" sz="3000" dirty="0"/>
          </a:p>
        </p:txBody>
      </p:sp>
      <p:sp>
        <p:nvSpPr>
          <p:cNvPr id="4" name="platform_decision_framework-shape-3"/>
          <p:cNvSpPr/>
          <p:nvPr/>
        </p:nvSpPr>
        <p:spPr>
          <a:xfrm>
            <a:off x="762000" y="2286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5" name="platform_decision_framework-text-4"/>
          <p:cNvSpPr/>
          <p:nvPr/>
        </p:nvSpPr>
        <p:spPr>
          <a:xfrm>
            <a:off x="1092200" y="254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B2C 消費品牌</a:t>
            </a:r>
            <a:endParaRPr lang="en-US" sz="1500" dirty="0"/>
          </a:p>
        </p:txBody>
      </p:sp>
      <p:sp>
        <p:nvSpPr>
          <p:cNvPr id="6" name="platform_decision_framework-text-5"/>
          <p:cNvSpPr/>
          <p:nvPr/>
        </p:nvSpPr>
        <p:spPr>
          <a:xfrm>
            <a:off x="1092200" y="29718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主力投入 Facebook + Instagram，兼顧品牌建立與電商轉換</a:t>
            </a:r>
            <a:endParaRPr lang="en-US" sz="1400" dirty="0"/>
          </a:p>
        </p:txBody>
      </p:sp>
      <p:sp>
        <p:nvSpPr>
          <p:cNvPr id="7" name="platform_decision_framework-shape-6"/>
          <p:cNvSpPr/>
          <p:nvPr/>
        </p:nvSpPr>
        <p:spPr>
          <a:xfrm>
            <a:off x="8382000" y="2286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8" name="platform_decision_framework-text-7"/>
          <p:cNvSpPr/>
          <p:nvPr/>
        </p:nvSpPr>
        <p:spPr>
          <a:xfrm>
            <a:off x="8712200" y="254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B2B 專業服務</a:t>
            </a:r>
            <a:endParaRPr lang="en-US" sz="1500" dirty="0"/>
          </a:p>
        </p:txBody>
      </p:sp>
      <p:sp>
        <p:nvSpPr>
          <p:cNvPr id="9" name="platform_decision_framework-text-8"/>
          <p:cNvSpPr/>
          <p:nvPr/>
        </p:nvSpPr>
        <p:spPr>
          <a:xfrm>
            <a:off x="8712200" y="29718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主力投入 LinkedIn，並搭配 Facebook 做品牌曝光</a:t>
            </a:r>
            <a:endParaRPr lang="en-US" sz="1400" dirty="0"/>
          </a:p>
        </p:txBody>
      </p:sp>
      <p:sp>
        <p:nvSpPr>
          <p:cNvPr id="10" name="platform_decision_framework-shape-9"/>
          <p:cNvSpPr/>
          <p:nvPr/>
        </p:nvSpPr>
        <p:spPr>
          <a:xfrm>
            <a:off x="762000" y="4445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11" name="platform_decision_framework-text-10"/>
          <p:cNvSpPr/>
          <p:nvPr/>
        </p:nvSpPr>
        <p:spPr>
          <a:xfrm>
            <a:off x="1092200" y="469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年輕族群品牌</a:t>
            </a:r>
            <a:endParaRPr lang="en-US" sz="1500" dirty="0"/>
          </a:p>
        </p:txBody>
      </p:sp>
      <p:sp>
        <p:nvSpPr>
          <p:cNvPr id="12" name="platform_decision_framework-text-11"/>
          <p:cNvSpPr/>
          <p:nvPr/>
        </p:nvSpPr>
        <p:spPr>
          <a:xfrm>
            <a:off x="1092200" y="51308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主力投入 TikTok + Instagram，掌握短影音流量紅利</a:t>
            </a:r>
            <a:endParaRPr lang="en-US" sz="1400" dirty="0"/>
          </a:p>
        </p:txBody>
      </p:sp>
      <p:sp>
        <p:nvSpPr>
          <p:cNvPr id="13" name="platform_decision_framework-shape-12"/>
          <p:cNvSpPr/>
          <p:nvPr/>
        </p:nvSpPr>
        <p:spPr>
          <a:xfrm>
            <a:off x="8382000" y="4445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EFF6FF"/>
          </a:solidFill>
          <a:ln/>
        </p:spPr>
      </p:sp>
      <p:sp>
        <p:nvSpPr>
          <p:cNvPr id="14" name="platform_decision_framework-text-13"/>
          <p:cNvSpPr/>
          <p:nvPr/>
        </p:nvSpPr>
        <p:spPr>
          <a:xfrm>
            <a:off x="8712200" y="469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混合策略品牌</a:t>
            </a:r>
            <a:endParaRPr lang="en-US" sz="1500" dirty="0"/>
          </a:p>
        </p:txBody>
      </p:sp>
      <p:sp>
        <p:nvSpPr>
          <p:cNvPr id="15" name="platform_decision_framework-text-14"/>
          <p:cNvSpPr/>
          <p:nvPr/>
        </p:nvSpPr>
        <p:spPr>
          <a:xfrm>
            <a:off x="8712200" y="51308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以一個主力平台為核心，其他平台作內容延伸與擴散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ulti_platform_resource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multi_platform_resource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多平台經營的資源配置建議</a:t>
            </a:r>
            <a:endParaRPr lang="en-US" sz="3000" dirty="0"/>
          </a:p>
        </p:txBody>
      </p:sp>
      <p:graphicFrame>
        <p:nvGraphicFramePr>
          <p:cNvPr id="4" name="multi_platform_resource-chart-3" descr=""/>
          <p:cNvGraphicFramePr/>
          <p:nvPr/>
        </p:nvGraphicFramePr>
        <p:xfrm>
          <a:off x="1016000" y="2159000"/>
          <a:ext cx="5588000" cy="533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multi_platform_resource-shape-4"/>
          <p:cNvSpPr/>
          <p:nvPr/>
        </p:nvSpPr>
        <p:spPr>
          <a:xfrm>
            <a:off x="7366000" y="2286000"/>
            <a:ext cx="7874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6" name="multi_platform_resource-text-5"/>
          <p:cNvSpPr/>
          <p:nvPr/>
        </p:nvSpPr>
        <p:spPr>
          <a:xfrm>
            <a:off x="7696200" y="25400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核心內容一次製作，多平台改編</a:t>
            </a:r>
            <a:endParaRPr lang="en-US" sz="1500" dirty="0"/>
          </a:p>
        </p:txBody>
      </p:sp>
      <p:sp>
        <p:nvSpPr>
          <p:cNvPr id="7" name="multi_platform_resource-text-6"/>
          <p:cNvSpPr/>
          <p:nvPr/>
        </p:nvSpPr>
        <p:spPr>
          <a:xfrm>
            <a:off x="7696200" y="29718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主題與素材可共用，但呈現格式與文字語氣需依平台特性調整</a:t>
            </a:r>
            <a:endParaRPr lang="en-US" sz="1400" dirty="0"/>
          </a:p>
        </p:txBody>
      </p:sp>
      <p:sp>
        <p:nvSpPr>
          <p:cNvPr id="8" name="multi_platform_resource-shape-7"/>
          <p:cNvSpPr/>
          <p:nvPr/>
        </p:nvSpPr>
        <p:spPr>
          <a:xfrm>
            <a:off x="7366000" y="4445000"/>
            <a:ext cx="7874000" cy="1905000"/>
          </a:xfrm>
          <a:prstGeom prst="roundRect">
            <a:avLst>
              <a:gd name="adj" fmla="val 5333"/>
            </a:avLst>
          </a:prstGeom>
          <a:solidFill>
            <a:srgbClr val="EFF6FF"/>
          </a:solidFill>
          <a:ln/>
        </p:spPr>
      </p:sp>
      <p:sp>
        <p:nvSpPr>
          <p:cNvPr id="9" name="multi_platform_resource-text-8"/>
          <p:cNvSpPr/>
          <p:nvPr/>
        </p:nvSpPr>
        <p:spPr>
          <a:xfrm>
            <a:off x="7696200" y="46990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避免內容直接複製</a:t>
            </a:r>
            <a:endParaRPr lang="en-US" sz="1500" dirty="0"/>
          </a:p>
        </p:txBody>
      </p:sp>
      <p:sp>
        <p:nvSpPr>
          <p:cNvPr id="10" name="multi_platform_resource-text-9"/>
          <p:cNvSpPr/>
          <p:nvPr/>
        </p:nvSpPr>
        <p:spPr>
          <a:xfrm>
            <a:off x="7696200" y="51308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完全相同的內容直接搬移至不同平台，容易造成互動率下降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_metrics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key_metrics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社群行銷成效衡量的關鍵指標</a:t>
            </a:r>
            <a:endParaRPr lang="en-US" sz="3000" dirty="0"/>
          </a:p>
        </p:txBody>
      </p:sp>
      <p:sp>
        <p:nvSpPr>
          <p:cNvPr id="4" name="key_metrics-shape-3"/>
          <p:cNvSpPr/>
          <p:nvPr/>
        </p:nvSpPr>
        <p:spPr>
          <a:xfrm>
            <a:off x="762000" y="2286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/>
        </p:spPr>
      </p:sp>
      <p:pic>
        <p:nvPicPr>
          <p:cNvPr id="5" name="key_metric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692400"/>
            <a:ext cx="431800" cy="431800"/>
          </a:xfrm>
          <a:prstGeom prst="rect">
            <a:avLst/>
          </a:prstGeom>
        </p:spPr>
      </p:pic>
      <p:sp>
        <p:nvSpPr>
          <p:cNvPr id="6" name="key_metrics-text-5"/>
          <p:cNvSpPr/>
          <p:nvPr/>
        </p:nvSpPr>
        <p:spPr>
          <a:xfrm>
            <a:off x="965200" y="3403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觸及率</a:t>
            </a:r>
            <a:endParaRPr lang="en-US" sz="1500" dirty="0"/>
          </a:p>
        </p:txBody>
      </p:sp>
      <p:sp>
        <p:nvSpPr>
          <p:cNvPr id="7" name="key_metrics-text-6"/>
          <p:cNvSpPr/>
          <p:nvPr/>
        </p:nvSpPr>
        <p:spPr>
          <a:xfrm>
            <a:off x="965200" y="3860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內容被多少不重複用戶看到</a:t>
            </a:r>
            <a:endParaRPr lang="en-US" sz="1200" dirty="0"/>
          </a:p>
        </p:txBody>
      </p:sp>
      <p:sp>
        <p:nvSpPr>
          <p:cNvPr id="8" name="key_metrics-shape-7"/>
          <p:cNvSpPr/>
          <p:nvPr/>
        </p:nvSpPr>
        <p:spPr>
          <a:xfrm>
            <a:off x="4292600" y="2286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/>
        </p:spPr>
      </p:sp>
      <p:pic>
        <p:nvPicPr>
          <p:cNvPr id="9" name="key_metric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600" y="2692400"/>
            <a:ext cx="431800" cy="431800"/>
          </a:xfrm>
          <a:prstGeom prst="rect">
            <a:avLst/>
          </a:prstGeom>
        </p:spPr>
      </p:pic>
      <p:sp>
        <p:nvSpPr>
          <p:cNvPr id="10" name="key_metrics-text-9"/>
          <p:cNvSpPr/>
          <p:nvPr/>
        </p:nvSpPr>
        <p:spPr>
          <a:xfrm>
            <a:off x="4495800" y="3403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互動率</a:t>
            </a:r>
            <a:endParaRPr lang="en-US" sz="1500" dirty="0"/>
          </a:p>
        </p:txBody>
      </p:sp>
      <p:sp>
        <p:nvSpPr>
          <p:cNvPr id="11" name="key_metrics-text-10"/>
          <p:cNvSpPr/>
          <p:nvPr/>
        </p:nvSpPr>
        <p:spPr>
          <a:xfrm>
            <a:off x="4495800" y="3860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按讚、留言、分享佔觸及的比例</a:t>
            </a:r>
            <a:endParaRPr lang="en-US" sz="1200" dirty="0"/>
          </a:p>
        </p:txBody>
      </p:sp>
      <p:sp>
        <p:nvSpPr>
          <p:cNvPr id="12" name="key_metrics-shape-11"/>
          <p:cNvSpPr/>
          <p:nvPr/>
        </p:nvSpPr>
        <p:spPr>
          <a:xfrm>
            <a:off x="7823200" y="2286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F8FAFC"/>
          </a:solidFill>
          <a:ln/>
        </p:spPr>
      </p:sp>
      <p:pic>
        <p:nvPicPr>
          <p:cNvPr id="13" name="key_metric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2692400"/>
            <a:ext cx="431800" cy="431800"/>
          </a:xfrm>
          <a:prstGeom prst="rect">
            <a:avLst/>
          </a:prstGeom>
        </p:spPr>
      </p:pic>
      <p:sp>
        <p:nvSpPr>
          <p:cNvPr id="14" name="key_metrics-text-13"/>
          <p:cNvSpPr/>
          <p:nvPr/>
        </p:nvSpPr>
        <p:spPr>
          <a:xfrm>
            <a:off x="8026400" y="3403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 / CPA</a:t>
            </a:r>
            <a:endParaRPr lang="en-US" sz="1500" dirty="0"/>
          </a:p>
        </p:txBody>
      </p:sp>
      <p:sp>
        <p:nvSpPr>
          <p:cNvPr id="15" name="key_metrics-text-14"/>
          <p:cNvSpPr/>
          <p:nvPr/>
        </p:nvSpPr>
        <p:spPr>
          <a:xfrm>
            <a:off x="8026400" y="3860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導向實際行動的成本與效益</a:t>
            </a:r>
            <a:endParaRPr lang="en-US" sz="1200" dirty="0"/>
          </a:p>
        </p:txBody>
      </p:sp>
      <p:sp>
        <p:nvSpPr>
          <p:cNvPr id="16" name="key_metrics-shape-15"/>
          <p:cNvSpPr/>
          <p:nvPr/>
        </p:nvSpPr>
        <p:spPr>
          <a:xfrm>
            <a:off x="11353800" y="2286000"/>
            <a:ext cx="3378200" cy="4318000"/>
          </a:xfrm>
          <a:prstGeom prst="roundRect">
            <a:avLst>
              <a:gd name="adj" fmla="val 3759"/>
            </a:avLst>
          </a:prstGeom>
          <a:solidFill>
            <a:srgbClr val="EFF6FF"/>
          </a:solidFill>
          <a:ln/>
        </p:spPr>
      </p:sp>
      <p:pic>
        <p:nvPicPr>
          <p:cNvPr id="17" name="key_metric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800" y="2692400"/>
            <a:ext cx="431800" cy="431800"/>
          </a:xfrm>
          <a:prstGeom prst="rect">
            <a:avLst/>
          </a:prstGeom>
        </p:spPr>
      </p:pic>
      <p:sp>
        <p:nvSpPr>
          <p:cNvPr id="18" name="key_metrics-text-17"/>
          <p:cNvSpPr/>
          <p:nvPr/>
        </p:nvSpPr>
        <p:spPr>
          <a:xfrm>
            <a:off x="11557000" y="3403600"/>
            <a:ext cx="2971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粉絲成長率</a:t>
            </a:r>
            <a:endParaRPr lang="en-US" sz="1500" dirty="0"/>
          </a:p>
        </p:txBody>
      </p:sp>
      <p:sp>
        <p:nvSpPr>
          <p:cNvPr id="19" name="key_metrics-text-18"/>
          <p:cNvSpPr/>
          <p:nvPr/>
        </p:nvSpPr>
        <p:spPr>
          <a:xfrm>
            <a:off x="11557000" y="3860800"/>
            <a:ext cx="29718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追蹤帳號長期經營成效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dget_allocation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budget_allocation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預算配置的三個階段</a:t>
            </a:r>
            <a:endParaRPr lang="en-US" sz="3000" dirty="0"/>
          </a:p>
        </p:txBody>
      </p:sp>
      <p:sp>
        <p:nvSpPr>
          <p:cNvPr id="4" name="budget_allocation-shape-3"/>
          <p:cNvSpPr/>
          <p:nvPr/>
        </p:nvSpPr>
        <p:spPr>
          <a:xfrm>
            <a:off x="1778000" y="3810000"/>
            <a:ext cx="12700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5" name="budget_allocation-shape-4"/>
          <p:cNvSpPr/>
          <p:nvPr/>
        </p:nvSpPr>
        <p:spPr>
          <a:xfrm>
            <a:off x="1524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6" name="budget_allocation-text-5"/>
          <p:cNvSpPr/>
          <p:nvPr/>
        </p:nvSpPr>
        <p:spPr>
          <a:xfrm>
            <a:off x="152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budget_allocation-text-6"/>
          <p:cNvSpPr/>
          <p:nvPr/>
        </p:nvSpPr>
        <p:spPr>
          <a:xfrm>
            <a:off x="762000" y="4318000"/>
            <a:ext cx="304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測試期</a:t>
            </a:r>
            <a:endParaRPr lang="en-US" sz="1500" dirty="0"/>
          </a:p>
        </p:txBody>
      </p:sp>
      <p:sp>
        <p:nvSpPr>
          <p:cNvPr id="8" name="budget_allocation-text-7"/>
          <p:cNvSpPr/>
          <p:nvPr/>
        </p:nvSpPr>
        <p:spPr>
          <a:xfrm>
            <a:off x="762000" y="4749800"/>
            <a:ext cx="304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小預算快速試錯，找出有效素材與受眾組合</a:t>
            </a:r>
            <a:endParaRPr lang="en-US" sz="1300" dirty="0"/>
          </a:p>
        </p:txBody>
      </p:sp>
      <p:sp>
        <p:nvSpPr>
          <p:cNvPr id="9" name="budget_allocation-shape-8"/>
          <p:cNvSpPr/>
          <p:nvPr/>
        </p:nvSpPr>
        <p:spPr>
          <a:xfrm>
            <a:off x="7874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0" name="budget_allocation-text-9"/>
          <p:cNvSpPr/>
          <p:nvPr/>
        </p:nvSpPr>
        <p:spPr>
          <a:xfrm>
            <a:off x="787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budget_allocation-text-10"/>
          <p:cNvSpPr/>
          <p:nvPr/>
        </p:nvSpPr>
        <p:spPr>
          <a:xfrm>
            <a:off x="7112000" y="4318000"/>
            <a:ext cx="304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放大期</a:t>
            </a:r>
            <a:endParaRPr lang="en-US" sz="1500" dirty="0"/>
          </a:p>
        </p:txBody>
      </p:sp>
      <p:sp>
        <p:nvSpPr>
          <p:cNvPr id="12" name="budget_allocation-text-11"/>
          <p:cNvSpPr/>
          <p:nvPr/>
        </p:nvSpPr>
        <p:spPr>
          <a:xfrm>
            <a:off x="7112000" y="4749800"/>
            <a:ext cx="304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聚焦資源投入高成效平台，擴大預算規模</a:t>
            </a:r>
            <a:endParaRPr lang="en-US" sz="1300" dirty="0"/>
          </a:p>
        </p:txBody>
      </p:sp>
      <p:sp>
        <p:nvSpPr>
          <p:cNvPr id="13" name="budget_allocation-shape-12"/>
          <p:cNvSpPr/>
          <p:nvPr/>
        </p:nvSpPr>
        <p:spPr>
          <a:xfrm>
            <a:off x="13716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4" name="budget_allocation-text-13"/>
          <p:cNvSpPr/>
          <p:nvPr/>
        </p:nvSpPr>
        <p:spPr>
          <a:xfrm>
            <a:off x="13716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budget_allocation-text-14"/>
          <p:cNvSpPr/>
          <p:nvPr/>
        </p:nvSpPr>
        <p:spPr>
          <a:xfrm>
            <a:off x="12192000" y="4318000"/>
            <a:ext cx="304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穩定期</a:t>
            </a:r>
            <a:endParaRPr lang="en-US" sz="1500" dirty="0"/>
          </a:p>
        </p:txBody>
      </p:sp>
      <p:sp>
        <p:nvSpPr>
          <p:cNvPr id="16" name="budget_allocation-text-15"/>
          <p:cNvSpPr/>
          <p:nvPr/>
        </p:nvSpPr>
        <p:spPr>
          <a:xfrm>
            <a:off x="12192000" y="4749800"/>
            <a:ext cx="3048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維持穩定投入，持續優化並監控成效變化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2286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016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16000" y="3124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明確目標受眾並選擇主力平台</a:t>
            </a:r>
            <a:endParaRPr lang="en-US" sz="1600" dirty="0"/>
          </a:p>
        </p:txBody>
      </p:sp>
      <p:sp>
        <p:nvSpPr>
          <p:cNvPr id="7" name="summary-text-6"/>
          <p:cNvSpPr/>
          <p:nvPr/>
        </p:nvSpPr>
        <p:spPr>
          <a:xfrm>
            <a:off x="1016000" y="3556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依受眾特性決定資源投入的優先順序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8382000" y="2286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9" name="summary-text-8"/>
          <p:cNvSpPr/>
          <p:nvPr/>
        </p:nvSpPr>
        <p:spPr>
          <a:xfrm>
            <a:off x="8636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8636000" y="3124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制定平台專屬內容策略</a:t>
            </a:r>
            <a:endParaRPr lang="en-US" sz="1600" dirty="0"/>
          </a:p>
        </p:txBody>
      </p:sp>
      <p:sp>
        <p:nvSpPr>
          <p:cNvPr id="11" name="summary-text-10"/>
          <p:cNvSpPr/>
          <p:nvPr/>
        </p:nvSpPr>
        <p:spPr>
          <a:xfrm>
            <a:off x="8636000" y="3556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內容形式與語氣配合各平台特性調整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62000" y="4445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8FAFC"/>
          </a:solidFill>
          <a:ln/>
        </p:spPr>
      </p:sp>
      <p:sp>
        <p:nvSpPr>
          <p:cNvPr id="13" name="summary-text-12"/>
          <p:cNvSpPr/>
          <p:nvPr/>
        </p:nvSpPr>
        <p:spPr>
          <a:xfrm>
            <a:off x="1016000" y="469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1016000" y="528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建立數據追蹤與優化機制</a:t>
            </a:r>
            <a:endParaRPr lang="en-US" sz="1600" dirty="0"/>
          </a:p>
        </p:txBody>
      </p:sp>
      <p:sp>
        <p:nvSpPr>
          <p:cNvPr id="15" name="summary-text-14"/>
          <p:cNvSpPr/>
          <p:nvPr/>
        </p:nvSpPr>
        <p:spPr>
          <a:xfrm>
            <a:off x="1016000" y="571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定期檢視關鍵指標，作為決策依據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8382000" y="4445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EFF6FF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8636000" y="4699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8636000" y="5283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持續測試與迭代</a:t>
            </a:r>
            <a:endParaRPr lang="en-US" sz="1600" dirty="0"/>
          </a:p>
        </p:txBody>
      </p:sp>
      <p:sp>
        <p:nvSpPr>
          <p:cNvPr id="19" name="summary-text-18"/>
          <p:cNvSpPr/>
          <p:nvPr/>
        </p:nvSpPr>
        <p:spPr>
          <a:xfrm>
            <a:off x="8636000" y="571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社群行銷需長期經營，保持靈活調整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762000" y="762000"/>
            <a:ext cx="762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10922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2286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/>
        </p:spPr>
      </p:sp>
      <p:sp>
        <p:nvSpPr>
          <p:cNvPr id="5" name="references-text-4"/>
          <p:cNvSpPr/>
          <p:nvPr/>
        </p:nvSpPr>
        <p:spPr>
          <a:xfrm>
            <a:off x="1092200" y="2565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Business Suite 官方文件與廣告成效報告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3352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/>
        </p:spPr>
      </p:sp>
      <p:sp>
        <p:nvSpPr>
          <p:cNvPr id="7" name="references-text-6"/>
          <p:cNvSpPr/>
          <p:nvPr/>
        </p:nvSpPr>
        <p:spPr>
          <a:xfrm>
            <a:off x="1092200" y="3632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 Marketing Solutions 官方指南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419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8FAFC"/>
          </a:solidFill>
          <a:ln/>
        </p:spPr>
      </p:sp>
      <p:sp>
        <p:nvSpPr>
          <p:cNvPr id="9" name="references-text-8"/>
          <p:cNvSpPr/>
          <p:nvPr/>
        </p:nvSpPr>
        <p:spPr>
          <a:xfrm>
            <a:off x="1092200" y="4699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 for Business 官方資源中心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486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/>
        </p:spPr>
      </p:sp>
      <p:sp>
        <p:nvSpPr>
          <p:cNvPr id="11" name="references-text-10"/>
          <p:cNvSpPr/>
          <p:nvPr/>
        </p:nvSpPr>
        <p:spPr>
          <a:xfrm>
            <a:off x="1092200" y="5765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Sprout Social — 2025 社群媒體趨勢報告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553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832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台灣網路資訊中心（TWNIC）台灣網路報告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12446000" y="2540000"/>
            <a:ext cx="2794000" cy="27940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" name="thankyou-shape-3"/>
          <p:cNvSpPr/>
          <p:nvPr/>
        </p:nvSpPr>
        <p:spPr>
          <a:xfrm>
            <a:off x="13208000" y="3302000"/>
            <a:ext cx="1778000" cy="1778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thankyou-shape-4"/>
          <p:cNvSpPr/>
          <p:nvPr/>
        </p:nvSpPr>
        <p:spPr>
          <a:xfrm>
            <a:off x="1016000" y="3810000"/>
            <a:ext cx="762000" cy="76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6" name="thankyou-text-5"/>
          <p:cNvSpPr/>
          <p:nvPr/>
        </p:nvSpPr>
        <p:spPr>
          <a:xfrm>
            <a:off x="1016000" y="4318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1E293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7" name="thankyou-text-6"/>
          <p:cNvSpPr/>
          <p:nvPr/>
        </p:nvSpPr>
        <p:spPr>
          <a:xfrm>
            <a:off x="1016000" y="5588000"/>
            <a:ext cx="889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社群媒體行銷：FB、IG、LinkedIn、TikTok 行銷比較</dc:title>
  <dc:subject>社群媒體行銷：FB、IG、LinkedIn、TikTok 行銷比較</dc:subject>
  <dc:creator>Manus</dc:creator>
  <cp:lastModifiedBy>Manus</cp:lastModifiedBy>
  <cp:revision>1</cp:revision>
  <dcterms:created xsi:type="dcterms:W3CDTF">2026-07-31T00:39:22Z</dcterms:created>
  <dcterms:modified xsi:type="dcterms:W3CDTF">2026-07-31T00:39:22Z</dcterms:modified>
</cp:coreProperties>
</file>