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6256000" cy="9144000"/>
  <p:notesSz cx="9144000" cy="16256000"/>
  <p:embeddedFontLst>
    <p:embeddedFont>
      <p:font typeface="Noto Sans TC" charset="-122" pitchFamily="34"/>
      <p:regular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1.png"/><Relationship Id="rId3" Type="http://schemas.openxmlformats.org/officeDocument/2006/relationships/image" Target="../media/image-18-1.png"/><Relationship Id="rId4" Type="http://schemas.openxmlformats.org/officeDocument/2006/relationships/image" Target="../media/image-18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6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0" y="0"/>
            <a:ext cx="93980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cover-shape-2"/>
          <p:cNvSpPr/>
          <p:nvPr/>
        </p:nvSpPr>
        <p:spPr>
          <a:xfrm>
            <a:off x="7620000" y="1016000"/>
            <a:ext cx="203200" cy="203200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8636000" y="2540000"/>
            <a:ext cx="127000" cy="127000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5" name="cover-shape-4"/>
          <p:cNvSpPr/>
          <p:nvPr/>
        </p:nvSpPr>
        <p:spPr>
          <a:xfrm>
            <a:off x="7112000" y="5334000"/>
            <a:ext cx="177800" cy="177800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6" name="cover-shape-5"/>
          <p:cNvSpPr/>
          <p:nvPr/>
        </p:nvSpPr>
        <p:spPr>
          <a:xfrm>
            <a:off x="7721600" y="1117600"/>
            <a:ext cx="914400" cy="1422400"/>
          </a:xfrm>
          <a:prstGeom prst="line">
            <a:avLst/>
          </a:prstGeom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7" name="cover-shape-6"/>
          <p:cNvSpPr/>
          <p:nvPr/>
        </p:nvSpPr>
        <p:spPr>
          <a:xfrm flipH="1">
            <a:off x="7213600" y="1117600"/>
            <a:ext cx="508000" cy="4216400"/>
          </a:xfrm>
          <a:prstGeom prst="line">
            <a:avLst/>
          </a:prstGeom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8" name="cover-text-7"/>
          <p:cNvSpPr/>
          <p:nvPr/>
        </p:nvSpPr>
        <p:spPr>
          <a:xfrm>
            <a:off x="1016000" y="3302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GENERATIVE ENGINE OPTIMIZATION</a:t>
            </a:r>
            <a:endParaRPr lang="en-US" sz="1600" dirty="0"/>
          </a:p>
        </p:txBody>
      </p:sp>
      <p:sp>
        <p:nvSpPr>
          <p:cNvPr id="9" name="cover-text-8"/>
          <p:cNvSpPr/>
          <p:nvPr/>
        </p:nvSpPr>
        <p:spPr>
          <a:xfrm>
            <a:off x="1016000" y="3810000"/>
            <a:ext cx="762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94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如何讓 AI 推薦你的品牌？</a:t>
            </a:r>
            <a:endParaRPr lang="en-US" sz="3800" dirty="0"/>
          </a:p>
        </p:txBody>
      </p:sp>
      <p:sp>
        <p:nvSpPr>
          <p:cNvPr id="10" name="cover-text-9"/>
          <p:cNvSpPr/>
          <p:nvPr/>
        </p:nvSpPr>
        <p:spPr>
          <a:xfrm>
            <a:off x="1016000" y="5461000"/>
            <a:ext cx="762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核心策略指南</a:t>
            </a:r>
            <a:endParaRPr lang="en-US" sz="2000" dirty="0"/>
          </a:p>
        </p:txBody>
      </p:sp>
      <p:sp>
        <p:nvSpPr>
          <p:cNvPr id="11" name="cover-text-10"/>
          <p:cNvSpPr/>
          <p:nvPr/>
        </p:nvSpPr>
        <p:spPr>
          <a:xfrm>
            <a:off x="1016000" y="73660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agenda-shape-4"/>
          <p:cNvSpPr/>
          <p:nvPr/>
        </p:nvSpPr>
        <p:spPr>
          <a:xfrm>
            <a:off x="762000" y="1778000"/>
            <a:ext cx="50800" cy="152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6" name="agenda-text-5"/>
          <p:cNvSpPr/>
          <p:nvPr/>
        </p:nvSpPr>
        <p:spPr>
          <a:xfrm>
            <a:off x="10668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600" dirty="0"/>
          </a:p>
        </p:txBody>
      </p:sp>
      <p:sp>
        <p:nvSpPr>
          <p:cNvPr id="7" name="agenda-text-6"/>
          <p:cNvSpPr/>
          <p:nvPr/>
        </p:nvSpPr>
        <p:spPr>
          <a:xfrm>
            <a:off x="1066800" y="25908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核心思維</a:t>
            </a:r>
            <a:endParaRPr lang="en-US" sz="1700" dirty="0"/>
          </a:p>
        </p:txBody>
      </p:sp>
      <p:sp>
        <p:nvSpPr>
          <p:cNvPr id="8" name="agenda-text-7"/>
          <p:cNvSpPr/>
          <p:nvPr/>
        </p:nvSpPr>
        <p:spPr>
          <a:xfrm>
            <a:off x="1066800" y="2946400"/>
            <a:ext cx="647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從排名到被推薦的思維轉變</a:t>
            </a:r>
            <a:endParaRPr lang="en-US" sz="1400" dirty="0"/>
          </a:p>
        </p:txBody>
      </p:sp>
      <p:sp>
        <p:nvSpPr>
          <p:cNvPr id="9" name="agenda-shape-8"/>
          <p:cNvSpPr/>
          <p:nvPr/>
        </p:nvSpPr>
        <p:spPr>
          <a:xfrm>
            <a:off x="838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agenda-shape-9"/>
          <p:cNvSpPr/>
          <p:nvPr/>
        </p:nvSpPr>
        <p:spPr>
          <a:xfrm>
            <a:off x="8382000" y="1778000"/>
            <a:ext cx="50800" cy="152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11" name="agenda-text-10"/>
          <p:cNvSpPr/>
          <p:nvPr/>
        </p:nvSpPr>
        <p:spPr>
          <a:xfrm>
            <a:off x="86868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600" dirty="0"/>
          </a:p>
        </p:txBody>
      </p:sp>
      <p:sp>
        <p:nvSpPr>
          <p:cNvPr id="12" name="agenda-text-11"/>
          <p:cNvSpPr/>
          <p:nvPr/>
        </p:nvSpPr>
        <p:spPr>
          <a:xfrm>
            <a:off x="8686800" y="25908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引用策略</a:t>
            </a:r>
            <a:endParaRPr lang="en-US" sz="1700" dirty="0"/>
          </a:p>
        </p:txBody>
      </p:sp>
      <p:sp>
        <p:nvSpPr>
          <p:cNvPr id="13" name="agenda-text-12"/>
          <p:cNvSpPr/>
          <p:nvPr/>
        </p:nvSpPr>
        <p:spPr>
          <a:xfrm>
            <a:off x="8686800" y="2946400"/>
            <a:ext cx="647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建立品牌被引用的機率</a:t>
            </a:r>
            <a:endParaRPr lang="en-US" sz="1400" dirty="0"/>
          </a:p>
        </p:txBody>
      </p:sp>
      <p:sp>
        <p:nvSpPr>
          <p:cNvPr id="14" name="agenda-shape-13"/>
          <p:cNvSpPr/>
          <p:nvPr/>
        </p:nvSpPr>
        <p:spPr>
          <a:xfrm>
            <a:off x="76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agenda-shape-14"/>
          <p:cNvSpPr/>
          <p:nvPr/>
        </p:nvSpPr>
        <p:spPr>
          <a:xfrm>
            <a:off x="762000" y="3505200"/>
            <a:ext cx="50800" cy="152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16" name="agenda-text-15"/>
          <p:cNvSpPr/>
          <p:nvPr/>
        </p:nvSpPr>
        <p:spPr>
          <a:xfrm>
            <a:off x="10668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600" dirty="0"/>
          </a:p>
        </p:txBody>
      </p:sp>
      <p:sp>
        <p:nvSpPr>
          <p:cNvPr id="17" name="agenda-text-16"/>
          <p:cNvSpPr/>
          <p:nvPr/>
        </p:nvSpPr>
        <p:spPr>
          <a:xfrm>
            <a:off x="1066800" y="43180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內容可信度</a:t>
            </a:r>
            <a:endParaRPr lang="en-US" sz="1700" dirty="0"/>
          </a:p>
        </p:txBody>
      </p:sp>
      <p:sp>
        <p:nvSpPr>
          <p:cNvPr id="18" name="agenda-text-17"/>
          <p:cNvSpPr/>
          <p:nvPr/>
        </p:nvSpPr>
        <p:spPr>
          <a:xfrm>
            <a:off x="1066800" y="4673600"/>
            <a:ext cx="647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 與數據支持</a:t>
            </a:r>
            <a:endParaRPr lang="en-US" sz="1400" dirty="0"/>
          </a:p>
        </p:txBody>
      </p:sp>
      <p:sp>
        <p:nvSpPr>
          <p:cNvPr id="19" name="agenda-shape-18"/>
          <p:cNvSpPr/>
          <p:nvPr/>
        </p:nvSpPr>
        <p:spPr>
          <a:xfrm>
            <a:off x="838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agenda-shape-19"/>
          <p:cNvSpPr/>
          <p:nvPr/>
        </p:nvSpPr>
        <p:spPr>
          <a:xfrm>
            <a:off x="8382000" y="3505200"/>
            <a:ext cx="50800" cy="152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21" name="agenda-text-20"/>
          <p:cNvSpPr/>
          <p:nvPr/>
        </p:nvSpPr>
        <p:spPr>
          <a:xfrm>
            <a:off x="86868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600" dirty="0"/>
          </a:p>
        </p:txBody>
      </p:sp>
      <p:sp>
        <p:nvSpPr>
          <p:cNvPr id="22" name="agenda-text-21"/>
          <p:cNvSpPr/>
          <p:nvPr/>
        </p:nvSpPr>
        <p:spPr>
          <a:xfrm>
            <a:off x="8686800" y="43180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品牌知名度</a:t>
            </a:r>
            <a:endParaRPr lang="en-US" sz="1700" dirty="0"/>
          </a:p>
        </p:txBody>
      </p:sp>
      <p:sp>
        <p:nvSpPr>
          <p:cNvPr id="23" name="agenda-text-22"/>
          <p:cNvSpPr/>
          <p:nvPr/>
        </p:nvSpPr>
        <p:spPr>
          <a:xfrm>
            <a:off x="8686800" y="4673600"/>
            <a:ext cx="647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社群策略與跨平台一致性</a:t>
            </a:r>
            <a:endParaRPr lang="en-US" sz="1400" dirty="0"/>
          </a:p>
        </p:txBody>
      </p:sp>
      <p:sp>
        <p:nvSpPr>
          <p:cNvPr id="24" name="agenda-shape-23"/>
          <p:cNvSpPr/>
          <p:nvPr/>
        </p:nvSpPr>
        <p:spPr>
          <a:xfrm>
            <a:off x="76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agenda-shape-24"/>
          <p:cNvSpPr/>
          <p:nvPr/>
        </p:nvSpPr>
        <p:spPr>
          <a:xfrm>
            <a:off x="762000" y="5232400"/>
            <a:ext cx="50800" cy="152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26" name="agenda-text-25"/>
          <p:cNvSpPr/>
          <p:nvPr/>
        </p:nvSpPr>
        <p:spPr>
          <a:xfrm>
            <a:off x="10668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600" dirty="0"/>
          </a:p>
        </p:txBody>
      </p:sp>
      <p:sp>
        <p:nvSpPr>
          <p:cNvPr id="27" name="agenda-text-26"/>
          <p:cNvSpPr/>
          <p:nvPr/>
        </p:nvSpPr>
        <p:spPr>
          <a:xfrm>
            <a:off x="1066800" y="60452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技術實作</a:t>
            </a:r>
            <a:endParaRPr lang="en-US" sz="1700" dirty="0"/>
          </a:p>
        </p:txBody>
      </p:sp>
      <p:sp>
        <p:nvSpPr>
          <p:cNvPr id="28" name="agenda-text-27"/>
          <p:cNvSpPr/>
          <p:nvPr/>
        </p:nvSpPr>
        <p:spPr>
          <a:xfrm>
            <a:off x="1066800" y="6400800"/>
            <a:ext cx="647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結構化資料與可爬取性</a:t>
            </a:r>
            <a:endParaRPr lang="en-US" sz="1400" dirty="0"/>
          </a:p>
        </p:txBody>
      </p:sp>
      <p:sp>
        <p:nvSpPr>
          <p:cNvPr id="29" name="agenda-shape-28"/>
          <p:cNvSpPr/>
          <p:nvPr/>
        </p:nvSpPr>
        <p:spPr>
          <a:xfrm>
            <a:off x="838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agenda-shape-29"/>
          <p:cNvSpPr/>
          <p:nvPr/>
        </p:nvSpPr>
        <p:spPr>
          <a:xfrm>
            <a:off x="8382000" y="5232400"/>
            <a:ext cx="50800" cy="152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1" name="agenda-text-30"/>
          <p:cNvSpPr/>
          <p:nvPr/>
        </p:nvSpPr>
        <p:spPr>
          <a:xfrm>
            <a:off x="86868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2600" dirty="0"/>
          </a:p>
        </p:txBody>
      </p:sp>
      <p:sp>
        <p:nvSpPr>
          <p:cNvPr id="32" name="agenda-text-31"/>
          <p:cNvSpPr/>
          <p:nvPr/>
        </p:nvSpPr>
        <p:spPr>
          <a:xfrm>
            <a:off x="8686800" y="60452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成效衡量</a:t>
            </a:r>
            <a:endParaRPr lang="en-US" sz="1700" dirty="0"/>
          </a:p>
        </p:txBody>
      </p:sp>
      <p:sp>
        <p:nvSpPr>
          <p:cNvPr id="33" name="agenda-text-32"/>
          <p:cNvSpPr/>
          <p:nvPr/>
        </p:nvSpPr>
        <p:spPr>
          <a:xfrm>
            <a:off x="8686800" y="6400800"/>
            <a:ext cx="647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指標與分析工具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3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核心思維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core_mindset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geo_core_mindse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的核心思維：從「排名」到「被推薦」</a:t>
            </a:r>
            <a:endParaRPr lang="en-US" sz="3000" dirty="0"/>
          </a:p>
        </p:txBody>
      </p:sp>
      <p:graphicFrame>
        <p:nvGraphicFramePr>
          <p:cNvPr id="5" name="geo_core_mindset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905000"/>
          <a:ext cx="14732000" cy="3302000"/>
        </p:xfrm>
        <a:graphic>
          <a:graphicData uri="http://schemas.openxmlformats.org/drawingml/2006/table">
            <a:tbl>
              <a:tblPr/>
              <a:tblGrid>
                <a:gridCol w="4017818"/>
                <a:gridCol w="5357091"/>
                <a:gridCol w="5357091"/>
              </a:tblGrid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比較項目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38C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38C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GEO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38CA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目標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在搜尋結果頁取得高排名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被 AI 答案引擎主動推薦與提及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受眾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搜尋引擎使用者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ChatGPT、Perplexity、AI Overviews 使用者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成功關鍵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關鍵字與技術優化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品牌權威性與內容可信度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geo_core_mindset-shape-4"/>
          <p:cNvSpPr/>
          <p:nvPr/>
        </p:nvSpPr>
        <p:spPr>
          <a:xfrm>
            <a:off x="762000" y="5588000"/>
            <a:ext cx="1473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geo_core_mindset-shape-5"/>
          <p:cNvSpPr/>
          <p:nvPr/>
        </p:nvSpPr>
        <p:spPr>
          <a:xfrm>
            <a:off x="762000" y="5588000"/>
            <a:ext cx="50800" cy="1397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7" name="geo_core_mindset-text-6"/>
          <p:cNvSpPr/>
          <p:nvPr/>
        </p:nvSpPr>
        <p:spPr>
          <a:xfrm>
            <a:off x="1092200" y="5867400"/>
            <a:ext cx="1397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品牌權威性是 GEO 的基石：AI 引擎在生成答案時會選擇它認為最可信、最具權威性的來源進行引用，這與傳統搜尋引擎的排名邏輯有本質上的不同。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brand_needs_geo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why_brand_needs_geo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搜尋正在改變使用者的資訊獲取行為</a:t>
            </a:r>
            <a:endParaRPr lang="en-US" sz="3000" dirty="0"/>
          </a:p>
        </p:txBody>
      </p:sp>
      <p:sp>
        <p:nvSpPr>
          <p:cNvPr id="4" name="why_brand_needs_geo-text-3"/>
          <p:cNvSpPr/>
          <p:nvPr/>
        </p:nvSpPr>
        <p:spPr>
          <a:xfrm>
            <a:off x="762000" y="1905000"/>
            <a:ext cx="711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ChatGPT、Perplexity、Google AI Overviews 等 AI 答案引擎逐漸成為使用者查找資訊的重要入口，傳統 SEO 策略已無法完全覆蓋這類新興的搜尋行為。</a:t>
            </a:r>
            <a:endParaRPr lang="en-US" sz="1700" dirty="0"/>
          </a:p>
        </p:txBody>
      </p:sp>
      <p:sp>
        <p:nvSpPr>
          <p:cNvPr id="5" name="why_brand_needs_geo-shape-4"/>
          <p:cNvSpPr/>
          <p:nvPr/>
        </p:nvSpPr>
        <p:spPr>
          <a:xfrm>
            <a:off x="762000" y="3683000"/>
            <a:ext cx="7112000" cy="127000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why_brand_needs_geo-text-5"/>
          <p:cNvSpPr/>
          <p:nvPr/>
        </p:nvSpPr>
        <p:spPr>
          <a:xfrm>
            <a:off x="1092200" y="3911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信任轉移</a:t>
            </a:r>
            <a:endParaRPr lang="en-US" sz="1500" dirty="0"/>
          </a:p>
        </p:txBody>
      </p:sp>
      <p:sp>
        <p:nvSpPr>
          <p:cNvPr id="7" name="why_brand_needs_geo-text-6"/>
          <p:cNvSpPr/>
          <p:nvPr/>
        </p:nvSpPr>
        <p:spPr>
          <a:xfrm>
            <a:off x="1092200" y="43180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使用者開始信任 AI 直接生成的答案，而非逐一點擊搜尋結果</a:t>
            </a:r>
            <a:endParaRPr lang="en-US" sz="1300" dirty="0"/>
          </a:p>
        </p:txBody>
      </p:sp>
      <p:sp>
        <p:nvSpPr>
          <p:cNvPr id="8" name="why_brand_needs_geo-shape-7"/>
          <p:cNvSpPr/>
          <p:nvPr/>
        </p:nvSpPr>
        <p:spPr>
          <a:xfrm>
            <a:off x="762000" y="5130800"/>
            <a:ext cx="7112000" cy="127000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why_brand_needs_geo-text-8"/>
          <p:cNvSpPr/>
          <p:nvPr/>
        </p:nvSpPr>
        <p:spPr>
          <a:xfrm>
            <a:off x="1092200" y="5359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曝光機會轉變</a:t>
            </a:r>
            <a:endParaRPr lang="en-US" sz="1500" dirty="0"/>
          </a:p>
        </p:txBody>
      </p:sp>
      <p:sp>
        <p:nvSpPr>
          <p:cNvPr id="10" name="why_brand_needs_geo-text-9"/>
          <p:cNvSpPr/>
          <p:nvPr/>
        </p:nvSpPr>
        <p:spPr>
          <a:xfrm>
            <a:off x="1092200" y="57658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品牌若未被 AI 引用，將失去在新入口的曝光機會</a:t>
            </a:r>
            <a:endParaRPr lang="en-US" sz="1300" dirty="0"/>
          </a:p>
        </p:txBody>
      </p:sp>
      <p:pic>
        <p:nvPicPr>
          <p:cNvPr id="11" name="why_brand_needs_geo-image-10" descr="preencoded.png">    </p:cNvPr>
          <p:cNvPicPr>
            <a:picLocks noChangeAspect="1"/>
          </p:cNvPicPr>
          <p:nvPr/>
        </p:nvPicPr>
        <p:blipFill>
          <a:blip r:embed="rId1"/>
          <a:srcRect l="1897" r="1897" t="0" b="0"/>
          <a:stretch/>
        </p:blipFill>
        <p:spPr>
          <a:xfrm>
            <a:off x="8382000" y="1905000"/>
            <a:ext cx="7112000" cy="5080000"/>
          </a:xfrm>
          <a:prstGeom prst="roundRect">
            <a:avLst>
              <a:gd name="adj" fmla="val 2500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w_ai_selects_content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how_ai_selects_conten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選擇推薦內容的三大依據</a:t>
            </a:r>
            <a:endParaRPr lang="en-US" sz="3000" dirty="0"/>
          </a:p>
        </p:txBody>
      </p:sp>
      <p:sp>
        <p:nvSpPr>
          <p:cNvPr id="4" name="how_ai_selects_content-shape-3"/>
          <p:cNvSpPr/>
          <p:nvPr/>
        </p:nvSpPr>
        <p:spPr>
          <a:xfrm>
            <a:off x="762000" y="2032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how_ai_selects_conten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438400"/>
            <a:ext cx="431800" cy="431800"/>
          </a:xfrm>
          <a:prstGeom prst="rect">
            <a:avLst/>
          </a:prstGeom>
        </p:spPr>
      </p:pic>
      <p:sp>
        <p:nvSpPr>
          <p:cNvPr id="6" name="how_ai_selects_content-text-5"/>
          <p:cNvSpPr/>
          <p:nvPr/>
        </p:nvSpPr>
        <p:spPr>
          <a:xfrm>
            <a:off x="101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來源權威性</a:t>
            </a:r>
            <a:endParaRPr lang="en-US" sz="1600" dirty="0"/>
          </a:p>
        </p:txBody>
      </p:sp>
      <p:sp>
        <p:nvSpPr>
          <p:cNvPr id="7" name="how_ai_selects_content-text-6"/>
          <p:cNvSpPr/>
          <p:nvPr/>
        </p:nvSpPr>
        <p:spPr>
          <a:xfrm>
            <a:off x="101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網域權威分數（Domain Authority）越高，越容易被 AI 視為可信來源</a:t>
            </a:r>
            <a:endParaRPr lang="en-US" sz="1300" dirty="0"/>
          </a:p>
        </p:txBody>
      </p:sp>
      <p:sp>
        <p:nvSpPr>
          <p:cNvPr id="8" name="how_ai_selects_content-shape-7"/>
          <p:cNvSpPr/>
          <p:nvPr/>
        </p:nvSpPr>
        <p:spPr>
          <a:xfrm>
            <a:off x="5842000" y="2032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how_ai_selects_content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38400"/>
            <a:ext cx="431800" cy="431800"/>
          </a:xfrm>
          <a:prstGeom prst="rect">
            <a:avLst/>
          </a:prstGeom>
        </p:spPr>
      </p:pic>
      <p:sp>
        <p:nvSpPr>
          <p:cNvPr id="10" name="how_ai_selects_content-text-9"/>
          <p:cNvSpPr/>
          <p:nvPr/>
        </p:nvSpPr>
        <p:spPr>
          <a:xfrm>
            <a:off x="609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內容相關性</a:t>
            </a:r>
            <a:endParaRPr lang="en-US" sz="1600" dirty="0"/>
          </a:p>
        </p:txBody>
      </p:sp>
      <p:sp>
        <p:nvSpPr>
          <p:cNvPr id="11" name="how_ai_selects_content-text-10"/>
          <p:cNvSpPr/>
          <p:nvPr/>
        </p:nvSpPr>
        <p:spPr>
          <a:xfrm>
            <a:off x="609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語意匹配度高的內容更容易被 AI 選為答案來源</a:t>
            </a:r>
            <a:endParaRPr lang="en-US" sz="1300" dirty="0"/>
          </a:p>
        </p:txBody>
      </p:sp>
      <p:sp>
        <p:nvSpPr>
          <p:cNvPr id="12" name="how_ai_selects_content-shape-11"/>
          <p:cNvSpPr/>
          <p:nvPr/>
        </p:nvSpPr>
        <p:spPr>
          <a:xfrm>
            <a:off x="10922000" y="2032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EEF2FF"/>
          </a:solidFill>
          <a:ln/>
        </p:spPr>
      </p:sp>
      <p:pic>
        <p:nvPicPr>
          <p:cNvPr id="13" name="how_ai_selects_content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438400"/>
            <a:ext cx="431800" cy="431800"/>
          </a:xfrm>
          <a:prstGeom prst="rect">
            <a:avLst/>
          </a:prstGeom>
        </p:spPr>
      </p:pic>
      <p:sp>
        <p:nvSpPr>
          <p:cNvPr id="14" name="how_ai_selects_content-text-13"/>
          <p:cNvSpPr/>
          <p:nvPr/>
        </p:nvSpPr>
        <p:spPr>
          <a:xfrm>
            <a:off x="1117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社會證明</a:t>
            </a:r>
            <a:endParaRPr lang="en-US" sz="1600" dirty="0"/>
          </a:p>
        </p:txBody>
      </p:sp>
      <p:sp>
        <p:nvSpPr>
          <p:cNvPr id="15" name="how_ai_selects_content-text-14"/>
          <p:cNvSpPr/>
          <p:nvPr/>
        </p:nvSpPr>
        <p:spPr>
          <a:xfrm>
            <a:off x="1117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用戶互動數據與被引用次數提升可信度評分</a:t>
            </a:r>
            <a:endParaRPr lang="en-US" sz="1300" dirty="0"/>
          </a:p>
        </p:txBody>
      </p:sp>
      <p:sp>
        <p:nvSpPr>
          <p:cNvPr id="16" name="how_ai_selects_content-text-15"/>
          <p:cNvSpPr/>
          <p:nvPr/>
        </p:nvSpPr>
        <p:spPr>
          <a:xfrm>
            <a:off x="762000" y="7112000"/>
            <a:ext cx="1473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資料來源：Princeton 大學 GEO（Generative Engine Optimization）研究論文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3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引用策略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tation_foundation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citation_foundatio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引用（Citation）是 GEO 成效的基礎</a:t>
            </a:r>
            <a:endParaRPr lang="en-US" sz="3000" dirty="0"/>
          </a:p>
        </p:txBody>
      </p:sp>
      <p:sp>
        <p:nvSpPr>
          <p:cNvPr id="4" name="citation_foundation-shape-3"/>
          <p:cNvSpPr/>
          <p:nvPr/>
        </p:nvSpPr>
        <p:spPr>
          <a:xfrm>
            <a:off x="762000" y="1905000"/>
            <a:ext cx="5080000" cy="5080000"/>
          </a:xfrm>
          <a:prstGeom prst="roundRect">
            <a:avLst>
              <a:gd name="adj" fmla="val 2500"/>
            </a:avLst>
          </a:prstGeom>
          <a:solidFill>
            <a:srgbClr val="4338CA"/>
          </a:solidFill>
          <a:ln/>
        </p:spPr>
      </p:sp>
      <p:pic>
        <p:nvPicPr>
          <p:cNvPr id="5" name="citation_foundat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2286000"/>
            <a:ext cx="508000" cy="508000"/>
          </a:xfrm>
          <a:prstGeom prst="rect">
            <a:avLst/>
          </a:prstGeom>
        </p:spPr>
      </p:pic>
      <p:sp>
        <p:nvSpPr>
          <p:cNvPr id="6" name="citation_foundation-text-5"/>
          <p:cNvSpPr/>
          <p:nvPr/>
        </p:nvSpPr>
        <p:spPr>
          <a:xfrm>
            <a:off x="1143000" y="3175000"/>
            <a:ext cx="431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引用率</a:t>
            </a:r>
            <a:endParaRPr lang="en-US" sz="2000" dirty="0"/>
          </a:p>
        </p:txBody>
      </p:sp>
      <p:sp>
        <p:nvSpPr>
          <p:cNvPr id="7" name="citation_foundation-text-6"/>
          <p:cNvSpPr/>
          <p:nvPr/>
        </p:nvSpPr>
        <p:spPr>
          <a:xfrm>
            <a:off x="1143000" y="3937000"/>
            <a:ext cx="4318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衡量品牌內容被 AI 引擎引用作為答案來源的頻率，是評估 GEO 成效的核心指標</a:t>
            </a:r>
            <a:endParaRPr lang="en-US" sz="1400" dirty="0"/>
          </a:p>
        </p:txBody>
      </p:sp>
      <p:sp>
        <p:nvSpPr>
          <p:cNvPr id="8" name="citation_foundation-shape-7"/>
          <p:cNvSpPr/>
          <p:nvPr/>
        </p:nvSpPr>
        <p:spPr>
          <a:xfrm>
            <a:off x="6350000" y="1905000"/>
            <a:ext cx="9144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citation_foundation-text-8"/>
          <p:cNvSpPr/>
          <p:nvPr/>
        </p:nvSpPr>
        <p:spPr>
          <a:xfrm>
            <a:off x="6680200" y="2184400"/>
            <a:ext cx="838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權威性建立</a:t>
            </a:r>
            <a:endParaRPr lang="en-US" sz="1500" dirty="0"/>
          </a:p>
        </p:txBody>
      </p:sp>
      <p:sp>
        <p:nvSpPr>
          <p:cNvPr id="10" name="citation_foundation-text-9"/>
          <p:cNvSpPr/>
          <p:nvPr/>
        </p:nvSpPr>
        <p:spPr>
          <a:xfrm>
            <a:off x="6680200" y="2590800"/>
            <a:ext cx="838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引擎傾向引用具權威性的來源，這是長期累積而非一蹴而就的過程</a:t>
            </a:r>
            <a:endParaRPr lang="en-US" sz="1400" dirty="0"/>
          </a:p>
        </p:txBody>
      </p:sp>
      <p:sp>
        <p:nvSpPr>
          <p:cNvPr id="11" name="citation_foundation-shape-10"/>
          <p:cNvSpPr/>
          <p:nvPr/>
        </p:nvSpPr>
        <p:spPr>
          <a:xfrm>
            <a:off x="6350000" y="3632200"/>
            <a:ext cx="9144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citation_foundation-text-11"/>
          <p:cNvSpPr/>
          <p:nvPr/>
        </p:nvSpPr>
        <p:spPr>
          <a:xfrm>
            <a:off x="6680200" y="3911600"/>
            <a:ext cx="838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持續累積</a:t>
            </a:r>
            <a:endParaRPr lang="en-US" sz="1500" dirty="0"/>
          </a:p>
        </p:txBody>
      </p:sp>
      <p:sp>
        <p:nvSpPr>
          <p:cNvPr id="13" name="citation_foundation-text-12"/>
          <p:cNvSpPr/>
          <p:nvPr/>
        </p:nvSpPr>
        <p:spPr>
          <a:xfrm>
            <a:off x="6680200" y="4318000"/>
            <a:ext cx="838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品牌需要在多個內容主題上持續建立專業聲量</a:t>
            </a:r>
            <a:endParaRPr lang="en-US" sz="1400" dirty="0"/>
          </a:p>
        </p:txBody>
      </p:sp>
      <p:sp>
        <p:nvSpPr>
          <p:cNvPr id="14" name="citation_foundation-shape-13"/>
          <p:cNvSpPr/>
          <p:nvPr/>
        </p:nvSpPr>
        <p:spPr>
          <a:xfrm>
            <a:off x="6350000" y="5359400"/>
            <a:ext cx="9144000" cy="1524000"/>
          </a:xfrm>
          <a:prstGeom prst="roundRect">
            <a:avLst>
              <a:gd name="adj" fmla="val 6667"/>
            </a:avLst>
          </a:prstGeom>
          <a:solidFill>
            <a:srgbClr val="EEF2FF"/>
          </a:solidFill>
          <a:ln/>
        </p:spPr>
      </p:sp>
      <p:sp>
        <p:nvSpPr>
          <p:cNvPr id="15" name="citation_foundation-text-14"/>
          <p:cNvSpPr/>
          <p:nvPr/>
        </p:nvSpPr>
        <p:spPr>
          <a:xfrm>
            <a:off x="6680200" y="5638800"/>
            <a:ext cx="838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可衡量性</a:t>
            </a:r>
            <a:endParaRPr lang="en-US" sz="1500" dirty="0"/>
          </a:p>
        </p:txBody>
      </p:sp>
      <p:sp>
        <p:nvSpPr>
          <p:cNvPr id="16" name="citation_foundation-text-15"/>
          <p:cNvSpPr/>
          <p:nvPr/>
        </p:nvSpPr>
        <p:spPr>
          <a:xfrm>
            <a:off x="6680200" y="6045200"/>
            <a:ext cx="838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可透過追蹤工具監測品牌在 AI 回答中的出現頻率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w_to_get_cited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how_to_get_cited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如何提升被 AI 引用的機率？</a:t>
            </a:r>
            <a:endParaRPr lang="en-US" sz="3000" dirty="0"/>
          </a:p>
        </p:txBody>
      </p:sp>
      <p:sp>
        <p:nvSpPr>
          <p:cNvPr id="4" name="how_to_get_cited-shape-3"/>
          <p:cNvSpPr/>
          <p:nvPr/>
        </p:nvSpPr>
        <p:spPr>
          <a:xfrm>
            <a:off x="762000" y="2032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how_to_get_cited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438400"/>
            <a:ext cx="431800" cy="431800"/>
          </a:xfrm>
          <a:prstGeom prst="rect">
            <a:avLst/>
          </a:prstGeom>
        </p:spPr>
      </p:pic>
      <p:sp>
        <p:nvSpPr>
          <p:cNvPr id="6" name="how_to_get_cited-text-5"/>
          <p:cNvSpPr/>
          <p:nvPr/>
        </p:nvSpPr>
        <p:spPr>
          <a:xfrm>
            <a:off x="101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原創研究與數據</a:t>
            </a:r>
            <a:endParaRPr lang="en-US" sz="1600" dirty="0"/>
          </a:p>
        </p:txBody>
      </p:sp>
      <p:sp>
        <p:nvSpPr>
          <p:cNvPr id="7" name="how_to_get_cited-text-6"/>
          <p:cNvSpPr/>
          <p:nvPr/>
        </p:nvSpPr>
        <p:spPr>
          <a:xfrm>
            <a:off x="101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撰寫原始研究、數據報告、白皮書，提供獨特且可驗證的資訊</a:t>
            </a:r>
            <a:endParaRPr lang="en-US" sz="1300" dirty="0"/>
          </a:p>
        </p:txBody>
      </p:sp>
      <p:sp>
        <p:nvSpPr>
          <p:cNvPr id="8" name="how_to_get_cited-shape-7"/>
          <p:cNvSpPr/>
          <p:nvPr/>
        </p:nvSpPr>
        <p:spPr>
          <a:xfrm>
            <a:off x="5842000" y="2032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how_to_get_cited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38400"/>
            <a:ext cx="431800" cy="431800"/>
          </a:xfrm>
          <a:prstGeom prst="rect">
            <a:avLst/>
          </a:prstGeom>
        </p:spPr>
      </p:pic>
      <p:sp>
        <p:nvSpPr>
          <p:cNvPr id="10" name="how_to_get_cited-text-9"/>
          <p:cNvSpPr/>
          <p:nvPr/>
        </p:nvSpPr>
        <p:spPr>
          <a:xfrm>
            <a:off x="609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業界觀點發表</a:t>
            </a:r>
            <a:endParaRPr lang="en-US" sz="1600" dirty="0"/>
          </a:p>
        </p:txBody>
      </p:sp>
      <p:sp>
        <p:nvSpPr>
          <p:cNvPr id="11" name="how_to_get_cited-text-10"/>
          <p:cNvSpPr/>
          <p:nvPr/>
        </p:nvSpPr>
        <p:spPr>
          <a:xfrm>
            <a:off x="609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在行業權威平台發表專業觀點文章，累積思想領導地位</a:t>
            </a:r>
            <a:endParaRPr lang="en-US" sz="1300" dirty="0"/>
          </a:p>
        </p:txBody>
      </p:sp>
      <p:sp>
        <p:nvSpPr>
          <p:cNvPr id="12" name="how_to_get_cited-shape-11"/>
          <p:cNvSpPr/>
          <p:nvPr/>
        </p:nvSpPr>
        <p:spPr>
          <a:xfrm>
            <a:off x="10922000" y="2032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EEF2FF"/>
          </a:solidFill>
          <a:ln/>
        </p:spPr>
      </p:sp>
      <p:pic>
        <p:nvPicPr>
          <p:cNvPr id="13" name="how_to_get_cited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438400"/>
            <a:ext cx="431800" cy="431800"/>
          </a:xfrm>
          <a:prstGeom prst="rect">
            <a:avLst/>
          </a:prstGeom>
        </p:spPr>
      </p:pic>
      <p:sp>
        <p:nvSpPr>
          <p:cNvPr id="14" name="how_to_get_cited-text-13"/>
          <p:cNvSpPr/>
          <p:nvPr/>
        </p:nvSpPr>
        <p:spPr>
          <a:xfrm>
            <a:off x="1117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同行主動引用</a:t>
            </a:r>
            <a:endParaRPr lang="en-US" sz="1600" dirty="0"/>
          </a:p>
        </p:txBody>
      </p:sp>
      <p:sp>
        <p:nvSpPr>
          <p:cNvPr id="15" name="how_to_get_cited-text-14"/>
          <p:cNvSpPr/>
          <p:nvPr/>
        </p:nvSpPr>
        <p:spPr>
          <a:xfrm>
            <a:off x="1117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被同行媒體、部落格主動引用，建立跨來源的權威網絡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gital_pr_strategy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digital_pr_strateg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數位公關（Digital PR）：GEO 的重要方法</a:t>
            </a:r>
            <a:endParaRPr lang="en-US" sz="3000" dirty="0"/>
          </a:p>
        </p:txBody>
      </p:sp>
      <p:sp>
        <p:nvSpPr>
          <p:cNvPr id="4" name="digital_pr_strategy-shape-3"/>
          <p:cNvSpPr/>
          <p:nvPr/>
        </p:nvSpPr>
        <p:spPr>
          <a:xfrm>
            <a:off x="762000" y="2032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digital_pr_strateg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387600"/>
            <a:ext cx="381000" cy="381000"/>
          </a:xfrm>
          <a:prstGeom prst="rect">
            <a:avLst/>
          </a:prstGeom>
        </p:spPr>
      </p:pic>
      <p:sp>
        <p:nvSpPr>
          <p:cNvPr id="6" name="digital_pr_strategy-text-5"/>
          <p:cNvSpPr/>
          <p:nvPr/>
        </p:nvSpPr>
        <p:spPr>
          <a:xfrm>
            <a:off x="965200" y="2946400"/>
            <a:ext cx="2895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媒體報導</a:t>
            </a:r>
            <a:endParaRPr lang="en-US" sz="1400" dirty="0"/>
          </a:p>
        </p:txBody>
      </p:sp>
      <p:sp>
        <p:nvSpPr>
          <p:cNvPr id="7" name="digital_pr_strategy-text-6"/>
          <p:cNvSpPr/>
          <p:nvPr/>
        </p:nvSpPr>
        <p:spPr>
          <a:xfrm>
            <a:off x="965200" y="3352800"/>
            <a:ext cx="28956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發布新聞稿與行業洞見</a:t>
            </a:r>
            <a:endParaRPr lang="en-US" sz="1200" dirty="0"/>
          </a:p>
        </p:txBody>
      </p:sp>
      <p:sp>
        <p:nvSpPr>
          <p:cNvPr id="8" name="digital_pr_strategy-shape-7"/>
          <p:cNvSpPr/>
          <p:nvPr/>
        </p:nvSpPr>
        <p:spPr>
          <a:xfrm>
            <a:off x="4064000" y="3302000"/>
            <a:ext cx="7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9" name="digital_pr_strategy-shape-8"/>
          <p:cNvSpPr/>
          <p:nvPr/>
        </p:nvSpPr>
        <p:spPr>
          <a:xfrm>
            <a:off x="4826000" y="2032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0" name="digital_pr_strategy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0" y="2387600"/>
            <a:ext cx="381000" cy="381000"/>
          </a:xfrm>
          <a:prstGeom prst="rect">
            <a:avLst/>
          </a:prstGeom>
        </p:spPr>
      </p:pic>
      <p:sp>
        <p:nvSpPr>
          <p:cNvPr id="11" name="digital_pr_strategy-text-10"/>
          <p:cNvSpPr/>
          <p:nvPr/>
        </p:nvSpPr>
        <p:spPr>
          <a:xfrm>
            <a:off x="5029200" y="2946400"/>
            <a:ext cx="2895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權威來源引用</a:t>
            </a:r>
            <a:endParaRPr lang="en-US" sz="1400" dirty="0"/>
          </a:p>
        </p:txBody>
      </p:sp>
      <p:sp>
        <p:nvSpPr>
          <p:cNvPr id="12" name="digital_pr_strategy-text-11"/>
          <p:cNvSpPr/>
          <p:nvPr/>
        </p:nvSpPr>
        <p:spPr>
          <a:xfrm>
            <a:off x="5029200" y="3352800"/>
            <a:ext cx="28956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獲得業界媒體與部落格引用</a:t>
            </a:r>
            <a:endParaRPr lang="en-US" sz="1200" dirty="0"/>
          </a:p>
        </p:txBody>
      </p:sp>
      <p:sp>
        <p:nvSpPr>
          <p:cNvPr id="13" name="digital_pr_strategy-shape-12"/>
          <p:cNvSpPr/>
          <p:nvPr/>
        </p:nvSpPr>
        <p:spPr>
          <a:xfrm>
            <a:off x="8128000" y="3302000"/>
            <a:ext cx="7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14" name="digital_pr_strategy-shape-13"/>
          <p:cNvSpPr/>
          <p:nvPr/>
        </p:nvSpPr>
        <p:spPr>
          <a:xfrm>
            <a:off x="8890000" y="2032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EEF2FF"/>
          </a:solidFill>
          <a:ln/>
        </p:spPr>
      </p:sp>
      <p:pic>
        <p:nvPicPr>
          <p:cNvPr id="15" name="digital_pr_strategy-icon-14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000" y="2387600"/>
            <a:ext cx="381000" cy="381000"/>
          </a:xfrm>
          <a:prstGeom prst="rect">
            <a:avLst/>
          </a:prstGeom>
        </p:spPr>
      </p:pic>
      <p:sp>
        <p:nvSpPr>
          <p:cNvPr id="16" name="digital_pr_strategy-text-15"/>
          <p:cNvSpPr/>
          <p:nvPr/>
        </p:nvSpPr>
        <p:spPr>
          <a:xfrm>
            <a:off x="9093200" y="2946400"/>
            <a:ext cx="2895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引用機率提升</a:t>
            </a:r>
            <a:endParaRPr lang="en-US" sz="1400" dirty="0"/>
          </a:p>
        </p:txBody>
      </p:sp>
      <p:sp>
        <p:nvSpPr>
          <p:cNvPr id="17" name="digital_pr_strategy-text-16"/>
          <p:cNvSpPr/>
          <p:nvPr/>
        </p:nvSpPr>
        <p:spPr>
          <a:xfrm>
            <a:off x="9093200" y="3352800"/>
            <a:ext cx="28956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品牌成為 AI 答案的可信來源</a:t>
            </a:r>
            <a:endParaRPr lang="en-US" sz="1200" dirty="0"/>
          </a:p>
        </p:txBody>
      </p:sp>
      <p:sp>
        <p:nvSpPr>
          <p:cNvPr id="18" name="digital_pr_strategy-shape-17"/>
          <p:cNvSpPr/>
          <p:nvPr/>
        </p:nvSpPr>
        <p:spPr>
          <a:xfrm>
            <a:off x="762000" y="5334000"/>
            <a:ext cx="14732000" cy="17780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digital_pr_strategy-shape-18"/>
          <p:cNvSpPr/>
          <p:nvPr/>
        </p:nvSpPr>
        <p:spPr>
          <a:xfrm>
            <a:off x="762000" y="5334000"/>
            <a:ext cx="50800" cy="1778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20" name="digital_pr_strategy-text-19"/>
          <p:cNvSpPr/>
          <p:nvPr/>
        </p:nvSpPr>
        <p:spPr>
          <a:xfrm>
            <a:off x="1092200" y="56134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案例參考</a:t>
            </a:r>
            <a:endParaRPr lang="en-US" sz="1500" dirty="0"/>
          </a:p>
        </p:txBody>
      </p:sp>
      <p:sp>
        <p:nvSpPr>
          <p:cNvPr id="21" name="digital_pr_strategy-text-20"/>
          <p:cNvSpPr/>
          <p:nvPr/>
        </p:nvSpPr>
        <p:spPr>
          <a:xfrm>
            <a:off x="1092200" y="6019800"/>
            <a:ext cx="1397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許多企業透過發布原創研究搭配新聞稿發送，成功獲得科技媒體轉載，進而被 AI 答案引擎作為權威來源引用，提升品牌在 AI 搜尋結果中的曝光。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3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內容可信度</a:t>
            </a:r>
            <a:endParaRPr lang="en-US" sz="4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at_for_geo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eeat_for_geo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 同樣適用於 GEO 情境</a:t>
            </a:r>
            <a:endParaRPr lang="en-US" sz="3000" dirty="0"/>
          </a:p>
        </p:txBody>
      </p:sp>
      <p:sp>
        <p:nvSpPr>
          <p:cNvPr id="4" name="eeat_for_geo-shape-3"/>
          <p:cNvSpPr/>
          <p:nvPr/>
        </p:nvSpPr>
        <p:spPr>
          <a:xfrm>
            <a:off x="762000" y="1905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eeat_for_geo-text-4"/>
          <p:cNvSpPr/>
          <p:nvPr/>
        </p:nvSpPr>
        <p:spPr>
          <a:xfrm>
            <a:off x="1016000" y="2133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Experience 經驗</a:t>
            </a:r>
            <a:endParaRPr lang="en-US" sz="1500" dirty="0"/>
          </a:p>
        </p:txBody>
      </p:sp>
      <p:sp>
        <p:nvSpPr>
          <p:cNvPr id="6" name="eeat_for_geo-text-5"/>
          <p:cNvSpPr/>
          <p:nvPr/>
        </p:nvSpPr>
        <p:spPr>
          <a:xfrm>
            <a:off x="1016000" y="2565400"/>
            <a:ext cx="635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內容作者需清楚展現第一手實際經驗，而非僅是理論陳述</a:t>
            </a:r>
            <a:endParaRPr lang="en-US" sz="1300" dirty="0"/>
          </a:p>
        </p:txBody>
      </p:sp>
      <p:sp>
        <p:nvSpPr>
          <p:cNvPr id="7" name="eeat_for_geo-shape-6"/>
          <p:cNvSpPr/>
          <p:nvPr/>
        </p:nvSpPr>
        <p:spPr>
          <a:xfrm>
            <a:off x="8382000" y="1905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eeat_for_geo-text-7"/>
          <p:cNvSpPr/>
          <p:nvPr/>
        </p:nvSpPr>
        <p:spPr>
          <a:xfrm>
            <a:off x="8636000" y="2133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Expertise 專業</a:t>
            </a:r>
            <a:endParaRPr lang="en-US" sz="1500" dirty="0"/>
          </a:p>
        </p:txBody>
      </p:sp>
      <p:sp>
        <p:nvSpPr>
          <p:cNvPr id="9" name="eeat_for_geo-text-8"/>
          <p:cNvSpPr/>
          <p:nvPr/>
        </p:nvSpPr>
        <p:spPr>
          <a:xfrm>
            <a:off x="8636000" y="2565400"/>
            <a:ext cx="635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建立完整的作者頁面，清楚展示專業背景與資歷</a:t>
            </a:r>
            <a:endParaRPr lang="en-US" sz="1300" dirty="0"/>
          </a:p>
        </p:txBody>
      </p:sp>
      <p:sp>
        <p:nvSpPr>
          <p:cNvPr id="10" name="eeat_for_geo-shape-9"/>
          <p:cNvSpPr/>
          <p:nvPr/>
        </p:nvSpPr>
        <p:spPr>
          <a:xfrm>
            <a:off x="762000" y="4445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eeat_for_geo-text-10"/>
          <p:cNvSpPr/>
          <p:nvPr/>
        </p:nvSpPr>
        <p:spPr>
          <a:xfrm>
            <a:off x="1016000" y="4673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Authoritativeness 權威</a:t>
            </a:r>
            <a:endParaRPr lang="en-US" sz="1500" dirty="0"/>
          </a:p>
        </p:txBody>
      </p:sp>
      <p:sp>
        <p:nvSpPr>
          <p:cNvPr id="12" name="eeat_for_geo-text-11"/>
          <p:cNvSpPr/>
          <p:nvPr/>
        </p:nvSpPr>
        <p:spPr>
          <a:xfrm>
            <a:off x="1016000" y="5105400"/>
            <a:ext cx="635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被行業視為該主題的權威來源，具備足夠的引用網絡</a:t>
            </a:r>
            <a:endParaRPr lang="en-US" sz="1300" dirty="0"/>
          </a:p>
        </p:txBody>
      </p:sp>
      <p:sp>
        <p:nvSpPr>
          <p:cNvPr id="13" name="eeat_for_geo-shape-12"/>
          <p:cNvSpPr/>
          <p:nvPr/>
        </p:nvSpPr>
        <p:spPr>
          <a:xfrm>
            <a:off x="8382000" y="4445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EEF2FF"/>
          </a:solidFill>
          <a:ln/>
        </p:spPr>
      </p:sp>
      <p:sp>
        <p:nvSpPr>
          <p:cNvPr id="14" name="eeat_for_geo-text-13"/>
          <p:cNvSpPr/>
          <p:nvPr/>
        </p:nvSpPr>
        <p:spPr>
          <a:xfrm>
            <a:off x="8636000" y="4673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Trustworthiness 可信度</a:t>
            </a:r>
            <a:endParaRPr lang="en-US" sz="1500" dirty="0"/>
          </a:p>
        </p:txBody>
      </p:sp>
      <p:sp>
        <p:nvSpPr>
          <p:cNvPr id="15" name="eeat_for_geo-text-14"/>
          <p:cNvSpPr/>
          <p:nvPr/>
        </p:nvSpPr>
        <p:spPr>
          <a:xfrm>
            <a:off x="8636000" y="5105400"/>
            <a:ext cx="635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網站需具備完整的關於我們頁面與聯絡資訊，展現透明度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_backed_accuracy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data_backed_accurac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傾向引用具有數據佐證的內容</a:t>
            </a:r>
            <a:endParaRPr lang="en-US" sz="3000" dirty="0"/>
          </a:p>
        </p:txBody>
      </p:sp>
      <p:pic>
        <p:nvPicPr>
          <p:cNvPr id="4" name="data_backed_accuracy-image-3" descr="preencoded.png">    </p:cNvPr>
          <p:cNvPicPr>
            <a:picLocks noChangeAspect="1"/>
          </p:cNvPicPr>
          <p:nvPr/>
        </p:nvPicPr>
        <p:blipFill>
          <a:blip r:embed="rId1"/>
          <a:srcRect l="14944" r="14944" t="0" b="0"/>
          <a:stretch/>
        </p:blipFill>
        <p:spPr>
          <a:xfrm>
            <a:off x="762000" y="1905000"/>
            <a:ext cx="6350000" cy="5080000"/>
          </a:xfrm>
          <a:prstGeom prst="roundRect">
            <a:avLst>
              <a:gd name="adj" fmla="val 2500"/>
            </a:avLst>
          </a:prstGeom>
        </p:spPr>
      </p:pic>
      <p:sp>
        <p:nvSpPr>
          <p:cNvPr id="5" name="data_backed_accuracy-shape-4"/>
          <p:cNvSpPr/>
          <p:nvPr/>
        </p:nvSpPr>
        <p:spPr>
          <a:xfrm>
            <a:off x="7620000" y="1905000"/>
            <a:ext cx="7874000" cy="1460500"/>
          </a:xfrm>
          <a:prstGeom prst="roundRect">
            <a:avLst>
              <a:gd name="adj" fmla="val 695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data_backed_accuracy-text-5"/>
          <p:cNvSpPr/>
          <p:nvPr/>
        </p:nvSpPr>
        <p:spPr>
          <a:xfrm>
            <a:off x="7950200" y="21590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加入統計數據</a:t>
            </a:r>
            <a:endParaRPr lang="en-US" sz="1500" dirty="0"/>
          </a:p>
        </p:txBody>
      </p:sp>
      <p:sp>
        <p:nvSpPr>
          <p:cNvPr id="7" name="data_backed_accuracy-text-6"/>
          <p:cNvSpPr/>
          <p:nvPr/>
        </p:nvSpPr>
        <p:spPr>
          <a:xfrm>
            <a:off x="7950200" y="2565400"/>
            <a:ext cx="711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引用具體數字與研究結果，取代模糊的形容詞描述</a:t>
            </a:r>
            <a:endParaRPr lang="en-US" sz="1300" dirty="0"/>
          </a:p>
        </p:txBody>
      </p:sp>
      <p:sp>
        <p:nvSpPr>
          <p:cNvPr id="8" name="data_backed_accuracy-shape-7"/>
          <p:cNvSpPr/>
          <p:nvPr/>
        </p:nvSpPr>
        <p:spPr>
          <a:xfrm>
            <a:off x="7620000" y="3530600"/>
            <a:ext cx="7874000" cy="1460500"/>
          </a:xfrm>
          <a:prstGeom prst="roundRect">
            <a:avLst>
              <a:gd name="adj" fmla="val 695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data_backed_accuracy-text-8"/>
          <p:cNvSpPr/>
          <p:nvPr/>
        </p:nvSpPr>
        <p:spPr>
          <a:xfrm>
            <a:off x="7950200" y="37846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案例研究支持</a:t>
            </a:r>
            <a:endParaRPr lang="en-US" sz="1500" dirty="0"/>
          </a:p>
        </p:txBody>
      </p:sp>
      <p:sp>
        <p:nvSpPr>
          <p:cNvPr id="10" name="data_backed_accuracy-text-9"/>
          <p:cNvSpPr/>
          <p:nvPr/>
        </p:nvSpPr>
        <p:spPr>
          <a:xfrm>
            <a:off x="7950200" y="4191000"/>
            <a:ext cx="711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以真實案例佐證論點，增加內容的可信程度</a:t>
            </a:r>
            <a:endParaRPr lang="en-US" sz="1300" dirty="0"/>
          </a:p>
        </p:txBody>
      </p:sp>
      <p:sp>
        <p:nvSpPr>
          <p:cNvPr id="11" name="data_backed_accuracy-shape-10"/>
          <p:cNvSpPr/>
          <p:nvPr/>
        </p:nvSpPr>
        <p:spPr>
          <a:xfrm>
            <a:off x="7620000" y="5156200"/>
            <a:ext cx="7874000" cy="1460500"/>
          </a:xfrm>
          <a:prstGeom prst="roundRect">
            <a:avLst>
              <a:gd name="adj" fmla="val 6957"/>
            </a:avLst>
          </a:prstGeom>
          <a:solidFill>
            <a:srgbClr val="EEF2FF"/>
          </a:solidFill>
          <a:ln/>
        </p:spPr>
      </p:sp>
      <p:sp>
        <p:nvSpPr>
          <p:cNvPr id="12" name="data_backed_accuracy-text-11"/>
          <p:cNvSpPr/>
          <p:nvPr/>
        </p:nvSpPr>
        <p:spPr>
          <a:xfrm>
            <a:off x="7950200" y="54102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避免主觀臆測</a:t>
            </a:r>
            <a:endParaRPr lang="en-US" sz="1500" dirty="0"/>
          </a:p>
        </p:txBody>
      </p:sp>
      <p:sp>
        <p:nvSpPr>
          <p:cNvPr id="13" name="data_backed_accuracy-text-12"/>
          <p:cNvSpPr/>
          <p:nvPr/>
        </p:nvSpPr>
        <p:spPr>
          <a:xfrm>
            <a:off x="7950200" y="5816600"/>
            <a:ext cx="711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避免未經驗證的說法，所有論點應有來源可循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oss_source_validation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cross_source_validatio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會比對多個來源以確認資訊準確性</a:t>
            </a:r>
            <a:endParaRPr lang="en-US" sz="3000" dirty="0"/>
          </a:p>
        </p:txBody>
      </p:sp>
      <p:sp>
        <p:nvSpPr>
          <p:cNvPr id="4" name="cross_source_validation-shape-3"/>
          <p:cNvSpPr/>
          <p:nvPr/>
        </p:nvSpPr>
        <p:spPr>
          <a:xfrm>
            <a:off x="4826000" y="2286000"/>
            <a:ext cx="3302000" cy="3302000"/>
          </a:xfrm>
          <a:prstGeom prst="ellipse">
            <a:avLst/>
          </a:prstGeom>
          <a:solidFill>
            <a:srgbClr val="4338CA">
              <a:alpha val="19000"/>
            </a:srgbClr>
          </a:solidFill>
          <a:ln w="25400">
            <a:solidFill>
              <a:srgbClr val="4338CA"/>
            </a:solidFill>
            <a:prstDash val="solid"/>
          </a:ln>
        </p:spPr>
      </p:sp>
      <p:sp>
        <p:nvSpPr>
          <p:cNvPr id="5" name="cross_source_validation-shape-4"/>
          <p:cNvSpPr/>
          <p:nvPr/>
        </p:nvSpPr>
        <p:spPr>
          <a:xfrm>
            <a:off x="6604000" y="2286000"/>
            <a:ext cx="3302000" cy="3302000"/>
          </a:xfrm>
          <a:prstGeom prst="ellipse">
            <a:avLst/>
          </a:prstGeom>
          <a:solidFill>
            <a:srgbClr val="0EA5E9">
              <a:alpha val="19000"/>
            </a:srgbClr>
          </a:solidFill>
          <a:ln w="25400">
            <a:solidFill>
              <a:srgbClr val="0EA5E9"/>
            </a:solidFill>
            <a:prstDash val="solid"/>
          </a:ln>
        </p:spPr>
      </p:sp>
      <p:sp>
        <p:nvSpPr>
          <p:cNvPr id="6" name="cross_source_validation-shape-5"/>
          <p:cNvSpPr/>
          <p:nvPr/>
        </p:nvSpPr>
        <p:spPr>
          <a:xfrm>
            <a:off x="5715000" y="3810000"/>
            <a:ext cx="3302000" cy="3302000"/>
          </a:xfrm>
          <a:prstGeom prst="ellipse">
            <a:avLst/>
          </a:prstGeom>
          <a:solidFill>
            <a:srgbClr val="10B981">
              <a:alpha val="19000"/>
            </a:srgbClr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7" name="cross_source_validation-text-6"/>
          <p:cNvSpPr/>
          <p:nvPr/>
        </p:nvSpPr>
        <p:spPr>
          <a:xfrm>
            <a:off x="5334000" y="292100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品牌官網</a:t>
            </a:r>
            <a:endParaRPr lang="en-US" sz="1300" dirty="0"/>
          </a:p>
        </p:txBody>
      </p:sp>
      <p:sp>
        <p:nvSpPr>
          <p:cNvPr id="8" name="cross_source_validation-text-7"/>
          <p:cNvSpPr/>
          <p:nvPr/>
        </p:nvSpPr>
        <p:spPr>
          <a:xfrm>
            <a:off x="7620000" y="292100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媒體報導</a:t>
            </a:r>
            <a:endParaRPr lang="en-US" sz="1300" dirty="0"/>
          </a:p>
        </p:txBody>
      </p:sp>
      <p:sp>
        <p:nvSpPr>
          <p:cNvPr id="9" name="cross_source_validation-text-8"/>
          <p:cNvSpPr/>
          <p:nvPr/>
        </p:nvSpPr>
        <p:spPr>
          <a:xfrm>
            <a:off x="6350000" y="558800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同行引用</a:t>
            </a:r>
            <a:endParaRPr lang="en-US" sz="1300" dirty="0"/>
          </a:p>
        </p:txBody>
      </p:sp>
      <p:sp>
        <p:nvSpPr>
          <p:cNvPr id="10" name="cross_source_validation-text-9"/>
          <p:cNvSpPr/>
          <p:nvPr/>
        </p:nvSpPr>
        <p:spPr>
          <a:xfrm>
            <a:off x="6604000" y="419100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高可信度</a:t>
            </a:r>
            <a:endParaRPr lang="en-US" sz="1400" dirty="0"/>
          </a:p>
        </p:txBody>
      </p:sp>
      <p:sp>
        <p:nvSpPr>
          <p:cNvPr id="11" name="cross_source_validation-shape-10"/>
          <p:cNvSpPr/>
          <p:nvPr/>
        </p:nvSpPr>
        <p:spPr>
          <a:xfrm>
            <a:off x="762000" y="7112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cross_source_validation-text-11"/>
          <p:cNvSpPr/>
          <p:nvPr/>
        </p:nvSpPr>
        <p:spPr>
          <a:xfrm>
            <a:off x="1092200" y="7366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單一來源不易被推薦，當多個獨立來源交叉驗證同一資訊時，AI 更傾向將其視為可信答案並優先引用。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3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品牌知名度</a:t>
            </a:r>
            <a:endParaRPr lang="en-US" sz="4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_awareness_amplifier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brand_awareness_amplifier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品牌知名度是 GEO 成效的放大器</a:t>
            </a:r>
            <a:endParaRPr lang="en-US" sz="3000" dirty="0"/>
          </a:p>
        </p:txBody>
      </p:sp>
      <p:sp>
        <p:nvSpPr>
          <p:cNvPr id="4" name="brand_awareness_amplifier-shape-3"/>
          <p:cNvSpPr/>
          <p:nvPr/>
        </p:nvSpPr>
        <p:spPr>
          <a:xfrm>
            <a:off x="1270000" y="2286000"/>
            <a:ext cx="13716000" cy="1143000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brand_awareness_amplifier-text-4"/>
          <p:cNvSpPr/>
          <p:nvPr/>
        </p:nvSpPr>
        <p:spPr>
          <a:xfrm>
            <a:off x="1651000" y="2603500"/>
            <a:ext cx="1295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品牌知名度低</a:t>
            </a:r>
            <a:endParaRPr lang="en-US" sz="1600" dirty="0"/>
          </a:p>
        </p:txBody>
      </p:sp>
      <p:sp>
        <p:nvSpPr>
          <p:cNvPr id="6" name="brand_awareness_amplifier-shape-5"/>
          <p:cNvSpPr/>
          <p:nvPr/>
        </p:nvSpPr>
        <p:spPr>
          <a:xfrm>
            <a:off x="2413000" y="3810000"/>
            <a:ext cx="11430000" cy="1143000"/>
          </a:xfrm>
          <a:prstGeom prst="roundRect">
            <a:avLst>
              <a:gd name="adj" fmla="val 8889"/>
            </a:avLst>
          </a:prstGeom>
          <a:solidFill>
            <a:srgbClr val="C7D2FE"/>
          </a:solidFill>
          <a:ln/>
        </p:spPr>
      </p:sp>
      <p:sp>
        <p:nvSpPr>
          <p:cNvPr id="7" name="brand_awareness_amplifier-text-6"/>
          <p:cNvSpPr/>
          <p:nvPr/>
        </p:nvSpPr>
        <p:spPr>
          <a:xfrm>
            <a:off x="2794000" y="4127500"/>
            <a:ext cx="1066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社群活躍度提升</a:t>
            </a:r>
            <a:endParaRPr lang="en-US" sz="1600" dirty="0"/>
          </a:p>
        </p:txBody>
      </p:sp>
      <p:sp>
        <p:nvSpPr>
          <p:cNvPr id="8" name="brand_awareness_amplifier-shape-7"/>
          <p:cNvSpPr/>
          <p:nvPr/>
        </p:nvSpPr>
        <p:spPr>
          <a:xfrm>
            <a:off x="3556000" y="5334000"/>
            <a:ext cx="9144000" cy="1143000"/>
          </a:xfrm>
          <a:prstGeom prst="roundRect">
            <a:avLst>
              <a:gd name="adj" fmla="val 8889"/>
            </a:avLst>
          </a:prstGeom>
          <a:solidFill>
            <a:srgbClr val="818CF8"/>
          </a:solidFill>
          <a:ln/>
        </p:spPr>
      </p:sp>
      <p:sp>
        <p:nvSpPr>
          <p:cNvPr id="9" name="brand_awareness_amplifier-text-8"/>
          <p:cNvSpPr/>
          <p:nvPr/>
        </p:nvSpPr>
        <p:spPr>
          <a:xfrm>
            <a:off x="3937000" y="5651500"/>
            <a:ext cx="838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品牌聲量持續累積</a:t>
            </a:r>
            <a:endParaRPr lang="en-US" sz="1600" dirty="0"/>
          </a:p>
        </p:txBody>
      </p:sp>
      <p:sp>
        <p:nvSpPr>
          <p:cNvPr id="10" name="brand_awareness_amplifier-shape-9"/>
          <p:cNvSpPr/>
          <p:nvPr/>
        </p:nvSpPr>
        <p:spPr>
          <a:xfrm>
            <a:off x="4699000" y="6858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4338CA"/>
          </a:solidFill>
          <a:ln/>
        </p:spPr>
      </p:sp>
      <p:sp>
        <p:nvSpPr>
          <p:cNvPr id="11" name="brand_awareness_amplifier-text-10"/>
          <p:cNvSpPr/>
          <p:nvPr/>
        </p:nvSpPr>
        <p:spPr>
          <a:xfrm>
            <a:off x="5080000" y="7175500"/>
            <a:ext cx="609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高機率被 AI 推薦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_media_geo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social_media_geo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社群媒體策略：建立品牌影響力</a:t>
            </a:r>
            <a:endParaRPr lang="en-US" sz="3000" dirty="0"/>
          </a:p>
        </p:txBody>
      </p:sp>
      <p:graphicFrame>
        <p:nvGraphicFramePr>
          <p:cNvPr id="18" name="social_media_geo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905000"/>
          <a:ext cx="14732000" cy="4191000"/>
        </p:xfrm>
        <a:graphic>
          <a:graphicData uri="http://schemas.openxmlformats.org/drawingml/2006/table">
            <a:tbl>
              <a:tblPr/>
              <a:tblGrid>
                <a:gridCol w="3683000"/>
                <a:gridCol w="6138338"/>
                <a:gridCol w="4910662"/>
              </a:tblGrid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平台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38C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策略重點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38C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適合內容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38CA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LinkedIn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分享行業洞見與專業觀點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產業分析、經營心得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433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Twitter / X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即時參與行業討論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趨勢評論、快速觀點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YouTube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建立長期教育型內容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教學影片、深度解說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social_media_geo-shape-4"/>
          <p:cNvSpPr/>
          <p:nvPr/>
        </p:nvSpPr>
        <p:spPr>
          <a:xfrm>
            <a:off x="762000" y="6477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EEF2FF"/>
          </a:solidFill>
          <a:ln/>
        </p:spPr>
      </p:sp>
      <p:sp>
        <p:nvSpPr>
          <p:cNvPr id="6" name="social_media_geo-text-5"/>
          <p:cNvSpPr/>
          <p:nvPr/>
        </p:nvSpPr>
        <p:spPr>
          <a:xfrm>
            <a:off x="1092200" y="6731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社群互動數據（分享次數、留言、討論熱度）可能被 AI 引擎納入判斷品牌權威性的參考依據之一。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oss_platform_consistency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cross_platform_consistenc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跨平台品牌一致性有助於 AI 建立清晰認知</a:t>
            </a:r>
            <a:endParaRPr lang="en-US" sz="3000" dirty="0"/>
          </a:p>
        </p:txBody>
      </p:sp>
      <p:sp>
        <p:nvSpPr>
          <p:cNvPr id="4" name="cross_platform_consistency-shape-3"/>
          <p:cNvSpPr/>
          <p:nvPr/>
        </p:nvSpPr>
        <p:spPr>
          <a:xfrm>
            <a:off x="762000" y="1905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cross_platform_consistenc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235200"/>
            <a:ext cx="355600" cy="355600"/>
          </a:xfrm>
          <a:prstGeom prst="rect">
            <a:avLst/>
          </a:prstGeom>
        </p:spPr>
      </p:pic>
      <p:sp>
        <p:nvSpPr>
          <p:cNvPr id="6" name="cross_platform_consistency-text-5"/>
          <p:cNvSpPr/>
          <p:nvPr/>
        </p:nvSpPr>
        <p:spPr>
          <a:xfrm>
            <a:off x="1651000" y="21844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統一的品牌描述</a:t>
            </a:r>
            <a:endParaRPr lang="en-US" sz="1500" dirty="0"/>
          </a:p>
        </p:txBody>
      </p:sp>
      <p:sp>
        <p:nvSpPr>
          <p:cNvPr id="7" name="cross_platform_consistency-text-6"/>
          <p:cNvSpPr/>
          <p:nvPr/>
        </p:nvSpPr>
        <p:spPr>
          <a:xfrm>
            <a:off x="1651000" y="25654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所有平台使用一致的品牌介紹文字與價值主張</a:t>
            </a:r>
            <a:endParaRPr lang="en-US" sz="1300" dirty="0"/>
          </a:p>
        </p:txBody>
      </p:sp>
      <p:sp>
        <p:nvSpPr>
          <p:cNvPr id="8" name="cross_platform_consistency-shape-7"/>
          <p:cNvSpPr/>
          <p:nvPr/>
        </p:nvSpPr>
        <p:spPr>
          <a:xfrm>
            <a:off x="762000" y="32512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cross_platform_consistency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581400"/>
            <a:ext cx="355600" cy="355600"/>
          </a:xfrm>
          <a:prstGeom prst="rect">
            <a:avLst/>
          </a:prstGeom>
        </p:spPr>
      </p:pic>
      <p:sp>
        <p:nvSpPr>
          <p:cNvPr id="10" name="cross_platform_consistency-text-9"/>
          <p:cNvSpPr/>
          <p:nvPr/>
        </p:nvSpPr>
        <p:spPr>
          <a:xfrm>
            <a:off x="1651000" y="35306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一致的視覺識別</a:t>
            </a:r>
            <a:endParaRPr lang="en-US" sz="1500" dirty="0"/>
          </a:p>
        </p:txBody>
      </p:sp>
      <p:sp>
        <p:nvSpPr>
          <p:cNvPr id="11" name="cross_platform_consistency-text-10"/>
          <p:cNvSpPr/>
          <p:nvPr/>
        </p:nvSpPr>
        <p:spPr>
          <a:xfrm>
            <a:off x="1651000" y="39116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Logo、色彩、字體在各平台保持統一</a:t>
            </a:r>
            <a:endParaRPr lang="en-US" sz="1300" dirty="0"/>
          </a:p>
        </p:txBody>
      </p:sp>
      <p:sp>
        <p:nvSpPr>
          <p:cNvPr id="12" name="cross_platform_consistency-shape-11"/>
          <p:cNvSpPr/>
          <p:nvPr/>
        </p:nvSpPr>
        <p:spPr>
          <a:xfrm>
            <a:off x="762000" y="4597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cross_platform_consistency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927600"/>
            <a:ext cx="355600" cy="355600"/>
          </a:xfrm>
          <a:prstGeom prst="rect">
            <a:avLst/>
          </a:prstGeom>
        </p:spPr>
      </p:pic>
      <p:sp>
        <p:nvSpPr>
          <p:cNvPr id="14" name="cross_platform_consistency-text-13"/>
          <p:cNvSpPr/>
          <p:nvPr/>
        </p:nvSpPr>
        <p:spPr>
          <a:xfrm>
            <a:off x="1651000" y="48768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同步更新的資訊</a:t>
            </a:r>
            <a:endParaRPr lang="en-US" sz="1500" dirty="0"/>
          </a:p>
        </p:txBody>
      </p:sp>
      <p:sp>
        <p:nvSpPr>
          <p:cNvPr id="15" name="cross_platform_consistency-text-14"/>
          <p:cNvSpPr/>
          <p:nvPr/>
        </p:nvSpPr>
        <p:spPr>
          <a:xfrm>
            <a:off x="1651000" y="52578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確保各平台資訊即時且一致，避免矛盾內容</a:t>
            </a:r>
            <a:endParaRPr lang="en-US" sz="1300" dirty="0"/>
          </a:p>
        </p:txBody>
      </p:sp>
      <p:sp>
        <p:nvSpPr>
          <p:cNvPr id="16" name="cross_platform_consistency-shape-15"/>
          <p:cNvSpPr/>
          <p:nvPr/>
        </p:nvSpPr>
        <p:spPr>
          <a:xfrm>
            <a:off x="762000" y="5943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EF2FF"/>
          </a:solidFill>
          <a:ln/>
        </p:spPr>
      </p:sp>
      <p:pic>
        <p:nvPicPr>
          <p:cNvPr id="17" name="cross_platform_consistency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6273800"/>
            <a:ext cx="355600" cy="355600"/>
          </a:xfrm>
          <a:prstGeom prst="rect">
            <a:avLst/>
          </a:prstGeom>
        </p:spPr>
      </p:pic>
      <p:sp>
        <p:nvSpPr>
          <p:cNvPr id="18" name="cross_platform_consistency-text-17"/>
          <p:cNvSpPr/>
          <p:nvPr/>
        </p:nvSpPr>
        <p:spPr>
          <a:xfrm>
            <a:off x="1651000" y="62230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結構化的品牌資料</a:t>
            </a:r>
            <a:endParaRPr lang="en-US" sz="1500" dirty="0"/>
          </a:p>
        </p:txBody>
      </p:sp>
      <p:sp>
        <p:nvSpPr>
          <p:cNvPr id="19" name="cross_platform_consistency-text-18"/>
          <p:cNvSpPr/>
          <p:nvPr/>
        </p:nvSpPr>
        <p:spPr>
          <a:xfrm>
            <a:off x="1651000" y="66040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 Schema 標記幫助 AI 準確識別品牌實體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3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技術實作</a:t>
            </a:r>
            <a:endParaRPr lang="en-US" sz="4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chnical_implementation_steps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technical_implementation_step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技術實作的三大核心方向</a:t>
            </a:r>
            <a:endParaRPr lang="en-US" sz="3000" dirty="0"/>
          </a:p>
        </p:txBody>
      </p:sp>
      <p:sp>
        <p:nvSpPr>
          <p:cNvPr id="4" name="technical_implementation_steps-shape-3"/>
          <p:cNvSpPr/>
          <p:nvPr/>
        </p:nvSpPr>
        <p:spPr>
          <a:xfrm>
            <a:off x="762000" y="2286000"/>
            <a:ext cx="4318000" cy="3810000"/>
          </a:xfrm>
          <a:prstGeom prst="roundRect">
            <a:avLst>
              <a:gd name="adj" fmla="val 3333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chnical_implementation_steps-text-4"/>
          <p:cNvSpPr/>
          <p:nvPr/>
        </p:nvSpPr>
        <p:spPr>
          <a:xfrm>
            <a:off x="1143000" y="266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000" dirty="0"/>
          </a:p>
        </p:txBody>
      </p:sp>
      <p:pic>
        <p:nvPicPr>
          <p:cNvPr id="6" name="technical_implementation_step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3429000"/>
            <a:ext cx="406400" cy="406400"/>
          </a:xfrm>
          <a:prstGeom prst="rect">
            <a:avLst/>
          </a:prstGeom>
        </p:spPr>
      </p:pic>
      <p:sp>
        <p:nvSpPr>
          <p:cNvPr id="7" name="technical_implementation_steps-text-6"/>
          <p:cNvSpPr/>
          <p:nvPr/>
        </p:nvSpPr>
        <p:spPr>
          <a:xfrm>
            <a:off x="1143000" y="4064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</a:t>
            </a:r>
            <a:endParaRPr lang="en-US" sz="1500" dirty="0"/>
          </a:p>
        </p:txBody>
      </p:sp>
      <p:sp>
        <p:nvSpPr>
          <p:cNvPr id="8" name="technical_implementation_steps-text-7"/>
          <p:cNvSpPr/>
          <p:nvPr/>
        </p:nvSpPr>
        <p:spPr>
          <a:xfrm>
            <a:off x="1143000" y="4470400"/>
            <a:ext cx="355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 Schema.org 標記，幫助 AI 理解內容語意</a:t>
            </a:r>
            <a:endParaRPr lang="en-US" sz="1300" dirty="0"/>
          </a:p>
        </p:txBody>
      </p:sp>
      <p:sp>
        <p:nvSpPr>
          <p:cNvPr id="9" name="technical_implementation_steps-shape-8"/>
          <p:cNvSpPr/>
          <p:nvPr/>
        </p:nvSpPr>
        <p:spPr>
          <a:xfrm>
            <a:off x="5080000" y="4191000"/>
            <a:ext cx="7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10" name="technical_implementation_steps-shape-9"/>
          <p:cNvSpPr/>
          <p:nvPr/>
        </p:nvSpPr>
        <p:spPr>
          <a:xfrm>
            <a:off x="5969000" y="2286000"/>
            <a:ext cx="4318000" cy="3810000"/>
          </a:xfrm>
          <a:prstGeom prst="roundRect">
            <a:avLst>
              <a:gd name="adj" fmla="val 3333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technical_implementation_steps-text-10"/>
          <p:cNvSpPr/>
          <p:nvPr/>
        </p:nvSpPr>
        <p:spPr>
          <a:xfrm>
            <a:off x="6350000" y="266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000" dirty="0"/>
          </a:p>
        </p:txBody>
      </p:sp>
      <p:sp>
        <p:nvSpPr>
          <p:cNvPr id="12" name="technical_implementation_steps-text-12"/>
          <p:cNvSpPr/>
          <p:nvPr/>
        </p:nvSpPr>
        <p:spPr>
          <a:xfrm>
            <a:off x="6350000" y="4064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網站架構優化</a:t>
            </a:r>
            <a:endParaRPr lang="en-US" sz="1500" dirty="0"/>
          </a:p>
        </p:txBody>
      </p:sp>
      <p:sp>
        <p:nvSpPr>
          <p:cNvPr id="13" name="technical_implementation_steps-text-13"/>
          <p:cNvSpPr/>
          <p:nvPr/>
        </p:nvSpPr>
        <p:spPr>
          <a:xfrm>
            <a:off x="6350000" y="4470400"/>
            <a:ext cx="355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清晰導覽結構與合理內部連結</a:t>
            </a:r>
            <a:endParaRPr lang="en-US" sz="1300" dirty="0"/>
          </a:p>
        </p:txBody>
      </p:sp>
      <p:sp>
        <p:nvSpPr>
          <p:cNvPr id="14" name="technical_implementation_steps-shape-14"/>
          <p:cNvSpPr/>
          <p:nvPr/>
        </p:nvSpPr>
        <p:spPr>
          <a:xfrm>
            <a:off x="10287000" y="4191000"/>
            <a:ext cx="7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15" name="technical_implementation_steps-shape-15"/>
          <p:cNvSpPr/>
          <p:nvPr/>
        </p:nvSpPr>
        <p:spPr>
          <a:xfrm>
            <a:off x="11176000" y="2286000"/>
            <a:ext cx="4318000" cy="3810000"/>
          </a:xfrm>
          <a:prstGeom prst="roundRect">
            <a:avLst>
              <a:gd name="adj" fmla="val 3333"/>
            </a:avLst>
          </a:prstGeom>
          <a:solidFill>
            <a:srgbClr val="EEF2FF"/>
          </a:solidFill>
          <a:ln/>
        </p:spPr>
      </p:sp>
      <p:sp>
        <p:nvSpPr>
          <p:cNvPr id="16" name="technical_implementation_steps-text-16"/>
          <p:cNvSpPr/>
          <p:nvPr/>
        </p:nvSpPr>
        <p:spPr>
          <a:xfrm>
            <a:off x="11557000" y="266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000" dirty="0"/>
          </a:p>
        </p:txBody>
      </p:sp>
      <p:pic>
        <p:nvPicPr>
          <p:cNvPr id="17" name="technical_implementation_steps-icon-1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000" y="3429000"/>
            <a:ext cx="406400" cy="406400"/>
          </a:xfrm>
          <a:prstGeom prst="rect">
            <a:avLst/>
          </a:prstGeom>
        </p:spPr>
      </p:pic>
      <p:sp>
        <p:nvSpPr>
          <p:cNvPr id="18" name="technical_implementation_steps-text-18"/>
          <p:cNvSpPr/>
          <p:nvPr/>
        </p:nvSpPr>
        <p:spPr>
          <a:xfrm>
            <a:off x="11557000" y="4064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內容可爬取性</a:t>
            </a:r>
            <a:endParaRPr lang="en-US" sz="1500" dirty="0"/>
          </a:p>
        </p:txBody>
      </p:sp>
      <p:sp>
        <p:nvSpPr>
          <p:cNvPr id="19" name="technical_implementation_steps-text-19"/>
          <p:cNvSpPr/>
          <p:nvPr/>
        </p:nvSpPr>
        <p:spPr>
          <a:xfrm>
            <a:off x="11557000" y="4470400"/>
            <a:ext cx="355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 AI 爬蟲能完整讀取頁面內容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uctured_data_schema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structured_data_schema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結構化資料：Schema.org 標記應用</a:t>
            </a:r>
            <a:endParaRPr lang="en-US" sz="3000" dirty="0"/>
          </a:p>
        </p:txBody>
      </p:sp>
      <p:sp>
        <p:nvSpPr>
          <p:cNvPr id="4" name="structured_data_schema-shape-3"/>
          <p:cNvSpPr/>
          <p:nvPr/>
        </p:nvSpPr>
        <p:spPr>
          <a:xfrm>
            <a:off x="762000" y="1905000"/>
            <a:ext cx="7112000" cy="5080000"/>
          </a:xfrm>
          <a:prstGeom prst="roundRect">
            <a:avLst>
              <a:gd name="adj" fmla="val 2500"/>
            </a:avLst>
          </a:prstGeom>
          <a:solidFill>
            <a:srgbClr val="1E293B"/>
          </a:solidFill>
          <a:ln/>
        </p:spPr>
      </p:sp>
      <p:sp>
        <p:nvSpPr>
          <p:cNvPr id="5" name="structured_data_schema-text-4"/>
          <p:cNvSpPr/>
          <p:nvPr/>
        </p:nvSpPr>
        <p:spPr>
          <a:xfrm>
            <a:off x="1092200" y="2235200"/>
            <a:ext cx="6477000" cy="44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{ "@context": "https://schema.org", "@type": "Organization", "name": "品牌名稱", "url": "https://example.com", "sameAs": [ "https://linkedin.com/company/...", "https://twitter.com/..." ], "founder": { "@type": "Person", "name": "..." } }</a:t>
            </a:r>
            <a:endParaRPr lang="en-US" sz="1300" dirty="0"/>
          </a:p>
        </p:txBody>
      </p:sp>
      <p:sp>
        <p:nvSpPr>
          <p:cNvPr id="6" name="structured_data_schema-shape-5"/>
          <p:cNvSpPr/>
          <p:nvPr/>
        </p:nvSpPr>
        <p:spPr>
          <a:xfrm>
            <a:off x="8382000" y="1905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tructured_data_schema-text-6"/>
          <p:cNvSpPr/>
          <p:nvPr/>
        </p:nvSpPr>
        <p:spPr>
          <a:xfrm>
            <a:off x="8712200" y="215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Organization / Person</a:t>
            </a:r>
            <a:endParaRPr lang="en-US" sz="1500" dirty="0"/>
          </a:p>
        </p:txBody>
      </p:sp>
      <p:sp>
        <p:nvSpPr>
          <p:cNvPr id="8" name="structured_data_schema-text-7"/>
          <p:cNvSpPr/>
          <p:nvPr/>
        </p:nvSpPr>
        <p:spPr>
          <a:xfrm>
            <a:off x="8712200" y="25654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標記品牌、作者身份，幫助 AI 識別實體資訊</a:t>
            </a:r>
            <a:endParaRPr lang="en-US" sz="1300" dirty="0"/>
          </a:p>
        </p:txBody>
      </p:sp>
      <p:sp>
        <p:nvSpPr>
          <p:cNvPr id="9" name="structured_data_schema-shape-8"/>
          <p:cNvSpPr/>
          <p:nvPr/>
        </p:nvSpPr>
        <p:spPr>
          <a:xfrm>
            <a:off x="8382000" y="3632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structured_data_schema-text-9"/>
          <p:cNvSpPr/>
          <p:nvPr/>
        </p:nvSpPr>
        <p:spPr>
          <a:xfrm>
            <a:off x="8712200" y="38862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Article / FAQPage</a:t>
            </a:r>
            <a:endParaRPr lang="en-US" sz="1500" dirty="0"/>
          </a:p>
        </p:txBody>
      </p:sp>
      <p:sp>
        <p:nvSpPr>
          <p:cNvPr id="11" name="structured_data_schema-text-10"/>
          <p:cNvSpPr/>
          <p:nvPr/>
        </p:nvSpPr>
        <p:spPr>
          <a:xfrm>
            <a:off x="8712200" y="42926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標記文章結構與常見問答，提升 AI 理解準確度</a:t>
            </a:r>
            <a:endParaRPr lang="en-US" sz="1300" dirty="0"/>
          </a:p>
        </p:txBody>
      </p:sp>
      <p:sp>
        <p:nvSpPr>
          <p:cNvPr id="12" name="structured_data_schema-shape-11"/>
          <p:cNvSpPr/>
          <p:nvPr/>
        </p:nvSpPr>
        <p:spPr>
          <a:xfrm>
            <a:off x="8382000" y="5359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EEF2FF"/>
          </a:solidFill>
          <a:ln/>
        </p:spPr>
      </p:sp>
      <p:sp>
        <p:nvSpPr>
          <p:cNvPr id="13" name="structured_data_schema-text-12"/>
          <p:cNvSpPr/>
          <p:nvPr/>
        </p:nvSpPr>
        <p:spPr>
          <a:xfrm>
            <a:off x="8712200" y="5613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Rich Results</a:t>
            </a:r>
            <a:endParaRPr lang="en-US" sz="1500" dirty="0"/>
          </a:p>
        </p:txBody>
      </p:sp>
      <p:sp>
        <p:nvSpPr>
          <p:cNvPr id="14" name="structured_data_schema-text-13"/>
          <p:cNvSpPr/>
          <p:nvPr/>
        </p:nvSpPr>
        <p:spPr>
          <a:xfrm>
            <a:off x="8712200" y="60198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正確標記有助於提升 AI 推薦機率與搜尋結果呈現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crawlability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content_crawlabilit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 AI 爬蟲能夠完整讀取內容</a:t>
            </a:r>
            <a:endParaRPr lang="en-US" sz="3000" dirty="0"/>
          </a:p>
        </p:txBody>
      </p:sp>
      <p:sp>
        <p:nvSpPr>
          <p:cNvPr id="4" name="content_crawlability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632"/>
            </a:avLst>
          </a:prstGeom>
          <a:solidFill>
            <a:srgbClr val="FEF2F2"/>
          </a:solidFill>
          <a:ln/>
        </p:spPr>
      </p:sp>
      <p:pic>
        <p:nvPicPr>
          <p:cNvPr id="5" name="content_crawlabilit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2438400"/>
            <a:ext cx="406400" cy="406400"/>
          </a:xfrm>
          <a:prstGeom prst="rect">
            <a:avLst/>
          </a:prstGeom>
        </p:spPr>
      </p:pic>
      <p:sp>
        <p:nvSpPr>
          <p:cNvPr id="6" name="content_crawlability-text-5"/>
          <p:cNvSpPr/>
          <p:nvPr/>
        </p:nvSpPr>
        <p:spPr>
          <a:xfrm>
            <a:off x="1143000" y="3048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常見問題</a:t>
            </a:r>
            <a:endParaRPr lang="en-US" sz="1600" dirty="0"/>
          </a:p>
        </p:txBody>
      </p:sp>
      <p:sp>
        <p:nvSpPr>
          <p:cNvPr id="7" name="content_crawlability-text-6"/>
          <p:cNvSpPr/>
          <p:nvPr/>
        </p:nvSpPr>
        <p:spPr>
          <a:xfrm>
            <a:off x="1143000" y="3556000"/>
            <a:ext cx="609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內容完全依賴 JavaScript 渲染　　　　　　　　robots.txt 誤擋 AI 爬蟲　　　　　　　　缺乏純文字版本內容</a:t>
            </a:r>
            <a:endParaRPr lang="en-US" sz="1400" dirty="0"/>
          </a:p>
        </p:txBody>
      </p:sp>
      <p:sp>
        <p:nvSpPr>
          <p:cNvPr id="8" name="content_crawlability-shape-7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632"/>
            </a:avLst>
          </a:prstGeom>
          <a:solidFill>
            <a:srgbClr val="F0FDF4"/>
          </a:solidFill>
          <a:ln/>
        </p:spPr>
      </p:sp>
      <p:pic>
        <p:nvPicPr>
          <p:cNvPr id="9" name="content_crawlability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438400"/>
            <a:ext cx="406400" cy="406400"/>
          </a:xfrm>
          <a:prstGeom prst="rect">
            <a:avLst/>
          </a:prstGeom>
        </p:spPr>
      </p:pic>
      <p:sp>
        <p:nvSpPr>
          <p:cNvPr id="10" name="content_crawlability-text-9"/>
          <p:cNvSpPr/>
          <p:nvPr/>
        </p:nvSpPr>
        <p:spPr>
          <a:xfrm>
            <a:off x="8763000" y="3048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建議做法</a:t>
            </a:r>
            <a:endParaRPr lang="en-US" sz="1600" dirty="0"/>
          </a:p>
        </p:txBody>
      </p:sp>
      <p:sp>
        <p:nvSpPr>
          <p:cNvPr id="11" name="content_crawlability-text-10"/>
          <p:cNvSpPr/>
          <p:nvPr/>
        </p:nvSpPr>
        <p:spPr>
          <a:xfrm>
            <a:off x="8763000" y="3556000"/>
            <a:ext cx="609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採用 Server-Side Rendering　　　　　　　　確認 robots.txt 允許主流 AI 爬蟲　　　　　　　　提供結構清晰的 HTML 內容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433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8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成效衡量</a:t>
            </a:r>
            <a:endParaRPr lang="en-US" sz="4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metrics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geo_metric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成效衡量的四大核心指標</a:t>
            </a:r>
            <a:endParaRPr lang="en-US" sz="3000" dirty="0"/>
          </a:p>
        </p:txBody>
      </p:sp>
      <p:sp>
        <p:nvSpPr>
          <p:cNvPr id="4" name="geo_metrics-shape-3"/>
          <p:cNvSpPr/>
          <p:nvPr/>
        </p:nvSpPr>
        <p:spPr>
          <a:xfrm>
            <a:off x="7620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geo_metric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438400"/>
            <a:ext cx="431800" cy="431800"/>
          </a:xfrm>
          <a:prstGeom prst="rect">
            <a:avLst/>
          </a:prstGeom>
        </p:spPr>
      </p:pic>
      <p:sp>
        <p:nvSpPr>
          <p:cNvPr id="6" name="geo_metrics-text-5"/>
          <p:cNvSpPr/>
          <p:nvPr/>
        </p:nvSpPr>
        <p:spPr>
          <a:xfrm>
            <a:off x="9652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引用率</a:t>
            </a:r>
            <a:endParaRPr lang="en-US" sz="1500" dirty="0"/>
          </a:p>
        </p:txBody>
      </p:sp>
      <p:sp>
        <p:nvSpPr>
          <p:cNvPr id="7" name="geo_metrics-text-6"/>
          <p:cNvSpPr/>
          <p:nvPr/>
        </p:nvSpPr>
        <p:spPr>
          <a:xfrm>
            <a:off x="9652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品牌內容被 AI 引用作為答案來源的頻率</a:t>
            </a:r>
            <a:endParaRPr lang="en-US" sz="1200" dirty="0"/>
          </a:p>
        </p:txBody>
      </p:sp>
      <p:sp>
        <p:nvSpPr>
          <p:cNvPr id="8" name="geo_metrics-shape-7"/>
          <p:cNvSpPr/>
          <p:nvPr/>
        </p:nvSpPr>
        <p:spPr>
          <a:xfrm>
            <a:off x="42926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geo_metric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2438400"/>
            <a:ext cx="431800" cy="431800"/>
          </a:xfrm>
          <a:prstGeom prst="rect">
            <a:avLst/>
          </a:prstGeom>
        </p:spPr>
      </p:pic>
      <p:sp>
        <p:nvSpPr>
          <p:cNvPr id="10" name="geo_metrics-text-9"/>
          <p:cNvSpPr/>
          <p:nvPr/>
        </p:nvSpPr>
        <p:spPr>
          <a:xfrm>
            <a:off x="44958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品牌提及頻率</a:t>
            </a:r>
            <a:endParaRPr lang="en-US" sz="1500" dirty="0"/>
          </a:p>
        </p:txBody>
      </p:sp>
      <p:sp>
        <p:nvSpPr>
          <p:cNvPr id="11" name="geo_metrics-text-10"/>
          <p:cNvSpPr/>
          <p:nvPr/>
        </p:nvSpPr>
        <p:spPr>
          <a:xfrm>
            <a:off x="44958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 AI 生成答案中被提及的次數</a:t>
            </a:r>
            <a:endParaRPr lang="en-US" sz="1200" dirty="0"/>
          </a:p>
        </p:txBody>
      </p:sp>
      <p:sp>
        <p:nvSpPr>
          <p:cNvPr id="12" name="geo_metrics-shape-11"/>
          <p:cNvSpPr/>
          <p:nvPr/>
        </p:nvSpPr>
        <p:spPr>
          <a:xfrm>
            <a:off x="78232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geo_metric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2438400"/>
            <a:ext cx="431800" cy="431800"/>
          </a:xfrm>
          <a:prstGeom prst="rect">
            <a:avLst/>
          </a:prstGeom>
        </p:spPr>
      </p:pic>
      <p:sp>
        <p:nvSpPr>
          <p:cNvPr id="14" name="geo_metrics-text-13"/>
          <p:cNvSpPr/>
          <p:nvPr/>
        </p:nvSpPr>
        <p:spPr>
          <a:xfrm>
            <a:off x="80264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搜尋出現率</a:t>
            </a:r>
            <a:endParaRPr lang="en-US" sz="1500" dirty="0"/>
          </a:p>
        </p:txBody>
      </p:sp>
      <p:sp>
        <p:nvSpPr>
          <p:cNvPr id="15" name="geo_metrics-text-14"/>
          <p:cNvSpPr/>
          <p:nvPr/>
        </p:nvSpPr>
        <p:spPr>
          <a:xfrm>
            <a:off x="80264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在相關查詢的 AI 回答中出現的比例</a:t>
            </a:r>
            <a:endParaRPr lang="en-US" sz="1200" dirty="0"/>
          </a:p>
        </p:txBody>
      </p:sp>
      <p:sp>
        <p:nvSpPr>
          <p:cNvPr id="16" name="geo_metrics-shape-15"/>
          <p:cNvSpPr/>
          <p:nvPr/>
        </p:nvSpPr>
        <p:spPr>
          <a:xfrm>
            <a:off x="113538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EEF2FF"/>
          </a:solidFill>
          <a:ln/>
        </p:spPr>
      </p:sp>
      <p:pic>
        <p:nvPicPr>
          <p:cNvPr id="17" name="geo_metric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800" y="2438400"/>
            <a:ext cx="431800" cy="431800"/>
          </a:xfrm>
          <a:prstGeom prst="rect">
            <a:avLst/>
          </a:prstGeom>
        </p:spPr>
      </p:pic>
      <p:sp>
        <p:nvSpPr>
          <p:cNvPr id="18" name="geo_metrics-text-17"/>
          <p:cNvSpPr/>
          <p:nvPr/>
        </p:nvSpPr>
        <p:spPr>
          <a:xfrm>
            <a:off x="115570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來源權威性分數</a:t>
            </a:r>
            <a:endParaRPr lang="en-US" sz="1500" dirty="0"/>
          </a:p>
        </p:txBody>
      </p:sp>
      <p:sp>
        <p:nvSpPr>
          <p:cNvPr id="19" name="geo_metrics-text-18"/>
          <p:cNvSpPr/>
          <p:nvPr/>
        </p:nvSpPr>
        <p:spPr>
          <a:xfrm>
            <a:off x="115570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評估網域整體可信度的綜合指標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tools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geo_tool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常用 GEO 分析與監測工具</a:t>
            </a:r>
            <a:endParaRPr lang="en-US" sz="3000" dirty="0"/>
          </a:p>
        </p:txBody>
      </p:sp>
      <p:sp>
        <p:nvSpPr>
          <p:cNvPr id="4" name="geo_tools-shape-3"/>
          <p:cNvSpPr/>
          <p:nvPr/>
        </p:nvSpPr>
        <p:spPr>
          <a:xfrm>
            <a:off x="7620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geo_too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438400"/>
            <a:ext cx="431800" cy="431800"/>
          </a:xfrm>
          <a:prstGeom prst="rect">
            <a:avLst/>
          </a:prstGeom>
        </p:spPr>
      </p:pic>
      <p:sp>
        <p:nvSpPr>
          <p:cNvPr id="6" name="geo_tools-text-5"/>
          <p:cNvSpPr/>
          <p:nvPr/>
        </p:nvSpPr>
        <p:spPr>
          <a:xfrm>
            <a:off x="9652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引用追蹤工具</a:t>
            </a:r>
            <a:endParaRPr lang="en-US" sz="1400" dirty="0"/>
          </a:p>
        </p:txBody>
      </p:sp>
      <p:sp>
        <p:nvSpPr>
          <p:cNvPr id="7" name="geo_tools-text-6"/>
          <p:cNvSpPr/>
          <p:nvPr/>
        </p:nvSpPr>
        <p:spPr>
          <a:xfrm>
            <a:off x="9652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監測品牌在 AI 答案中的出現情況</a:t>
            </a:r>
            <a:endParaRPr lang="en-US" sz="1200" dirty="0"/>
          </a:p>
        </p:txBody>
      </p:sp>
      <p:sp>
        <p:nvSpPr>
          <p:cNvPr id="8" name="geo_tools-shape-7"/>
          <p:cNvSpPr/>
          <p:nvPr/>
        </p:nvSpPr>
        <p:spPr>
          <a:xfrm>
            <a:off x="42926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geo_too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2438400"/>
            <a:ext cx="431800" cy="431800"/>
          </a:xfrm>
          <a:prstGeom prst="rect">
            <a:avLst/>
          </a:prstGeom>
        </p:spPr>
      </p:pic>
      <p:sp>
        <p:nvSpPr>
          <p:cNvPr id="10" name="geo_tools-text-9"/>
          <p:cNvSpPr/>
          <p:nvPr/>
        </p:nvSpPr>
        <p:spPr>
          <a:xfrm>
            <a:off x="44958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Console</a:t>
            </a:r>
            <a:endParaRPr lang="en-US" sz="1400" dirty="0"/>
          </a:p>
        </p:txBody>
      </p:sp>
      <p:sp>
        <p:nvSpPr>
          <p:cNvPr id="11" name="geo_tools-text-10"/>
          <p:cNvSpPr/>
          <p:nvPr/>
        </p:nvSpPr>
        <p:spPr>
          <a:xfrm>
            <a:off x="44958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觀察 AI Overviews 曝光與點擊表現</a:t>
            </a:r>
            <a:endParaRPr lang="en-US" sz="1200" dirty="0"/>
          </a:p>
        </p:txBody>
      </p:sp>
      <p:sp>
        <p:nvSpPr>
          <p:cNvPr id="12" name="geo_tools-shape-11"/>
          <p:cNvSpPr/>
          <p:nvPr/>
        </p:nvSpPr>
        <p:spPr>
          <a:xfrm>
            <a:off x="78232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geo_too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2438400"/>
            <a:ext cx="431800" cy="431800"/>
          </a:xfrm>
          <a:prstGeom prst="rect">
            <a:avLst/>
          </a:prstGeom>
        </p:spPr>
      </p:pic>
      <p:sp>
        <p:nvSpPr>
          <p:cNvPr id="14" name="geo_tools-text-13"/>
          <p:cNvSpPr/>
          <p:nvPr/>
        </p:nvSpPr>
        <p:spPr>
          <a:xfrm>
            <a:off x="80264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/ SEMrush</a:t>
            </a:r>
            <a:endParaRPr lang="en-US" sz="1400" dirty="0"/>
          </a:p>
        </p:txBody>
      </p:sp>
      <p:sp>
        <p:nvSpPr>
          <p:cNvPr id="15" name="geo_tools-text-14"/>
          <p:cNvSpPr/>
          <p:nvPr/>
        </p:nvSpPr>
        <p:spPr>
          <a:xfrm>
            <a:off x="80264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分析網域權威性與競爭對手引用狀況</a:t>
            </a:r>
            <a:endParaRPr lang="en-US" sz="1200" dirty="0"/>
          </a:p>
        </p:txBody>
      </p:sp>
      <p:sp>
        <p:nvSpPr>
          <p:cNvPr id="16" name="geo_tools-shape-15"/>
          <p:cNvSpPr/>
          <p:nvPr/>
        </p:nvSpPr>
        <p:spPr>
          <a:xfrm>
            <a:off x="113538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EEF2FF"/>
          </a:solidFill>
          <a:ln/>
        </p:spPr>
      </p:sp>
      <p:pic>
        <p:nvPicPr>
          <p:cNvPr id="17" name="geo_too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800" y="2438400"/>
            <a:ext cx="431800" cy="431800"/>
          </a:xfrm>
          <a:prstGeom prst="rect">
            <a:avLst/>
          </a:prstGeom>
        </p:spPr>
      </p:pic>
      <p:sp>
        <p:nvSpPr>
          <p:cNvPr id="18" name="geo_tools-text-17"/>
          <p:cNvSpPr/>
          <p:nvPr/>
        </p:nvSpPr>
        <p:spPr>
          <a:xfrm>
            <a:off x="115570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品牌監控工具</a:t>
            </a:r>
            <a:endParaRPr lang="en-US" sz="1400" dirty="0"/>
          </a:p>
        </p:txBody>
      </p:sp>
      <p:sp>
        <p:nvSpPr>
          <p:cNvPr id="19" name="geo_tools-text-18"/>
          <p:cNvSpPr/>
          <p:nvPr/>
        </p:nvSpPr>
        <p:spPr>
          <a:xfrm>
            <a:off x="115570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追蹤品牌在網路各處的提及與聲量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1905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ummary-text-4"/>
          <p:cNvSpPr/>
          <p:nvPr/>
        </p:nvSpPr>
        <p:spPr>
          <a:xfrm>
            <a:off x="1016000" y="215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16000" y="274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建立品牌權威性</a:t>
            </a:r>
            <a:endParaRPr lang="en-US" sz="1600" dirty="0"/>
          </a:p>
        </p:txBody>
      </p:sp>
      <p:sp>
        <p:nvSpPr>
          <p:cNvPr id="7" name="summary-text-6"/>
          <p:cNvSpPr/>
          <p:nvPr/>
        </p:nvSpPr>
        <p:spPr>
          <a:xfrm>
            <a:off x="1016000" y="317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產出原創研究與專業觀點，累積可信來源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8382000" y="1905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ummary-text-8"/>
          <p:cNvSpPr/>
          <p:nvPr/>
        </p:nvSpPr>
        <p:spPr>
          <a:xfrm>
            <a:off x="8636000" y="215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8636000" y="274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實施數位公關策略</a:t>
            </a:r>
            <a:endParaRPr lang="en-US" sz="1600" dirty="0"/>
          </a:p>
        </p:txBody>
      </p:sp>
      <p:sp>
        <p:nvSpPr>
          <p:cNvPr id="11" name="summary-text-10"/>
          <p:cNvSpPr/>
          <p:nvPr/>
        </p:nvSpPr>
        <p:spPr>
          <a:xfrm>
            <a:off x="8636000" y="317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透過媒體報導建立跨來源引用網絡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62000" y="4064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ummary-text-12"/>
          <p:cNvSpPr/>
          <p:nvPr/>
        </p:nvSpPr>
        <p:spPr>
          <a:xfrm>
            <a:off x="1016000" y="431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1016000" y="4902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優化技術架構</a:t>
            </a:r>
            <a:endParaRPr lang="en-US" sz="1600" dirty="0"/>
          </a:p>
        </p:txBody>
      </p:sp>
      <p:sp>
        <p:nvSpPr>
          <p:cNvPr id="15" name="summary-text-14"/>
          <p:cNvSpPr/>
          <p:nvPr/>
        </p:nvSpPr>
        <p:spPr>
          <a:xfrm>
            <a:off x="1016000" y="5334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導入結構化資料，確保內容可被完整爬取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8382000" y="4064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EEF2FF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8636000" y="431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4338C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8636000" y="4902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持續監控 AI 引用成效</a:t>
            </a:r>
            <a:endParaRPr lang="en-US" sz="1600" dirty="0"/>
          </a:p>
        </p:txBody>
      </p:sp>
      <p:sp>
        <p:nvSpPr>
          <p:cNvPr id="19" name="summary-text-18"/>
          <p:cNvSpPr/>
          <p:nvPr/>
        </p:nvSpPr>
        <p:spPr>
          <a:xfrm>
            <a:off x="8636000" y="5334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定期追蹤指標，依數據調整策略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1905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references-text-4"/>
          <p:cNvSpPr/>
          <p:nvPr/>
        </p:nvSpPr>
        <p:spPr>
          <a:xfrm>
            <a:off x="1092200" y="2184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Princeton University — GEO: Generative Engine Optimization 研究論文</a:t>
            </a:r>
            <a:endParaRPr lang="en-US" sz="1600" dirty="0"/>
          </a:p>
        </p:txBody>
      </p:sp>
      <p:sp>
        <p:nvSpPr>
          <p:cNvPr id="6" name="references-shape-5"/>
          <p:cNvSpPr/>
          <p:nvPr/>
        </p:nvSpPr>
        <p:spPr>
          <a:xfrm>
            <a:off x="762000" y="2971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references-text-6"/>
          <p:cNvSpPr/>
          <p:nvPr/>
        </p:nvSpPr>
        <p:spPr>
          <a:xfrm>
            <a:off x="1092200" y="3251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 — 結構化資料與 E-E-A-T 指南</a:t>
            </a:r>
            <a:endParaRPr lang="en-US" sz="16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4038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references-text-8"/>
          <p:cNvSpPr/>
          <p:nvPr/>
        </p:nvSpPr>
        <p:spPr>
          <a:xfrm>
            <a:off x="1092200" y="4318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Harvard Business Review — AI 搜尋對品牌行銷的影響</a:t>
            </a:r>
            <a:endParaRPr lang="en-US" sz="16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5105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references-text-10"/>
          <p:cNvSpPr/>
          <p:nvPr/>
        </p:nvSpPr>
        <p:spPr>
          <a:xfrm>
            <a:off x="1092200" y="5384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Schema.org 官方文件</a:t>
            </a:r>
            <a:endParaRPr lang="en-US" sz="16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61722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EF2FF"/>
          </a:solidFill>
          <a:ln/>
        </p:spPr>
      </p:sp>
      <p:sp>
        <p:nvSpPr>
          <p:cNvPr id="13" name="references-text-12"/>
          <p:cNvSpPr/>
          <p:nvPr/>
        </p:nvSpPr>
        <p:spPr>
          <a:xfrm>
            <a:off x="1092200" y="64516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Blog — GEO 與 AI 搜尋優化實務教學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433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2446000" y="1016000"/>
            <a:ext cx="4572000" cy="4572000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016000" y="3810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4" name="thankyou-shape-3"/>
          <p:cNvSpPr/>
          <p:nvPr/>
        </p:nvSpPr>
        <p:spPr>
          <a:xfrm>
            <a:off x="1016000" y="49784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1016000" y="53340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C7D2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如何讓 AI 推薦你的品牌？GEO 核心策略指南</dc:title>
  <dc:subject>如何讓 AI 推薦你的品牌？GEO 核心策略指南</dc:subject>
  <dc:creator>Manus</dc:creator>
  <cp:lastModifiedBy>Manus</cp:lastModifiedBy>
  <cp:revision>1</cp:revision>
  <dcterms:created xsi:type="dcterms:W3CDTF">2026-07-31T00:39:15Z</dcterms:created>
  <dcterms:modified xsi:type="dcterms:W3CDTF">2026-07-31T00:39:15Z</dcterms:modified>
</cp:coreProperties>
</file>