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5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6256000" cy="9144000"/>
  <p:notesSz cx="9144000" cy="16256000"/>
  <p:embeddedFontLst>
    <p:embeddedFont>
      <p:font typeface="Noto Sans TC" charset="-122" pitchFamily="34"/>
      <p:regular r:id="rId3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37" Type="http://schemas.openxmlformats.org/officeDocument/2006/relationships/font" Target="fonts/font1.fntdata"/></Relationships>
</file>

<file path=ppt/charts/_rels/chart1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5.xlsx"/></Relationships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5A5A5"/>
              </a:solidFill>
              <a:effectLst/>
            </c:spPr>
          </c:dPt>
          <c:dPt>
            <c:idx val="1"/>
            <c:bubble3D val="0"/>
            <c:spPr>
              <a:solidFill>
                <a:srgbClr val="1A73E8"/>
              </a:solidFill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30%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70%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頭部關鍵字</c:v>
                </c:pt>
                <c:pt idx="1">
                  <c:v>長尾關鍵字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Noto Sans TC"/>
              <a:cs typeface="Noto Sans T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0414000" y="0"/>
            <a:ext cx="5842000" cy="91440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2446000" y="1016000"/>
            <a:ext cx="4572000" cy="4572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cover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00" y="6350000"/>
            <a:ext cx="1143000" cy="1143000"/>
          </a:xfrm>
          <a:prstGeom prst="rect">
            <a:avLst/>
          </a:prstGeom>
        </p:spPr>
      </p:pic>
      <p:sp>
        <p:nvSpPr>
          <p:cNvPr id="5" name="cover-shape-4"/>
          <p:cNvSpPr/>
          <p:nvPr/>
        </p:nvSpPr>
        <p:spPr>
          <a:xfrm>
            <a:off x="1016000" y="3429000"/>
            <a:ext cx="1016000" cy="762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6" name="cover-text-5"/>
          <p:cNvSpPr/>
          <p:nvPr/>
        </p:nvSpPr>
        <p:spPr>
          <a:xfrm>
            <a:off x="1016000" y="3810000"/>
            <a:ext cx="889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策略</a:t>
            </a:r>
            <a:endParaRPr lang="en-US" sz="40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4953000"/>
            <a:ext cx="889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打造符合搜尋意圖的高品質內容</a:t>
            </a:r>
            <a:endParaRPr lang="en-US" sz="2200" dirty="0"/>
          </a:p>
        </p:txBody>
      </p:sp>
      <p:sp>
        <p:nvSpPr>
          <p:cNvPr id="8" name="cover-text-7"/>
          <p:cNvSpPr/>
          <p:nvPr/>
        </p:nvSpPr>
        <p:spPr>
          <a:xfrm>
            <a:off x="1016000" y="71120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01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agenda-text-5"/>
          <p:cNvSpPr/>
          <p:nvPr/>
        </p:nvSpPr>
        <p:spPr>
          <a:xfrm>
            <a:off x="1016000" y="25908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概述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9464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定義與傳統寫作的差異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7780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8636000" y="20066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agenda-text-9"/>
          <p:cNvSpPr/>
          <p:nvPr/>
        </p:nvSpPr>
        <p:spPr>
          <a:xfrm>
            <a:off x="8636000" y="25908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搜尋意圖解析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8636000" y="29464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四大搜尋意圖類型與應用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101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agenda-text-13"/>
          <p:cNvSpPr/>
          <p:nvPr/>
        </p:nvSpPr>
        <p:spPr>
          <a:xfrm>
            <a:off x="1016000" y="43180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關鍵字佈局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016000" y="4673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研究流程與自然放置技巧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5052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8636000" y="37338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800" dirty="0"/>
          </a:p>
        </p:txBody>
      </p:sp>
      <p:sp>
        <p:nvSpPr>
          <p:cNvPr id="18" name="agenda-text-17"/>
          <p:cNvSpPr/>
          <p:nvPr/>
        </p:nvSpPr>
        <p:spPr>
          <a:xfrm>
            <a:off x="8636000" y="43180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內容創作流程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8636000" y="46736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與內容結構優化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21" name="agenda-text-20"/>
          <p:cNvSpPr/>
          <p:nvPr/>
        </p:nvSpPr>
        <p:spPr>
          <a:xfrm>
            <a:off x="101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800" dirty="0"/>
          </a:p>
        </p:txBody>
      </p:sp>
      <p:sp>
        <p:nvSpPr>
          <p:cNvPr id="22" name="agenda-text-21"/>
          <p:cNvSpPr/>
          <p:nvPr/>
        </p:nvSpPr>
        <p:spPr>
          <a:xfrm>
            <a:off x="1016000" y="6045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內容優化技巧</a:t>
            </a:r>
            <a:endParaRPr lang="en-US" sz="1800" dirty="0"/>
          </a:p>
        </p:txBody>
      </p:sp>
      <p:sp>
        <p:nvSpPr>
          <p:cNvPr id="23" name="agenda-text-22"/>
          <p:cNvSpPr/>
          <p:nvPr/>
        </p:nvSpPr>
        <p:spPr>
          <a:xfrm>
            <a:off x="1016000" y="6400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標題、圖片、內部連結策略</a:t>
            </a:r>
            <a:endParaRPr lang="en-US" sz="14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232400"/>
            <a:ext cx="7112000" cy="1524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25" name="agenda-text-24"/>
          <p:cNvSpPr/>
          <p:nvPr/>
        </p:nvSpPr>
        <p:spPr>
          <a:xfrm>
            <a:off x="8636000" y="5461000"/>
            <a:ext cx="63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800" dirty="0"/>
          </a:p>
        </p:txBody>
      </p:sp>
      <p:sp>
        <p:nvSpPr>
          <p:cNvPr id="26" name="agenda-text-25"/>
          <p:cNvSpPr/>
          <p:nvPr/>
        </p:nvSpPr>
        <p:spPr>
          <a:xfrm>
            <a:off x="8636000" y="6045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成效衡量</a:t>
            </a:r>
            <a:endParaRPr lang="en-US" sz="1800" dirty="0"/>
          </a:p>
        </p:txBody>
      </p:sp>
      <p:sp>
        <p:nvSpPr>
          <p:cNvPr id="27" name="agenda-text-26"/>
          <p:cNvSpPr/>
          <p:nvPr/>
        </p:nvSpPr>
        <p:spPr>
          <a:xfrm>
            <a:off x="8636000" y="6400800"/>
            <a:ext cx="660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核心指標與常用分析工具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概述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content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content_seo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好內容，要對人有用，也要對搜尋引擎友善</a:t>
            </a:r>
            <a:endParaRPr lang="en-US" sz="3000" dirty="0"/>
          </a:p>
        </p:txBody>
      </p:sp>
      <p:sp>
        <p:nvSpPr>
          <p:cNvPr id="4" name="what_is_content_seo-text-3"/>
          <p:cNvSpPr/>
          <p:nvPr/>
        </p:nvSpPr>
        <p:spPr>
          <a:xfrm>
            <a:off x="762000" y="190500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是將搜尋引擎最佳化思維融入內容創作過程，打造既能滿足使用者需求、又能被搜尋引擎理解與推薦的高品質內容。</a:t>
            </a:r>
            <a:endParaRPr lang="en-US" sz="1800" dirty="0"/>
          </a:p>
        </p:txBody>
      </p:sp>
      <p:sp>
        <p:nvSpPr>
          <p:cNvPr id="5" name="what_is_content_seo-shape-4"/>
          <p:cNvSpPr/>
          <p:nvPr/>
        </p:nvSpPr>
        <p:spPr>
          <a:xfrm>
            <a:off x="762000" y="3302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6" name="what_is_content_seo-text-5"/>
          <p:cNvSpPr/>
          <p:nvPr/>
        </p:nvSpPr>
        <p:spPr>
          <a:xfrm>
            <a:off x="1016000" y="3530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核心版圖</a:t>
            </a:r>
            <a:endParaRPr lang="en-US" sz="1500" dirty="0"/>
          </a:p>
        </p:txBody>
      </p:sp>
      <p:sp>
        <p:nvSpPr>
          <p:cNvPr id="7" name="what_is_content_seo-text-6"/>
          <p:cNvSpPr/>
          <p:nvPr/>
        </p:nvSpPr>
        <p:spPr>
          <a:xfrm>
            <a:off x="1016000" y="38862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 × 關鍵字策略 × 內容品質 × 技術結構</a:t>
            </a:r>
            <a:endParaRPr lang="en-US" sz="1400" dirty="0"/>
          </a:p>
        </p:txBody>
      </p:sp>
      <p:sp>
        <p:nvSpPr>
          <p:cNvPr id="8" name="what_is_content_seo-shape-7"/>
          <p:cNvSpPr/>
          <p:nvPr/>
        </p:nvSpPr>
        <p:spPr>
          <a:xfrm>
            <a:off x="762000" y="45974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EF7E0"/>
          </a:solidFill>
          <a:ln/>
        </p:spPr>
      </p:sp>
      <p:sp>
        <p:nvSpPr>
          <p:cNvPr id="9" name="what_is_content_seo-text-8"/>
          <p:cNvSpPr/>
          <p:nvPr/>
        </p:nvSpPr>
        <p:spPr>
          <a:xfrm>
            <a:off x="1016000" y="482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</a:t>
            </a:r>
            <a:endParaRPr lang="en-US" sz="1500" dirty="0"/>
          </a:p>
        </p:txBody>
      </p:sp>
      <p:sp>
        <p:nvSpPr>
          <p:cNvPr id="10" name="what_is_content_seo-text-9"/>
          <p:cNvSpPr/>
          <p:nvPr/>
        </p:nvSpPr>
        <p:spPr>
          <a:xfrm>
            <a:off x="1016000" y="5181600"/>
            <a:ext cx="635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在搜尋結果中獲得排名，同時真正解決使用者問題</a:t>
            </a:r>
            <a:endParaRPr lang="en-US" sz="1400" dirty="0"/>
          </a:p>
        </p:txBody>
      </p:sp>
      <p:pic>
        <p:nvPicPr>
          <p:cNvPr id="11" name="what_is_content_seo-image-10" descr="preencoded.png">    </p:cNvPr>
          <p:cNvPicPr>
            <a:picLocks noChangeAspect="1"/>
          </p:cNvPicPr>
          <p:nvPr/>
        </p:nvPicPr>
        <p:blipFill>
          <a:blip r:embed="rId1"/>
          <a:srcRect l="6889" r="6889" t="0" b="0"/>
          <a:stretch/>
        </p:blipFill>
        <p:spPr>
          <a:xfrm>
            <a:off x="8382000" y="1651000"/>
            <a:ext cx="7112000" cy="5334000"/>
          </a:xfrm>
          <a:prstGeom prst="roundRect">
            <a:avLst>
              <a:gd name="adj" fmla="val 2381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seo_vs_traditiona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ent_seo_vs_traditional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與傳統寫作的差異</a:t>
            </a:r>
            <a:endParaRPr lang="en-US" sz="3000" dirty="0"/>
          </a:p>
        </p:txBody>
      </p:sp>
      <p:graphicFrame>
        <p:nvGraphicFramePr>
          <p:cNvPr id="6" name="content_seo_vs_traditional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05000"/>
          <a:ext cx="14732000" cy="4572000"/>
        </p:xfrm>
        <a:graphic>
          <a:graphicData uri="http://schemas.openxmlformats.org/drawingml/2006/table">
            <a:tbl>
              <a:tblPr/>
              <a:tblGrid>
                <a:gridCol w="4017818"/>
                <a:gridCol w="5357091"/>
                <a:gridCol w="5357091"/>
              </a:tblGrid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比較項目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傳統寫作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 SEO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出發點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以作者觀點為中心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以使用者搜尋需求為中心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決策依據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主觀經驗與靈感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關鍵字數據與搜尋意圖分析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成功指標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文字美感、情感共鳴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排名、流量、轉換率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結構要求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彈性自由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標題層級、內部連結、可讀性規範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</a:tr>
            </a:tbl>
          </a:graphicData>
        </a:graphic>
      </p:graphicFrame>
      <p:sp>
        <p:nvSpPr>
          <p:cNvPr id="5" name="content_seo_vs_traditional-shape-4"/>
          <p:cNvSpPr/>
          <p:nvPr/>
        </p:nvSpPr>
        <p:spPr>
          <a:xfrm>
            <a:off x="762000" y="68580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E8F0FE"/>
          </a:solidFill>
          <a:ln/>
        </p:spPr>
      </p:sp>
      <p:sp>
        <p:nvSpPr>
          <p:cNvPr id="4" name="content_seo_vs_traditional-text-5"/>
          <p:cNvSpPr/>
          <p:nvPr/>
        </p:nvSpPr>
        <p:spPr>
          <a:xfrm>
            <a:off x="1092200" y="70866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兩者並非對立，最佳實踐是結合優質表達與搜尋引擎友善的結構，兩者兼顧才能同時吸引讀者與演算法。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搜尋意圖解析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search_int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search_inten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搜尋意圖：Google 演算法的核心考量</a:t>
            </a:r>
            <a:endParaRPr lang="en-US" sz="3000" dirty="0"/>
          </a:p>
        </p:txBody>
      </p:sp>
      <p:sp>
        <p:nvSpPr>
          <p:cNvPr id="4" name="what_is_search_intent-text-3"/>
          <p:cNvSpPr/>
          <p:nvPr/>
        </p:nvSpPr>
        <p:spPr>
          <a:xfrm>
            <a:off x="762000" y="1778000"/>
            <a:ext cx="147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搜尋意圖是使用者輸入搜尋詞背後真正想要達成的目的，理解意圖是內容策略成功的第一步。</a:t>
            </a:r>
            <a:endParaRPr lang="en-US" sz="1700" dirty="0"/>
          </a:p>
        </p:txBody>
      </p:sp>
      <p:sp>
        <p:nvSpPr>
          <p:cNvPr id="5" name="what_is_search_intent-shape-4"/>
          <p:cNvSpPr/>
          <p:nvPr/>
        </p:nvSpPr>
        <p:spPr>
          <a:xfrm>
            <a:off x="762000" y="2794000"/>
            <a:ext cx="3378200" cy="381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6" name="what_is_search_intent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3175000"/>
            <a:ext cx="431800" cy="431800"/>
          </a:xfrm>
          <a:prstGeom prst="rect">
            <a:avLst/>
          </a:prstGeom>
        </p:spPr>
      </p:pic>
      <p:sp>
        <p:nvSpPr>
          <p:cNvPr id="7" name="what_is_search_intent-text-6"/>
          <p:cNvSpPr/>
          <p:nvPr/>
        </p:nvSpPr>
        <p:spPr>
          <a:xfrm>
            <a:off x="965200" y="3860800"/>
            <a:ext cx="297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資訊型</a:t>
            </a:r>
            <a:endParaRPr lang="en-US" sz="1500" dirty="0"/>
          </a:p>
        </p:txBody>
      </p:sp>
      <p:sp>
        <p:nvSpPr>
          <p:cNvPr id="8" name="what_is_search_intent-text-7"/>
          <p:cNvSpPr/>
          <p:nvPr/>
        </p:nvSpPr>
        <p:spPr>
          <a:xfrm>
            <a:off x="965200" y="4318000"/>
            <a:ext cx="2971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想了解主題或解答問題</a:t>
            </a:r>
            <a:endParaRPr lang="en-US" sz="1200" dirty="0"/>
          </a:p>
        </p:txBody>
      </p:sp>
      <p:sp>
        <p:nvSpPr>
          <p:cNvPr id="9" name="what_is_search_intent-shape-8"/>
          <p:cNvSpPr/>
          <p:nvPr/>
        </p:nvSpPr>
        <p:spPr>
          <a:xfrm>
            <a:off x="4292600" y="2794000"/>
            <a:ext cx="3378200" cy="381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10" name="what_is_search_intent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3175000"/>
            <a:ext cx="431800" cy="431800"/>
          </a:xfrm>
          <a:prstGeom prst="rect">
            <a:avLst/>
          </a:prstGeom>
        </p:spPr>
      </p:pic>
      <p:sp>
        <p:nvSpPr>
          <p:cNvPr id="11" name="what_is_search_intent-text-10"/>
          <p:cNvSpPr/>
          <p:nvPr/>
        </p:nvSpPr>
        <p:spPr>
          <a:xfrm>
            <a:off x="4495800" y="3860800"/>
            <a:ext cx="297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導航型</a:t>
            </a:r>
            <a:endParaRPr lang="en-US" sz="1500" dirty="0"/>
          </a:p>
        </p:txBody>
      </p:sp>
      <p:sp>
        <p:nvSpPr>
          <p:cNvPr id="12" name="what_is_search_intent-text-11"/>
          <p:cNvSpPr/>
          <p:nvPr/>
        </p:nvSpPr>
        <p:spPr>
          <a:xfrm>
            <a:off x="4495800" y="4318000"/>
            <a:ext cx="2971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想找到特定網站或頁面</a:t>
            </a:r>
            <a:endParaRPr lang="en-US" sz="1200" dirty="0"/>
          </a:p>
        </p:txBody>
      </p:sp>
      <p:sp>
        <p:nvSpPr>
          <p:cNvPr id="13" name="what_is_search_intent-shape-12"/>
          <p:cNvSpPr/>
          <p:nvPr/>
        </p:nvSpPr>
        <p:spPr>
          <a:xfrm>
            <a:off x="7823200" y="2794000"/>
            <a:ext cx="3378200" cy="381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14" name="what_is_search_intent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3175000"/>
            <a:ext cx="431800" cy="431800"/>
          </a:xfrm>
          <a:prstGeom prst="rect">
            <a:avLst/>
          </a:prstGeom>
        </p:spPr>
      </p:pic>
      <p:sp>
        <p:nvSpPr>
          <p:cNvPr id="15" name="what_is_search_intent-text-14"/>
          <p:cNvSpPr/>
          <p:nvPr/>
        </p:nvSpPr>
        <p:spPr>
          <a:xfrm>
            <a:off x="8026400" y="3860800"/>
            <a:ext cx="297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商業型</a:t>
            </a:r>
            <a:endParaRPr lang="en-US" sz="1500" dirty="0"/>
          </a:p>
        </p:txBody>
      </p:sp>
      <p:sp>
        <p:nvSpPr>
          <p:cNvPr id="16" name="what_is_search_intent-text-15"/>
          <p:cNvSpPr/>
          <p:nvPr/>
        </p:nvSpPr>
        <p:spPr>
          <a:xfrm>
            <a:off x="8026400" y="4318000"/>
            <a:ext cx="2971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比較產品尚未決定購買</a:t>
            </a:r>
            <a:endParaRPr lang="en-US" sz="1200" dirty="0"/>
          </a:p>
        </p:txBody>
      </p:sp>
      <p:sp>
        <p:nvSpPr>
          <p:cNvPr id="17" name="what_is_search_intent-shape-16"/>
          <p:cNvSpPr/>
          <p:nvPr/>
        </p:nvSpPr>
        <p:spPr>
          <a:xfrm>
            <a:off x="11353800" y="2794000"/>
            <a:ext cx="3378200" cy="3810000"/>
          </a:xfrm>
          <a:prstGeom prst="roundRect">
            <a:avLst>
              <a:gd name="adj" fmla="val 3759"/>
            </a:avLst>
          </a:prstGeom>
          <a:solidFill>
            <a:srgbClr val="FEF7E0"/>
          </a:solidFill>
          <a:ln/>
        </p:spPr>
      </p:sp>
      <p:pic>
        <p:nvPicPr>
          <p:cNvPr id="18" name="what_is_search_intent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3175000"/>
            <a:ext cx="431800" cy="431800"/>
          </a:xfrm>
          <a:prstGeom prst="rect">
            <a:avLst/>
          </a:prstGeom>
        </p:spPr>
      </p:pic>
      <p:sp>
        <p:nvSpPr>
          <p:cNvPr id="19" name="what_is_search_intent-text-18"/>
          <p:cNvSpPr/>
          <p:nvPr/>
        </p:nvSpPr>
        <p:spPr>
          <a:xfrm>
            <a:off x="11557000" y="3860800"/>
            <a:ext cx="2971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交易型</a:t>
            </a:r>
            <a:endParaRPr lang="en-US" sz="1500" dirty="0"/>
          </a:p>
        </p:txBody>
      </p:sp>
      <p:sp>
        <p:nvSpPr>
          <p:cNvPr id="20" name="what_is_search_intent-text-19"/>
          <p:cNvSpPr/>
          <p:nvPr/>
        </p:nvSpPr>
        <p:spPr>
          <a:xfrm>
            <a:off x="11557000" y="4318000"/>
            <a:ext cx="2971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準備購買或採取行動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nt_types_detai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tent_types_detail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四大搜尋意圖詳解與範例</a:t>
            </a:r>
            <a:endParaRPr lang="en-US" sz="3000" dirty="0"/>
          </a:p>
        </p:txBody>
      </p:sp>
      <p:sp>
        <p:nvSpPr>
          <p:cNvPr id="4" name="intent_types_detail-shape-3"/>
          <p:cNvSpPr/>
          <p:nvPr/>
        </p:nvSpPr>
        <p:spPr>
          <a:xfrm>
            <a:off x="762000" y="1778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sp>
        <p:nvSpPr>
          <p:cNvPr id="5" name="intent_types_detail-text-4"/>
          <p:cNvSpPr/>
          <p:nvPr/>
        </p:nvSpPr>
        <p:spPr>
          <a:xfrm>
            <a:off x="1016000" y="2006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資訊型</a:t>
            </a:r>
            <a:r>
              <a:rPr lang="en-US" sz="15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例：「什麼是SEO」</a:t>
            </a:r>
            <a:endParaRPr lang="en-US" sz="1500" dirty="0"/>
          </a:p>
        </p:txBody>
      </p:sp>
      <p:sp>
        <p:nvSpPr>
          <p:cNvPr id="6" name="intent_types_detail-text-5"/>
          <p:cNvSpPr/>
          <p:nvPr/>
        </p:nvSpPr>
        <p:spPr>
          <a:xfrm>
            <a:off x="1016000" y="2489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「如何學習Python」</a:t>
            </a:r>
            <a:endParaRPr lang="en-US" sz="1300" dirty="0"/>
          </a:p>
        </p:txBody>
      </p:sp>
      <p:sp>
        <p:nvSpPr>
          <p:cNvPr id="7" name="intent_types_detail-text-6"/>
          <p:cNvSpPr/>
          <p:nvPr/>
        </p:nvSpPr>
        <p:spPr>
          <a:xfrm>
            <a:off x="1016000" y="2971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適合形式：部落格文章、教學指南</a:t>
            </a:r>
            <a:endParaRPr lang="en-US" sz="1300" dirty="0"/>
          </a:p>
        </p:txBody>
      </p:sp>
      <p:sp>
        <p:nvSpPr>
          <p:cNvPr id="8" name="intent_types_detail-shape-7"/>
          <p:cNvSpPr/>
          <p:nvPr/>
        </p:nvSpPr>
        <p:spPr>
          <a:xfrm>
            <a:off x="8382000" y="1778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sp>
        <p:nvSpPr>
          <p:cNvPr id="9" name="intent_types_detail-text-8"/>
          <p:cNvSpPr/>
          <p:nvPr/>
        </p:nvSpPr>
        <p:spPr>
          <a:xfrm>
            <a:off x="8636000" y="2006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導航型</a:t>
            </a:r>
            <a:r>
              <a:rPr lang="en-US" sz="15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例：「Facebook登入」</a:t>
            </a:r>
            <a:endParaRPr lang="en-US" sz="1500" dirty="0"/>
          </a:p>
        </p:txBody>
      </p:sp>
      <p:sp>
        <p:nvSpPr>
          <p:cNvPr id="10" name="intent_types_detail-text-9"/>
          <p:cNvSpPr/>
          <p:nvPr/>
        </p:nvSpPr>
        <p:spPr>
          <a:xfrm>
            <a:off x="8636000" y="2489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「YouTube首頁」</a:t>
            </a:r>
            <a:endParaRPr lang="en-US" sz="1300" dirty="0"/>
          </a:p>
        </p:txBody>
      </p:sp>
      <p:sp>
        <p:nvSpPr>
          <p:cNvPr id="11" name="intent_types_detail-text-10"/>
          <p:cNvSpPr/>
          <p:nvPr/>
        </p:nvSpPr>
        <p:spPr>
          <a:xfrm>
            <a:off x="8636000" y="2971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品牌需確保官方頁面排名優異</a:t>
            </a:r>
            <a:endParaRPr lang="en-US" sz="1300" dirty="0"/>
          </a:p>
        </p:txBody>
      </p:sp>
      <p:sp>
        <p:nvSpPr>
          <p:cNvPr id="12" name="intent_types_detail-shape-11"/>
          <p:cNvSpPr/>
          <p:nvPr/>
        </p:nvSpPr>
        <p:spPr>
          <a:xfrm>
            <a:off x="762000" y="4318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sp>
        <p:nvSpPr>
          <p:cNvPr id="13" name="intent_types_detail-text-12"/>
          <p:cNvSpPr/>
          <p:nvPr/>
        </p:nvSpPr>
        <p:spPr>
          <a:xfrm>
            <a:off x="1016000" y="4546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商業型</a:t>
            </a:r>
            <a:r>
              <a:rPr lang="en-US" sz="15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例：「Best iPhone 2026」</a:t>
            </a:r>
            <a:endParaRPr lang="en-US" sz="1500" dirty="0"/>
          </a:p>
        </p:txBody>
      </p:sp>
      <p:sp>
        <p:nvSpPr>
          <p:cNvPr id="14" name="intent_types_detail-text-13"/>
          <p:cNvSpPr/>
          <p:nvPr/>
        </p:nvSpPr>
        <p:spPr>
          <a:xfrm>
            <a:off x="1016000" y="5029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「WordPress vs Squarespace」</a:t>
            </a:r>
            <a:endParaRPr lang="en-US" sz="1300" dirty="0"/>
          </a:p>
        </p:txBody>
      </p:sp>
      <p:sp>
        <p:nvSpPr>
          <p:cNvPr id="15" name="intent_types_detail-text-14"/>
          <p:cNvSpPr/>
          <p:nvPr/>
        </p:nvSpPr>
        <p:spPr>
          <a:xfrm>
            <a:off x="1016000" y="5511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適合形式：比較文、評測文章</a:t>
            </a:r>
            <a:endParaRPr lang="en-US" sz="1300" dirty="0"/>
          </a:p>
        </p:txBody>
      </p:sp>
      <p:sp>
        <p:nvSpPr>
          <p:cNvPr id="16" name="intent_types_detail-shape-15"/>
          <p:cNvSpPr/>
          <p:nvPr/>
        </p:nvSpPr>
        <p:spPr>
          <a:xfrm>
            <a:off x="8382000" y="4318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EF7E0"/>
          </a:solidFill>
          <a:ln/>
        </p:spPr>
      </p:sp>
      <p:sp>
        <p:nvSpPr>
          <p:cNvPr id="17" name="intent_types_detail-text-16"/>
          <p:cNvSpPr/>
          <p:nvPr/>
        </p:nvSpPr>
        <p:spPr>
          <a:xfrm>
            <a:off x="8636000" y="4546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交易型</a:t>
            </a: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　例：「Nike Air Max 購買」</a:t>
            </a:r>
            <a:endParaRPr lang="en-US" sz="1500" dirty="0"/>
          </a:p>
        </p:txBody>
      </p:sp>
      <p:sp>
        <p:nvSpPr>
          <p:cNvPr id="18" name="intent_types_detail-text-17"/>
          <p:cNvSpPr/>
          <p:nvPr/>
        </p:nvSpPr>
        <p:spPr>
          <a:xfrm>
            <a:off x="8636000" y="5029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「預訂台北飯店」</a:t>
            </a:r>
            <a:endParaRPr lang="en-US" sz="1300" dirty="0"/>
          </a:p>
        </p:txBody>
      </p:sp>
      <p:sp>
        <p:nvSpPr>
          <p:cNvPr id="19" name="intent_types_detail-text-18"/>
          <p:cNvSpPr/>
          <p:nvPr/>
        </p:nvSpPr>
        <p:spPr>
          <a:xfrm>
            <a:off x="8636000" y="5511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適合形式：產品頁面、著陸頁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tching_content_to_int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atching_content_to_inten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如何判斷目標關鍵字的搜尋意圖？</a:t>
            </a:r>
            <a:endParaRPr lang="en-US" sz="3000" dirty="0"/>
          </a:p>
        </p:txBody>
      </p:sp>
      <p:sp>
        <p:nvSpPr>
          <p:cNvPr id="4" name="matching_content_to_intent-shape-3"/>
          <p:cNvSpPr/>
          <p:nvPr/>
        </p:nvSpPr>
        <p:spPr>
          <a:xfrm>
            <a:off x="762000" y="19050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F1F3F4"/>
          </a:solidFill>
          <a:ln/>
        </p:spPr>
      </p:sp>
      <p:sp>
        <p:nvSpPr>
          <p:cNvPr id="5" name="matching_content_to_intent-shape-4"/>
          <p:cNvSpPr/>
          <p:nvPr/>
        </p:nvSpPr>
        <p:spPr>
          <a:xfrm>
            <a:off x="1092200" y="22860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matching_content_to_intent-text-5"/>
          <p:cNvSpPr/>
          <p:nvPr/>
        </p:nvSpPr>
        <p:spPr>
          <a:xfrm>
            <a:off x="1092200" y="22860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matching_content_to_intent-text-6"/>
          <p:cNvSpPr/>
          <p:nvPr/>
        </p:nvSpPr>
        <p:spPr>
          <a:xfrm>
            <a:off x="1905000" y="21844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直接搜尋目標關鍵字，觀察前十筆結果</a:t>
            </a:r>
            <a:endParaRPr lang="en-US" sz="1600" dirty="0"/>
          </a:p>
        </p:txBody>
      </p:sp>
      <p:sp>
        <p:nvSpPr>
          <p:cNvPr id="8" name="matching_content_to_intent-text-7"/>
          <p:cNvSpPr/>
          <p:nvPr/>
        </p:nvSpPr>
        <p:spPr>
          <a:xfrm>
            <a:off x="1905000" y="2590800"/>
            <a:ext cx="1320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已透過大數據判斷該詞的真實意圖，結果類型就是最佳線索</a:t>
            </a:r>
            <a:endParaRPr lang="en-US" sz="1300" dirty="0"/>
          </a:p>
        </p:txBody>
      </p:sp>
      <p:sp>
        <p:nvSpPr>
          <p:cNvPr id="9" name="matching_content_to_intent-shape-8"/>
          <p:cNvSpPr/>
          <p:nvPr/>
        </p:nvSpPr>
        <p:spPr>
          <a:xfrm>
            <a:off x="762000" y="38862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F1F3F4"/>
          </a:solidFill>
          <a:ln/>
        </p:spPr>
      </p:sp>
      <p:sp>
        <p:nvSpPr>
          <p:cNvPr id="10" name="matching_content_to_intent-shape-9"/>
          <p:cNvSpPr/>
          <p:nvPr/>
        </p:nvSpPr>
        <p:spPr>
          <a:xfrm>
            <a:off x="1092200" y="42672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1" name="matching_content_to_intent-text-10"/>
          <p:cNvSpPr/>
          <p:nvPr/>
        </p:nvSpPr>
        <p:spPr>
          <a:xfrm>
            <a:off x="1092200" y="42672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matching_content_to_intent-text-11"/>
          <p:cNvSpPr/>
          <p:nvPr/>
        </p:nvSpPr>
        <p:spPr>
          <a:xfrm>
            <a:off x="1905000" y="41656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分析結果內容形式：文章、產品頁、比較表</a:t>
            </a:r>
            <a:endParaRPr lang="en-US" sz="1600" dirty="0"/>
          </a:p>
        </p:txBody>
      </p:sp>
      <p:sp>
        <p:nvSpPr>
          <p:cNvPr id="13" name="matching_content_to_intent-text-12"/>
          <p:cNvSpPr/>
          <p:nvPr/>
        </p:nvSpPr>
        <p:spPr>
          <a:xfrm>
            <a:off x="1905000" y="4572000"/>
            <a:ext cx="1320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若多為部落格文章，代表資訊型意圖；若多為產品頁，則為交易型意圖</a:t>
            </a:r>
            <a:endParaRPr lang="en-US" sz="1300" dirty="0"/>
          </a:p>
        </p:txBody>
      </p:sp>
      <p:sp>
        <p:nvSpPr>
          <p:cNvPr id="14" name="matching_content_to_intent-shape-13"/>
          <p:cNvSpPr/>
          <p:nvPr/>
        </p:nvSpPr>
        <p:spPr>
          <a:xfrm>
            <a:off x="762000" y="58674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E8F0FE"/>
          </a:solidFill>
          <a:ln/>
        </p:spPr>
      </p:sp>
      <p:sp>
        <p:nvSpPr>
          <p:cNvPr id="15" name="matching_content_to_intent-shape-14"/>
          <p:cNvSpPr/>
          <p:nvPr/>
        </p:nvSpPr>
        <p:spPr>
          <a:xfrm>
            <a:off x="1092200" y="6248400"/>
            <a:ext cx="584200" cy="5842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6" name="matching_content_to_intent-text-15"/>
          <p:cNvSpPr/>
          <p:nvPr/>
        </p:nvSpPr>
        <p:spPr>
          <a:xfrm>
            <a:off x="1092200" y="6248400"/>
            <a:ext cx="584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matching_content_to_intent-text-16"/>
          <p:cNvSpPr/>
          <p:nvPr/>
        </p:nvSpPr>
        <p:spPr>
          <a:xfrm>
            <a:off x="1905000" y="6146800"/>
            <a:ext cx="1320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依判斷結果，規劃對應的內容策略與格式</a:t>
            </a:r>
            <a:endParaRPr lang="en-US" sz="1600" dirty="0"/>
          </a:p>
        </p:txBody>
      </p:sp>
      <p:sp>
        <p:nvSpPr>
          <p:cNvPr id="18" name="matching_content_to_intent-text-17"/>
          <p:cNvSpPr/>
          <p:nvPr/>
        </p:nvSpPr>
        <p:spPr>
          <a:xfrm>
            <a:off x="1905000" y="6553200"/>
            <a:ext cx="1320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確保內容形式與使用者期待一致，才能有效提升排名與轉換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關鍵字佈局</a:t>
            </a:r>
            <a:endParaRPr lang="en-US" sz="4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research_step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keyword_research_step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關鍵字研究的基礎步驟</a:t>
            </a:r>
            <a:endParaRPr lang="en-US" sz="3000" dirty="0"/>
          </a:p>
        </p:txBody>
      </p:sp>
      <p:sp>
        <p:nvSpPr>
          <p:cNvPr id="4" name="keyword_research_steps-shape-3"/>
          <p:cNvSpPr/>
          <p:nvPr/>
        </p:nvSpPr>
        <p:spPr>
          <a:xfrm>
            <a:off x="1905000" y="3556000"/>
            <a:ext cx="12446000" cy="9144"/>
          </a:xfrm>
          <a:prstGeom prst="line">
            <a:avLst/>
          </a:prstGeom>
          <a:ln w="38100">
            <a:solidFill>
              <a:srgbClr val="DADCE0"/>
            </a:solidFill>
            <a:prstDash val="solid"/>
          </a:ln>
        </p:spPr>
      </p:sp>
      <p:sp>
        <p:nvSpPr>
          <p:cNvPr id="5" name="keyword_research_steps-shape-4"/>
          <p:cNvSpPr/>
          <p:nvPr/>
        </p:nvSpPr>
        <p:spPr>
          <a:xfrm>
            <a:off x="1524000" y="3302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keyword_research_steps-text-5"/>
          <p:cNvSpPr/>
          <p:nvPr/>
        </p:nvSpPr>
        <p:spPr>
          <a:xfrm>
            <a:off x="1524000" y="3302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keyword_research_steps-text-6"/>
          <p:cNvSpPr/>
          <p:nvPr/>
        </p:nvSpPr>
        <p:spPr>
          <a:xfrm>
            <a:off x="762000" y="4318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找出核心主題</a:t>
            </a:r>
            <a:endParaRPr lang="en-US" sz="1400" dirty="0"/>
          </a:p>
        </p:txBody>
      </p:sp>
      <p:sp>
        <p:nvSpPr>
          <p:cNvPr id="8" name="keyword_research_steps-text-7"/>
          <p:cNvSpPr/>
          <p:nvPr/>
        </p:nvSpPr>
        <p:spPr>
          <a:xfrm>
            <a:off x="762000" y="4699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確立內容的主要方向</a:t>
            </a:r>
            <a:endParaRPr lang="en-US" sz="1200" dirty="0"/>
          </a:p>
        </p:txBody>
      </p:sp>
      <p:sp>
        <p:nvSpPr>
          <p:cNvPr id="9" name="keyword_research_steps-shape-8"/>
          <p:cNvSpPr/>
          <p:nvPr/>
        </p:nvSpPr>
        <p:spPr>
          <a:xfrm>
            <a:off x="4826000" y="3302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0" name="keyword_research_steps-text-9"/>
          <p:cNvSpPr/>
          <p:nvPr/>
        </p:nvSpPr>
        <p:spPr>
          <a:xfrm>
            <a:off x="4826000" y="3302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keyword_research_steps-text-10"/>
          <p:cNvSpPr/>
          <p:nvPr/>
        </p:nvSpPr>
        <p:spPr>
          <a:xfrm>
            <a:off x="4064000" y="4318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使用工具擴充相關詞</a:t>
            </a:r>
            <a:endParaRPr lang="en-US" sz="1400" dirty="0"/>
          </a:p>
        </p:txBody>
      </p:sp>
      <p:sp>
        <p:nvSpPr>
          <p:cNvPr id="12" name="keyword_research_steps-text-11"/>
          <p:cNvSpPr/>
          <p:nvPr/>
        </p:nvSpPr>
        <p:spPr>
          <a:xfrm>
            <a:off x="4064000" y="4699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找出使用者實際搜尋的詞彙</a:t>
            </a:r>
            <a:endParaRPr lang="en-US" sz="1200" dirty="0"/>
          </a:p>
        </p:txBody>
      </p:sp>
      <p:sp>
        <p:nvSpPr>
          <p:cNvPr id="13" name="keyword_research_steps-shape-12"/>
          <p:cNvSpPr/>
          <p:nvPr/>
        </p:nvSpPr>
        <p:spPr>
          <a:xfrm>
            <a:off x="8128000" y="3302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4" name="keyword_research_steps-text-13"/>
          <p:cNvSpPr/>
          <p:nvPr/>
        </p:nvSpPr>
        <p:spPr>
          <a:xfrm>
            <a:off x="8128000" y="3302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5" name="keyword_research_steps-text-14"/>
          <p:cNvSpPr/>
          <p:nvPr/>
        </p:nvSpPr>
        <p:spPr>
          <a:xfrm>
            <a:off x="7366000" y="4318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分析搜尋量與競爭度</a:t>
            </a:r>
            <a:endParaRPr lang="en-US" sz="1400" dirty="0"/>
          </a:p>
        </p:txBody>
      </p:sp>
      <p:sp>
        <p:nvSpPr>
          <p:cNvPr id="16" name="keyword_research_steps-text-15"/>
          <p:cNvSpPr/>
          <p:nvPr/>
        </p:nvSpPr>
        <p:spPr>
          <a:xfrm>
            <a:off x="7366000" y="4699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評估可行性與優先順序</a:t>
            </a:r>
            <a:endParaRPr lang="en-US" sz="1200" dirty="0"/>
          </a:p>
        </p:txBody>
      </p:sp>
      <p:sp>
        <p:nvSpPr>
          <p:cNvPr id="17" name="keyword_research_steps-shape-16"/>
          <p:cNvSpPr/>
          <p:nvPr/>
        </p:nvSpPr>
        <p:spPr>
          <a:xfrm>
            <a:off x="11430000" y="3302000"/>
            <a:ext cx="762000" cy="762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8" name="keyword_research_steps-text-17"/>
          <p:cNvSpPr/>
          <p:nvPr/>
        </p:nvSpPr>
        <p:spPr>
          <a:xfrm>
            <a:off x="11430000" y="3302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9" name="keyword_research_steps-text-18"/>
          <p:cNvSpPr/>
          <p:nvPr/>
        </p:nvSpPr>
        <p:spPr>
          <a:xfrm>
            <a:off x="10668000" y="4318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分群分類</a:t>
            </a:r>
            <a:endParaRPr lang="en-US" sz="1400" dirty="0"/>
          </a:p>
        </p:txBody>
      </p:sp>
      <p:sp>
        <p:nvSpPr>
          <p:cNvPr id="20" name="keyword_research_steps-text-19"/>
          <p:cNvSpPr/>
          <p:nvPr/>
        </p:nvSpPr>
        <p:spPr>
          <a:xfrm>
            <a:off x="10668000" y="4699000"/>
            <a:ext cx="22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依主題群組規劃內容架構</a:t>
            </a:r>
            <a:endParaRPr lang="en-US" sz="1200" dirty="0"/>
          </a:p>
        </p:txBody>
      </p:sp>
      <p:sp>
        <p:nvSpPr>
          <p:cNvPr id="21" name="keyword_research_steps-shape-20"/>
          <p:cNvSpPr/>
          <p:nvPr/>
        </p:nvSpPr>
        <p:spPr>
          <a:xfrm>
            <a:off x="762000" y="5842000"/>
            <a:ext cx="14732000" cy="1524000"/>
          </a:xfrm>
          <a:prstGeom prst="roundRect">
            <a:avLst>
              <a:gd name="adj" fmla="val 8333"/>
            </a:avLst>
          </a:prstGeom>
          <a:solidFill>
            <a:srgbClr val="F1F3F4"/>
          </a:solidFill>
          <a:ln/>
        </p:spPr>
      </p:sp>
      <p:sp>
        <p:nvSpPr>
          <p:cNvPr id="22" name="keyword_research_steps-text-21"/>
          <p:cNvSpPr/>
          <p:nvPr/>
        </p:nvSpPr>
        <p:spPr>
          <a:xfrm>
            <a:off x="1092200" y="6096000"/>
            <a:ext cx="1397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常用工具：Google Keyword Planner、Ahrefs Keywords Explorer、SEMrush、Ubersuggest 等，皆能提供搜尋量、競爭度與相關詞建議。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ng_tail_keywor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long_tail_keyword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長尾關鍵字佔總搜尋量 70% 以上</a:t>
            </a:r>
            <a:endParaRPr lang="en-US" sz="3000" dirty="0"/>
          </a:p>
        </p:txBody>
      </p:sp>
      <p:graphicFrame>
        <p:nvGraphicFramePr>
          <p:cNvPr id="4" name="long_tail_keywords-chart-3" descr=""/>
          <p:cNvGraphicFramePr/>
          <p:nvPr/>
        </p:nvGraphicFramePr>
        <p:xfrm>
          <a:off x="762000" y="1905000"/>
          <a:ext cx="7112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long_tail_keywords-shape-4"/>
          <p:cNvSpPr/>
          <p:nvPr/>
        </p:nvSpPr>
        <p:spPr>
          <a:xfrm>
            <a:off x="8382000" y="1905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6" name="long_tail_keywords-text-5"/>
          <p:cNvSpPr/>
          <p:nvPr/>
        </p:nvSpPr>
        <p:spPr>
          <a:xfrm>
            <a:off x="8636000" y="21336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轉換率更高</a:t>
            </a:r>
            <a:endParaRPr lang="en-US" sz="1500" dirty="0"/>
          </a:p>
        </p:txBody>
      </p:sp>
      <p:sp>
        <p:nvSpPr>
          <p:cNvPr id="7" name="long_tail_keywords-text-6"/>
          <p:cNvSpPr/>
          <p:nvPr/>
        </p:nvSpPr>
        <p:spPr>
          <a:xfrm>
            <a:off x="8636000" y="24892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搜尋詞越具體，代表使用者需求越明確</a:t>
            </a:r>
            <a:endParaRPr lang="en-US" sz="1400" dirty="0"/>
          </a:p>
        </p:txBody>
      </p:sp>
      <p:sp>
        <p:nvSpPr>
          <p:cNvPr id="8" name="long_tail_keywords-shape-7"/>
          <p:cNvSpPr/>
          <p:nvPr/>
        </p:nvSpPr>
        <p:spPr>
          <a:xfrm>
            <a:off x="8382000" y="32004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9" name="long_tail_keywords-text-8"/>
          <p:cNvSpPr/>
          <p:nvPr/>
        </p:nvSpPr>
        <p:spPr>
          <a:xfrm>
            <a:off x="8636000" y="34290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競爭度較低</a:t>
            </a:r>
            <a:endParaRPr lang="en-US" sz="1500" dirty="0"/>
          </a:p>
        </p:txBody>
      </p:sp>
      <p:sp>
        <p:nvSpPr>
          <p:cNvPr id="10" name="long_tail_keywords-text-9"/>
          <p:cNvSpPr/>
          <p:nvPr/>
        </p:nvSpPr>
        <p:spPr>
          <a:xfrm>
            <a:off x="8636000" y="37846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新網站更容易在長尾詞取得排名</a:t>
            </a:r>
            <a:endParaRPr lang="en-US" sz="1400" dirty="0"/>
          </a:p>
        </p:txBody>
      </p:sp>
      <p:sp>
        <p:nvSpPr>
          <p:cNvPr id="11" name="long_tail_keywords-shape-10"/>
          <p:cNvSpPr/>
          <p:nvPr/>
        </p:nvSpPr>
        <p:spPr>
          <a:xfrm>
            <a:off x="8382000" y="44958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E8F0FE"/>
          </a:solidFill>
          <a:ln/>
        </p:spPr>
      </p:sp>
      <p:sp>
        <p:nvSpPr>
          <p:cNvPr id="12" name="long_tail_keywords-text-11"/>
          <p:cNvSpPr/>
          <p:nvPr/>
        </p:nvSpPr>
        <p:spPr>
          <a:xfrm>
            <a:off x="8636000" y="47244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累積效應</a:t>
            </a:r>
            <a:endParaRPr lang="en-US" sz="1500" dirty="0"/>
          </a:p>
        </p:txBody>
      </p:sp>
      <p:sp>
        <p:nvSpPr>
          <p:cNvPr id="13" name="long_tail_keywords-text-12"/>
          <p:cNvSpPr/>
          <p:nvPr/>
        </p:nvSpPr>
        <p:spPr>
          <a:xfrm>
            <a:off x="8636000" y="5080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大量長尾內容可累積成穩定的自然流量來源</a:t>
            </a:r>
            <a:endParaRPr lang="en-US" sz="1400" dirty="0"/>
          </a:p>
        </p:txBody>
      </p:sp>
      <p:sp>
        <p:nvSpPr>
          <p:cNvPr id="14" name="long_tail_keywords-text-13"/>
          <p:cNvSpPr/>
          <p:nvPr/>
        </p:nvSpPr>
        <p:spPr>
          <a:xfrm>
            <a:off x="8382000" y="5969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資料來源：BrightEdge 搜尋行為研究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placem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keyword_placement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關鍵字的自然佈局位置</a:t>
            </a:r>
            <a:endParaRPr lang="en-US" sz="3000" dirty="0"/>
          </a:p>
        </p:txBody>
      </p:sp>
      <p:sp>
        <p:nvSpPr>
          <p:cNvPr id="4" name="keyword_placement-shape-3"/>
          <p:cNvSpPr/>
          <p:nvPr/>
        </p:nvSpPr>
        <p:spPr>
          <a:xfrm>
            <a:off x="762000" y="1778000"/>
            <a:ext cx="8890000" cy="5969000"/>
          </a:xfrm>
          <a:prstGeom prst="roundRect">
            <a:avLst>
              <a:gd name="adj" fmla="val 2128"/>
            </a:avLst>
          </a:prstGeom>
          <a:solidFill>
            <a:srgbClr val="F1F3F4"/>
          </a:solidFill>
          <a:ln w="12700">
            <a:solidFill>
              <a:srgbClr val="666666"/>
            </a:solidFill>
            <a:prstDash val="solid"/>
          </a:ln>
        </p:spPr>
      </p:sp>
      <p:sp>
        <p:nvSpPr>
          <p:cNvPr id="5" name="keyword_placement-shape-4"/>
          <p:cNvSpPr/>
          <p:nvPr/>
        </p:nvSpPr>
        <p:spPr>
          <a:xfrm>
            <a:off x="1143000" y="2159000"/>
            <a:ext cx="8128000" cy="635000"/>
          </a:xfrm>
          <a:prstGeom prst="roundRect">
            <a:avLst>
              <a:gd name="adj" fmla="val 8000"/>
            </a:avLst>
          </a:prstGeom>
          <a:solidFill>
            <a:srgbClr val="E8F0FE"/>
          </a:solidFill>
          <a:ln/>
        </p:spPr>
      </p:sp>
      <p:sp>
        <p:nvSpPr>
          <p:cNvPr id="6" name="keyword_placement-text-5"/>
          <p:cNvSpPr/>
          <p:nvPr/>
        </p:nvSpPr>
        <p:spPr>
          <a:xfrm>
            <a:off x="1397000" y="2349500"/>
            <a:ext cx="762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H1 標題標籤</a:t>
            </a:r>
            <a:endParaRPr lang="en-US" sz="1400" dirty="0"/>
          </a:p>
        </p:txBody>
      </p:sp>
      <p:sp>
        <p:nvSpPr>
          <p:cNvPr id="7" name="keyword_placement-shape-6"/>
          <p:cNvSpPr/>
          <p:nvPr/>
        </p:nvSpPr>
        <p:spPr>
          <a:xfrm>
            <a:off x="1143000" y="3048000"/>
            <a:ext cx="8128000" cy="635000"/>
          </a:xfrm>
          <a:prstGeom prst="roundRect">
            <a:avLst>
              <a:gd name="adj" fmla="val 8000"/>
            </a:avLst>
          </a:prstGeom>
          <a:solidFill>
            <a:srgbClr val="E8F0FE"/>
          </a:solidFill>
          <a:ln/>
        </p:spPr>
      </p:sp>
      <p:sp>
        <p:nvSpPr>
          <p:cNvPr id="8" name="keyword_placement-text-7"/>
          <p:cNvSpPr/>
          <p:nvPr/>
        </p:nvSpPr>
        <p:spPr>
          <a:xfrm>
            <a:off x="1397000" y="3238500"/>
            <a:ext cx="762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段落首句</a:t>
            </a:r>
            <a:endParaRPr lang="en-US" sz="1400" dirty="0"/>
          </a:p>
        </p:txBody>
      </p:sp>
      <p:sp>
        <p:nvSpPr>
          <p:cNvPr id="9" name="keyword_placement-shape-8"/>
          <p:cNvSpPr/>
          <p:nvPr/>
        </p:nvSpPr>
        <p:spPr>
          <a:xfrm>
            <a:off x="1143000" y="3937000"/>
            <a:ext cx="3810000" cy="1143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</p:sp>
      <p:pic>
        <p:nvPicPr>
          <p:cNvPr id="10" name="keyword_placement-icon-9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4191000"/>
            <a:ext cx="304800" cy="304800"/>
          </a:xfrm>
          <a:prstGeom prst="rect">
            <a:avLst/>
          </a:prstGeom>
        </p:spPr>
      </p:pic>
      <p:sp>
        <p:nvSpPr>
          <p:cNvPr id="11" name="keyword_placement-text-10"/>
          <p:cNvSpPr/>
          <p:nvPr/>
        </p:nvSpPr>
        <p:spPr>
          <a:xfrm>
            <a:off x="1905000" y="4216400"/>
            <a:ext cx="292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 alt 屬性</a:t>
            </a:r>
            <a:endParaRPr lang="en-US" sz="1300" dirty="0"/>
          </a:p>
        </p:txBody>
      </p:sp>
      <p:sp>
        <p:nvSpPr>
          <p:cNvPr id="12" name="keyword_placement-shape-11"/>
          <p:cNvSpPr/>
          <p:nvPr/>
        </p:nvSpPr>
        <p:spPr>
          <a:xfrm>
            <a:off x="5207000" y="3937000"/>
            <a:ext cx="4064000" cy="1143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</p:sp>
      <p:pic>
        <p:nvPicPr>
          <p:cNvPr id="13" name="keyword_placement-icon-1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0" y="4191000"/>
            <a:ext cx="304800" cy="304800"/>
          </a:xfrm>
          <a:prstGeom prst="rect">
            <a:avLst/>
          </a:prstGeom>
        </p:spPr>
      </p:pic>
      <p:sp>
        <p:nvSpPr>
          <p:cNvPr id="14" name="keyword_placement-text-13"/>
          <p:cNvSpPr/>
          <p:nvPr/>
        </p:nvSpPr>
        <p:spPr>
          <a:xfrm>
            <a:off x="5969000" y="42164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URL 結構</a:t>
            </a:r>
            <a:endParaRPr lang="en-US" sz="1300" dirty="0"/>
          </a:p>
        </p:txBody>
      </p:sp>
      <p:sp>
        <p:nvSpPr>
          <p:cNvPr id="15" name="keyword_placement-shape-14"/>
          <p:cNvSpPr/>
          <p:nvPr/>
        </p:nvSpPr>
        <p:spPr>
          <a:xfrm>
            <a:off x="1143000" y="5334000"/>
            <a:ext cx="8128000" cy="1905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</p:sp>
      <p:sp>
        <p:nvSpPr>
          <p:cNvPr id="16" name="keyword_placement-text-15"/>
          <p:cNvSpPr/>
          <p:nvPr/>
        </p:nvSpPr>
        <p:spPr>
          <a:xfrm>
            <a:off x="1397000" y="5588000"/>
            <a:ext cx="762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正文內容區塊</a:t>
            </a:r>
            <a:endParaRPr lang="en-US" sz="1300" dirty="0"/>
          </a:p>
        </p:txBody>
      </p:sp>
      <p:sp>
        <p:nvSpPr>
          <p:cNvPr id="17" name="keyword_placement-text-16"/>
          <p:cNvSpPr/>
          <p:nvPr/>
        </p:nvSpPr>
        <p:spPr>
          <a:xfrm>
            <a:off x="1397000" y="5969000"/>
            <a:ext cx="762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自然融入相關詞彙，避免過度堆砌關鍵字</a:t>
            </a:r>
            <a:endParaRPr lang="en-US" sz="1300" dirty="0"/>
          </a:p>
        </p:txBody>
      </p:sp>
      <p:sp>
        <p:nvSpPr>
          <p:cNvPr id="18" name="keyword_placement-shape-17"/>
          <p:cNvSpPr/>
          <p:nvPr/>
        </p:nvSpPr>
        <p:spPr>
          <a:xfrm>
            <a:off x="10160000" y="1778000"/>
            <a:ext cx="5334000" cy="5969000"/>
          </a:xfrm>
          <a:prstGeom prst="roundRect">
            <a:avLst>
              <a:gd name="adj" fmla="val 2381"/>
            </a:avLst>
          </a:prstGeom>
          <a:solidFill>
            <a:srgbClr val="FEF7E0"/>
          </a:solidFill>
          <a:ln/>
        </p:spPr>
      </p:sp>
      <p:sp>
        <p:nvSpPr>
          <p:cNvPr id="19" name="keyword_placement-text-18"/>
          <p:cNvSpPr/>
          <p:nvPr/>
        </p:nvSpPr>
        <p:spPr>
          <a:xfrm>
            <a:off x="10490200" y="2082800"/>
            <a:ext cx="4673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五大佈局位置</a:t>
            </a:r>
            <a:endParaRPr lang="en-US" sz="1600" dirty="0"/>
          </a:p>
        </p:txBody>
      </p:sp>
      <p:sp>
        <p:nvSpPr>
          <p:cNvPr id="20" name="keyword_placement-text-19"/>
          <p:cNvSpPr/>
          <p:nvPr/>
        </p:nvSpPr>
        <p:spPr>
          <a:xfrm>
            <a:off x="10490200" y="2667000"/>
            <a:ext cx="4673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標題標籤（H1）</a:t>
            </a:r>
            <a:endParaRPr lang="en-US" sz="1400" dirty="0"/>
          </a:p>
        </p:txBody>
      </p:sp>
      <p:sp>
        <p:nvSpPr>
          <p:cNvPr id="21" name="keyword_placement-text-20"/>
          <p:cNvSpPr/>
          <p:nvPr/>
        </p:nvSpPr>
        <p:spPr>
          <a:xfrm>
            <a:off x="10490200" y="3175000"/>
            <a:ext cx="4673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2. 段落首句</a:t>
            </a:r>
            <a:endParaRPr lang="en-US" sz="1400" dirty="0"/>
          </a:p>
        </p:txBody>
      </p:sp>
      <p:sp>
        <p:nvSpPr>
          <p:cNvPr id="22" name="keyword_placement-text-21"/>
          <p:cNvSpPr/>
          <p:nvPr/>
        </p:nvSpPr>
        <p:spPr>
          <a:xfrm>
            <a:off x="10490200" y="3683000"/>
            <a:ext cx="4673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3. 圖片 alt 屬性</a:t>
            </a:r>
            <a:endParaRPr lang="en-US" sz="1400" dirty="0"/>
          </a:p>
        </p:txBody>
      </p:sp>
      <p:sp>
        <p:nvSpPr>
          <p:cNvPr id="23" name="keyword_placement-text-22"/>
          <p:cNvSpPr/>
          <p:nvPr/>
        </p:nvSpPr>
        <p:spPr>
          <a:xfrm>
            <a:off x="10490200" y="4191000"/>
            <a:ext cx="4673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4. URL 結構</a:t>
            </a:r>
            <a:endParaRPr lang="en-US" sz="1400" dirty="0"/>
          </a:p>
        </p:txBody>
      </p:sp>
      <p:sp>
        <p:nvSpPr>
          <p:cNvPr id="24" name="keyword_placement-text-23"/>
          <p:cNvSpPr/>
          <p:nvPr/>
        </p:nvSpPr>
        <p:spPr>
          <a:xfrm>
            <a:off x="10490200" y="4699000"/>
            <a:ext cx="46736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5. 正文內容區塊</a:t>
            </a:r>
            <a:endParaRPr lang="en-US" sz="1400" dirty="0"/>
          </a:p>
        </p:txBody>
      </p:sp>
      <p:sp>
        <p:nvSpPr>
          <p:cNvPr id="25" name="keyword_placement-text-24"/>
          <p:cNvSpPr/>
          <p:nvPr/>
        </p:nvSpPr>
        <p:spPr>
          <a:xfrm>
            <a:off x="10490200" y="5588000"/>
            <a:ext cx="46736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原則：自然融入，避免過度堆砌影響閱讀體驗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mantic_relevanc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emantic_relevanc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搜尋引擎重視語意完整性，而非單純重複率</a:t>
            </a:r>
            <a:endParaRPr lang="en-US" sz="3000" dirty="0"/>
          </a:p>
        </p:txBody>
      </p:sp>
      <p:sp>
        <p:nvSpPr>
          <p:cNvPr id="4" name="semantic_relevance-text-3"/>
          <p:cNvSpPr/>
          <p:nvPr/>
        </p:nvSpPr>
        <p:spPr>
          <a:xfrm>
            <a:off x="762000" y="1905000"/>
            <a:ext cx="147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現代搜尋引擎透過自然語言處理技術理解內容意義，僅堆疊關鍵字已不再有效，涵蓋完整主題才是關鍵。</a:t>
            </a:r>
            <a:endParaRPr lang="en-US" sz="1700" dirty="0"/>
          </a:p>
        </p:txBody>
      </p:sp>
      <p:sp>
        <p:nvSpPr>
          <p:cNvPr id="5" name="semantic_relevance-shape-4"/>
          <p:cNvSpPr/>
          <p:nvPr/>
        </p:nvSpPr>
        <p:spPr>
          <a:xfrm>
            <a:off x="762000" y="2921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F1F3F4"/>
          </a:solidFill>
          <a:ln/>
        </p:spPr>
      </p:sp>
      <p:pic>
        <p:nvPicPr>
          <p:cNvPr id="6" name="semantic_relevanc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3251200"/>
            <a:ext cx="406400" cy="406400"/>
          </a:xfrm>
          <a:prstGeom prst="rect">
            <a:avLst/>
          </a:prstGeom>
        </p:spPr>
      </p:pic>
      <p:sp>
        <p:nvSpPr>
          <p:cNvPr id="7" name="semantic_relevance-text-6"/>
          <p:cNvSpPr/>
          <p:nvPr/>
        </p:nvSpPr>
        <p:spPr>
          <a:xfrm>
            <a:off x="1016000" y="38608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TF-IDF 分析</a:t>
            </a:r>
            <a:endParaRPr lang="en-US" sz="1500" dirty="0"/>
          </a:p>
        </p:txBody>
      </p:sp>
      <p:sp>
        <p:nvSpPr>
          <p:cNvPr id="8" name="semantic_relevance-text-7"/>
          <p:cNvSpPr/>
          <p:nvPr/>
        </p:nvSpPr>
        <p:spPr>
          <a:xfrm>
            <a:off x="1016000" y="43434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衡量詞彙在文件中的重要性，而非單純計算出現次數</a:t>
            </a:r>
            <a:endParaRPr lang="en-US" sz="1300" dirty="0"/>
          </a:p>
        </p:txBody>
      </p:sp>
      <p:sp>
        <p:nvSpPr>
          <p:cNvPr id="9" name="semantic_relevance-shape-8"/>
          <p:cNvSpPr/>
          <p:nvPr/>
        </p:nvSpPr>
        <p:spPr>
          <a:xfrm>
            <a:off x="5842000" y="2921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F1F3F4"/>
          </a:solidFill>
          <a:ln/>
        </p:spPr>
      </p:sp>
      <p:pic>
        <p:nvPicPr>
          <p:cNvPr id="10" name="semantic_relevance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51200"/>
            <a:ext cx="406400" cy="406400"/>
          </a:xfrm>
          <a:prstGeom prst="rect">
            <a:avLst/>
          </a:prstGeom>
        </p:spPr>
      </p:pic>
      <p:sp>
        <p:nvSpPr>
          <p:cNvPr id="11" name="semantic_relevance-text-10"/>
          <p:cNvSpPr/>
          <p:nvPr/>
        </p:nvSpPr>
        <p:spPr>
          <a:xfrm>
            <a:off x="6096000" y="38608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涵蓋相關主題</a:t>
            </a:r>
            <a:endParaRPr lang="en-US" sz="1500" dirty="0"/>
          </a:p>
        </p:txBody>
      </p:sp>
      <p:sp>
        <p:nvSpPr>
          <p:cNvPr id="12" name="semantic_relevance-text-11"/>
          <p:cNvSpPr/>
          <p:nvPr/>
        </p:nvSpPr>
        <p:spPr>
          <a:xfrm>
            <a:off x="6096000" y="43434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同時涉及同義詞與延伸概念，展現內容深度</a:t>
            </a:r>
            <a:endParaRPr lang="en-US" sz="1300" dirty="0"/>
          </a:p>
        </p:txBody>
      </p:sp>
      <p:sp>
        <p:nvSpPr>
          <p:cNvPr id="13" name="semantic_relevance-shape-12"/>
          <p:cNvSpPr/>
          <p:nvPr/>
        </p:nvSpPr>
        <p:spPr>
          <a:xfrm>
            <a:off x="10922000" y="2921000"/>
            <a:ext cx="4572000" cy="3556000"/>
          </a:xfrm>
          <a:prstGeom prst="roundRect">
            <a:avLst>
              <a:gd name="adj" fmla="val 3571"/>
            </a:avLst>
          </a:prstGeom>
          <a:solidFill>
            <a:srgbClr val="E8F0FE"/>
          </a:solidFill>
          <a:ln/>
        </p:spPr>
      </p:sp>
      <p:pic>
        <p:nvPicPr>
          <p:cNvPr id="14" name="semantic_relevance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3251200"/>
            <a:ext cx="406400" cy="406400"/>
          </a:xfrm>
          <a:prstGeom prst="rect">
            <a:avLst/>
          </a:prstGeom>
        </p:spPr>
      </p:pic>
      <p:sp>
        <p:nvSpPr>
          <p:cNvPr id="15" name="semantic_relevance-text-14"/>
          <p:cNvSpPr/>
          <p:nvPr/>
        </p:nvSpPr>
        <p:spPr>
          <a:xfrm>
            <a:off x="11176000" y="38608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NLP 輔助工具</a:t>
            </a:r>
            <a:endParaRPr lang="en-US" sz="1500" dirty="0"/>
          </a:p>
        </p:txBody>
      </p:sp>
      <p:sp>
        <p:nvSpPr>
          <p:cNvPr id="16" name="semantic_relevance-text-15"/>
          <p:cNvSpPr/>
          <p:nvPr/>
        </p:nvSpPr>
        <p:spPr>
          <a:xfrm>
            <a:off x="11176000" y="43434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 Surfer SEO、Clearscope 等工具分析內容完整度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內容創作流程</a:t>
            </a:r>
            <a:endParaRPr lang="en-US" sz="4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lity_content_element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quality_content_element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優質內容的五大核心要素</a:t>
            </a:r>
            <a:endParaRPr lang="en-US" sz="3000" dirty="0"/>
          </a:p>
        </p:txBody>
      </p:sp>
      <p:sp>
        <p:nvSpPr>
          <p:cNvPr id="4" name="quality_content_elements-shape-3"/>
          <p:cNvSpPr/>
          <p:nvPr/>
        </p:nvSpPr>
        <p:spPr>
          <a:xfrm>
            <a:off x="7620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3F4"/>
          </a:solidFill>
          <a:ln/>
        </p:spPr>
      </p:sp>
      <p:pic>
        <p:nvPicPr>
          <p:cNvPr id="5" name="quality_content_element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8000" y="2438400"/>
            <a:ext cx="431800" cy="431800"/>
          </a:xfrm>
          <a:prstGeom prst="rect">
            <a:avLst/>
          </a:prstGeom>
        </p:spPr>
      </p:pic>
      <p:sp>
        <p:nvSpPr>
          <p:cNvPr id="6" name="quality_content_elements-text-5"/>
          <p:cNvSpPr/>
          <p:nvPr/>
        </p:nvSpPr>
        <p:spPr>
          <a:xfrm>
            <a:off x="965200" y="3149600"/>
            <a:ext cx="2336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原創性</a:t>
            </a:r>
            <a:endParaRPr lang="en-US" sz="1400" dirty="0"/>
          </a:p>
        </p:txBody>
      </p:sp>
      <p:sp>
        <p:nvSpPr>
          <p:cNvPr id="7" name="quality_content_elements-text-6"/>
          <p:cNvSpPr/>
          <p:nvPr/>
        </p:nvSpPr>
        <p:spPr>
          <a:xfrm>
            <a:off x="965200" y="3606800"/>
            <a:ext cx="23368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獨特觀點與第一手資訊</a:t>
            </a:r>
            <a:endParaRPr lang="en-US" sz="1200" dirty="0"/>
          </a:p>
        </p:txBody>
      </p:sp>
      <p:sp>
        <p:nvSpPr>
          <p:cNvPr id="8" name="quality_content_elements-shape-7"/>
          <p:cNvSpPr/>
          <p:nvPr/>
        </p:nvSpPr>
        <p:spPr>
          <a:xfrm>
            <a:off x="37084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3F4"/>
          </a:solidFill>
          <a:ln/>
        </p:spPr>
      </p:sp>
      <p:pic>
        <p:nvPicPr>
          <p:cNvPr id="9" name="quality_content_element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438400"/>
            <a:ext cx="431800" cy="431800"/>
          </a:xfrm>
          <a:prstGeom prst="rect">
            <a:avLst/>
          </a:prstGeom>
        </p:spPr>
      </p:pic>
      <p:sp>
        <p:nvSpPr>
          <p:cNvPr id="10" name="quality_content_elements-text-9"/>
          <p:cNvSpPr/>
          <p:nvPr/>
        </p:nvSpPr>
        <p:spPr>
          <a:xfrm>
            <a:off x="3911600" y="3149600"/>
            <a:ext cx="2336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深度與廣度</a:t>
            </a:r>
            <a:endParaRPr lang="en-US" sz="1400" dirty="0"/>
          </a:p>
        </p:txBody>
      </p:sp>
      <p:sp>
        <p:nvSpPr>
          <p:cNvPr id="11" name="quality_content_elements-text-10"/>
          <p:cNvSpPr/>
          <p:nvPr/>
        </p:nvSpPr>
        <p:spPr>
          <a:xfrm>
            <a:off x="3911600" y="3606800"/>
            <a:ext cx="23368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完整涵蓋主題各面向</a:t>
            </a:r>
            <a:endParaRPr lang="en-US" sz="1200" dirty="0"/>
          </a:p>
        </p:txBody>
      </p:sp>
      <p:sp>
        <p:nvSpPr>
          <p:cNvPr id="12" name="quality_content_elements-shape-11"/>
          <p:cNvSpPr/>
          <p:nvPr/>
        </p:nvSpPr>
        <p:spPr>
          <a:xfrm>
            <a:off x="66548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3F4"/>
          </a:solidFill>
          <a:ln/>
        </p:spPr>
      </p:sp>
      <p:pic>
        <p:nvPicPr>
          <p:cNvPr id="13" name="quality_content_element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800" y="2438400"/>
            <a:ext cx="431800" cy="431800"/>
          </a:xfrm>
          <a:prstGeom prst="rect">
            <a:avLst/>
          </a:prstGeom>
        </p:spPr>
      </p:pic>
      <p:sp>
        <p:nvSpPr>
          <p:cNvPr id="14" name="quality_content_elements-text-13"/>
          <p:cNvSpPr/>
          <p:nvPr/>
        </p:nvSpPr>
        <p:spPr>
          <a:xfrm>
            <a:off x="6858000" y="3149600"/>
            <a:ext cx="2336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可讀性</a:t>
            </a:r>
            <a:endParaRPr lang="en-US" sz="1400" dirty="0"/>
          </a:p>
        </p:txBody>
      </p:sp>
      <p:sp>
        <p:nvSpPr>
          <p:cNvPr id="15" name="quality_content_elements-text-14"/>
          <p:cNvSpPr/>
          <p:nvPr/>
        </p:nvSpPr>
        <p:spPr>
          <a:xfrm>
            <a:off x="6858000" y="3606800"/>
            <a:ext cx="23368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清晰結構、易於理解</a:t>
            </a:r>
            <a:endParaRPr lang="en-US" sz="1200" dirty="0"/>
          </a:p>
        </p:txBody>
      </p:sp>
      <p:sp>
        <p:nvSpPr>
          <p:cNvPr id="16" name="quality_content_elements-shape-15"/>
          <p:cNvSpPr/>
          <p:nvPr/>
        </p:nvSpPr>
        <p:spPr>
          <a:xfrm>
            <a:off x="9601200" y="2032000"/>
            <a:ext cx="2743200" cy="4826000"/>
          </a:xfrm>
          <a:prstGeom prst="roundRect">
            <a:avLst>
              <a:gd name="adj" fmla="val 4630"/>
            </a:avLst>
          </a:prstGeom>
          <a:solidFill>
            <a:srgbClr val="F1F3F4"/>
          </a:solidFill>
          <a:ln/>
        </p:spPr>
      </p:sp>
      <p:pic>
        <p:nvPicPr>
          <p:cNvPr id="17" name="quality_content_element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7200" y="2438400"/>
            <a:ext cx="431800" cy="431800"/>
          </a:xfrm>
          <a:prstGeom prst="rect">
            <a:avLst/>
          </a:prstGeom>
        </p:spPr>
      </p:pic>
      <p:sp>
        <p:nvSpPr>
          <p:cNvPr id="18" name="quality_content_elements-text-17"/>
          <p:cNvSpPr/>
          <p:nvPr/>
        </p:nvSpPr>
        <p:spPr>
          <a:xfrm>
            <a:off x="9804400" y="3149600"/>
            <a:ext cx="2336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實用價值</a:t>
            </a:r>
            <a:endParaRPr lang="en-US" sz="1400" dirty="0"/>
          </a:p>
        </p:txBody>
      </p:sp>
      <p:sp>
        <p:nvSpPr>
          <p:cNvPr id="19" name="quality_content_elements-text-18"/>
          <p:cNvSpPr/>
          <p:nvPr/>
        </p:nvSpPr>
        <p:spPr>
          <a:xfrm>
            <a:off x="9804400" y="3606800"/>
            <a:ext cx="23368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真正解決使用者問題</a:t>
            </a:r>
            <a:endParaRPr lang="en-US" sz="1200" dirty="0"/>
          </a:p>
        </p:txBody>
      </p:sp>
      <p:sp>
        <p:nvSpPr>
          <p:cNvPr id="20" name="quality_content_elements-shape-19"/>
          <p:cNvSpPr/>
          <p:nvPr/>
        </p:nvSpPr>
        <p:spPr>
          <a:xfrm>
            <a:off x="12547600" y="2032000"/>
            <a:ext cx="2946400" cy="4826000"/>
          </a:xfrm>
          <a:prstGeom prst="roundRect">
            <a:avLst>
              <a:gd name="adj" fmla="val 4310"/>
            </a:avLst>
          </a:prstGeom>
          <a:solidFill>
            <a:srgbClr val="E8F0FE"/>
          </a:solidFill>
          <a:ln/>
        </p:spPr>
      </p:sp>
      <p:pic>
        <p:nvPicPr>
          <p:cNvPr id="21" name="quality_content_element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66800" y="2438400"/>
            <a:ext cx="431800" cy="431800"/>
          </a:xfrm>
          <a:prstGeom prst="rect">
            <a:avLst/>
          </a:prstGeom>
        </p:spPr>
      </p:pic>
      <p:sp>
        <p:nvSpPr>
          <p:cNvPr id="22" name="quality_content_elements-text-21"/>
          <p:cNvSpPr/>
          <p:nvPr/>
        </p:nvSpPr>
        <p:spPr>
          <a:xfrm>
            <a:off x="12750800" y="3149600"/>
            <a:ext cx="254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更新頻率</a:t>
            </a:r>
            <a:endParaRPr lang="en-US" sz="1400" dirty="0"/>
          </a:p>
        </p:txBody>
      </p:sp>
      <p:sp>
        <p:nvSpPr>
          <p:cNvPr id="23" name="quality_content_elements-text-22"/>
          <p:cNvSpPr/>
          <p:nvPr/>
        </p:nvSpPr>
        <p:spPr>
          <a:xfrm>
            <a:off x="12750800" y="36068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定期更新以維持準確性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principl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eeat_principl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E-E-A-T：Google 評估內容品質的核心框架</a:t>
            </a:r>
            <a:endParaRPr lang="en-US" sz="3000" dirty="0"/>
          </a:p>
        </p:txBody>
      </p:sp>
      <p:sp>
        <p:nvSpPr>
          <p:cNvPr id="4" name="eeat_principle-shape-3"/>
          <p:cNvSpPr/>
          <p:nvPr/>
        </p:nvSpPr>
        <p:spPr>
          <a:xfrm>
            <a:off x="762000" y="1905000"/>
            <a:ext cx="3378200" cy="508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sp>
        <p:nvSpPr>
          <p:cNvPr id="5" name="eeat_principle-text-4"/>
          <p:cNvSpPr/>
          <p:nvPr/>
        </p:nvSpPr>
        <p:spPr>
          <a:xfrm>
            <a:off x="965200" y="2235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</a:t>
            </a:r>
            <a:endParaRPr lang="en-US" sz="3200" dirty="0"/>
          </a:p>
        </p:txBody>
      </p:sp>
      <p:sp>
        <p:nvSpPr>
          <p:cNvPr id="6" name="eeat_principle-text-5"/>
          <p:cNvSpPr/>
          <p:nvPr/>
        </p:nvSpPr>
        <p:spPr>
          <a:xfrm>
            <a:off x="965200" y="30480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Experience</a:t>
            </a:r>
            <a:endParaRPr lang="en-US" sz="1500" dirty="0"/>
          </a:p>
        </p:txBody>
      </p:sp>
      <p:sp>
        <p:nvSpPr>
          <p:cNvPr id="7" name="eeat_principle-text-6"/>
          <p:cNvSpPr/>
          <p:nvPr/>
        </p:nvSpPr>
        <p:spPr>
          <a:xfrm>
            <a:off x="965200" y="34290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經驗</a:t>
            </a:r>
            <a:endParaRPr lang="en-US" sz="1200" dirty="0"/>
          </a:p>
        </p:txBody>
      </p:sp>
      <p:sp>
        <p:nvSpPr>
          <p:cNvPr id="8" name="eeat_principle-text-7"/>
          <p:cNvSpPr/>
          <p:nvPr/>
        </p:nvSpPr>
        <p:spPr>
          <a:xfrm>
            <a:off x="965200" y="3937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作者是否具備第一手實際經驗</a:t>
            </a:r>
            <a:endParaRPr lang="en-US" sz="1200" dirty="0"/>
          </a:p>
        </p:txBody>
      </p:sp>
      <p:sp>
        <p:nvSpPr>
          <p:cNvPr id="9" name="eeat_principle-shape-8"/>
          <p:cNvSpPr/>
          <p:nvPr/>
        </p:nvSpPr>
        <p:spPr>
          <a:xfrm>
            <a:off x="4292600" y="1905000"/>
            <a:ext cx="3378200" cy="508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sp>
        <p:nvSpPr>
          <p:cNvPr id="10" name="eeat_principle-text-9"/>
          <p:cNvSpPr/>
          <p:nvPr/>
        </p:nvSpPr>
        <p:spPr>
          <a:xfrm>
            <a:off x="4495800" y="2235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</a:t>
            </a:r>
            <a:endParaRPr lang="en-US" sz="3200" dirty="0"/>
          </a:p>
        </p:txBody>
      </p:sp>
      <p:sp>
        <p:nvSpPr>
          <p:cNvPr id="11" name="eeat_principle-text-10"/>
          <p:cNvSpPr/>
          <p:nvPr/>
        </p:nvSpPr>
        <p:spPr>
          <a:xfrm>
            <a:off x="4495800" y="30480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Expertise</a:t>
            </a:r>
            <a:endParaRPr lang="en-US" sz="1500" dirty="0"/>
          </a:p>
        </p:txBody>
      </p:sp>
      <p:sp>
        <p:nvSpPr>
          <p:cNvPr id="12" name="eeat_principle-text-11"/>
          <p:cNvSpPr/>
          <p:nvPr/>
        </p:nvSpPr>
        <p:spPr>
          <a:xfrm>
            <a:off x="4495800" y="34290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專業</a:t>
            </a:r>
            <a:endParaRPr lang="en-US" sz="1200" dirty="0"/>
          </a:p>
        </p:txBody>
      </p:sp>
      <p:sp>
        <p:nvSpPr>
          <p:cNvPr id="13" name="eeat_principle-text-12"/>
          <p:cNvSpPr/>
          <p:nvPr/>
        </p:nvSpPr>
        <p:spPr>
          <a:xfrm>
            <a:off x="4495800" y="3937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在該領域是否具備專業知識</a:t>
            </a:r>
            <a:endParaRPr lang="en-US" sz="1200" dirty="0"/>
          </a:p>
        </p:txBody>
      </p:sp>
      <p:sp>
        <p:nvSpPr>
          <p:cNvPr id="14" name="eeat_principle-shape-13"/>
          <p:cNvSpPr/>
          <p:nvPr/>
        </p:nvSpPr>
        <p:spPr>
          <a:xfrm>
            <a:off x="7823200" y="1905000"/>
            <a:ext cx="3378200" cy="5080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sp>
        <p:nvSpPr>
          <p:cNvPr id="15" name="eeat_principle-text-14"/>
          <p:cNvSpPr/>
          <p:nvPr/>
        </p:nvSpPr>
        <p:spPr>
          <a:xfrm>
            <a:off x="8026400" y="2235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</a:t>
            </a:r>
            <a:endParaRPr lang="en-US" sz="3200" dirty="0"/>
          </a:p>
        </p:txBody>
      </p:sp>
      <p:sp>
        <p:nvSpPr>
          <p:cNvPr id="16" name="eeat_principle-text-15"/>
          <p:cNvSpPr/>
          <p:nvPr/>
        </p:nvSpPr>
        <p:spPr>
          <a:xfrm>
            <a:off x="8026400" y="30480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Authoritativeness</a:t>
            </a:r>
            <a:endParaRPr lang="en-US" sz="1500" dirty="0"/>
          </a:p>
        </p:txBody>
      </p:sp>
      <p:sp>
        <p:nvSpPr>
          <p:cNvPr id="17" name="eeat_principle-text-16"/>
          <p:cNvSpPr/>
          <p:nvPr/>
        </p:nvSpPr>
        <p:spPr>
          <a:xfrm>
            <a:off x="8026400" y="34290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</a:t>
            </a:r>
            <a:endParaRPr lang="en-US" sz="1200" dirty="0"/>
          </a:p>
        </p:txBody>
      </p:sp>
      <p:sp>
        <p:nvSpPr>
          <p:cNvPr id="18" name="eeat_principle-text-17"/>
          <p:cNvSpPr/>
          <p:nvPr/>
        </p:nvSpPr>
        <p:spPr>
          <a:xfrm>
            <a:off x="8026400" y="3937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是否被業界認可為該主題的權威來源</a:t>
            </a:r>
            <a:endParaRPr lang="en-US" sz="1200" dirty="0"/>
          </a:p>
        </p:txBody>
      </p:sp>
      <p:sp>
        <p:nvSpPr>
          <p:cNvPr id="19" name="eeat_principle-shape-18"/>
          <p:cNvSpPr/>
          <p:nvPr/>
        </p:nvSpPr>
        <p:spPr>
          <a:xfrm>
            <a:off x="11353800" y="1905000"/>
            <a:ext cx="3378200" cy="5080000"/>
          </a:xfrm>
          <a:prstGeom prst="roundRect">
            <a:avLst>
              <a:gd name="adj" fmla="val 3759"/>
            </a:avLst>
          </a:prstGeom>
          <a:solidFill>
            <a:srgbClr val="E8F0FE"/>
          </a:solidFill>
          <a:ln/>
        </p:spPr>
      </p:sp>
      <p:sp>
        <p:nvSpPr>
          <p:cNvPr id="20" name="eeat_principle-text-19"/>
          <p:cNvSpPr/>
          <p:nvPr/>
        </p:nvSpPr>
        <p:spPr>
          <a:xfrm>
            <a:off x="11557000" y="2235200"/>
            <a:ext cx="29718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</a:t>
            </a:r>
            <a:endParaRPr lang="en-US" sz="3200" dirty="0"/>
          </a:p>
        </p:txBody>
      </p:sp>
      <p:sp>
        <p:nvSpPr>
          <p:cNvPr id="21" name="eeat_principle-text-20"/>
          <p:cNvSpPr/>
          <p:nvPr/>
        </p:nvSpPr>
        <p:spPr>
          <a:xfrm>
            <a:off x="11557000" y="30480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Trustworthiness</a:t>
            </a:r>
            <a:endParaRPr lang="en-US" sz="1500" dirty="0"/>
          </a:p>
        </p:txBody>
      </p:sp>
      <p:sp>
        <p:nvSpPr>
          <p:cNvPr id="22" name="eeat_principle-text-21"/>
          <p:cNvSpPr/>
          <p:nvPr/>
        </p:nvSpPr>
        <p:spPr>
          <a:xfrm>
            <a:off x="11557000" y="3429000"/>
            <a:ext cx="2971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可信度</a:t>
            </a:r>
            <a:endParaRPr lang="en-US" sz="1200" dirty="0"/>
          </a:p>
        </p:txBody>
      </p:sp>
      <p:sp>
        <p:nvSpPr>
          <p:cNvPr id="23" name="eeat_principle-text-22"/>
          <p:cNvSpPr/>
          <p:nvPr/>
        </p:nvSpPr>
        <p:spPr>
          <a:xfrm>
            <a:off x="11557000" y="39370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網站與內容是否安全可靠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structur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ent_structur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清晰的標題層級提升可讀性與 SEO 效果</a:t>
            </a:r>
            <a:endParaRPr lang="en-US" sz="3000" dirty="0"/>
          </a:p>
        </p:txBody>
      </p:sp>
      <p:sp>
        <p:nvSpPr>
          <p:cNvPr id="4" name="content_structure-shape-3"/>
          <p:cNvSpPr/>
          <p:nvPr/>
        </p:nvSpPr>
        <p:spPr>
          <a:xfrm>
            <a:off x="762000" y="1905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1A73E8"/>
          </a:solidFill>
          <a:ln/>
        </p:spPr>
      </p:sp>
      <p:sp>
        <p:nvSpPr>
          <p:cNvPr id="5" name="content_structure-text-4"/>
          <p:cNvSpPr/>
          <p:nvPr/>
        </p:nvSpPr>
        <p:spPr>
          <a:xfrm>
            <a:off x="1092200" y="2159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H1　主標題（每頁僅一個）</a:t>
            </a:r>
            <a:endParaRPr lang="en-US" sz="1600" dirty="0"/>
          </a:p>
        </p:txBody>
      </p:sp>
      <p:sp>
        <p:nvSpPr>
          <p:cNvPr id="6" name="content_structure-shape-5"/>
          <p:cNvSpPr/>
          <p:nvPr/>
        </p:nvSpPr>
        <p:spPr>
          <a:xfrm>
            <a:off x="1524000" y="3048000"/>
            <a:ext cx="13208000" cy="762000"/>
          </a:xfrm>
          <a:prstGeom prst="roundRect">
            <a:avLst>
              <a:gd name="adj" fmla="val 13333"/>
            </a:avLst>
          </a:prstGeom>
          <a:solidFill>
            <a:srgbClr val="E8F0FE"/>
          </a:solidFill>
          <a:ln/>
        </p:spPr>
      </p:sp>
      <p:sp>
        <p:nvSpPr>
          <p:cNvPr id="7" name="content_structure-text-6"/>
          <p:cNvSpPr/>
          <p:nvPr/>
        </p:nvSpPr>
        <p:spPr>
          <a:xfrm>
            <a:off x="1854200" y="32512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H2　主要章節標題</a:t>
            </a:r>
            <a:endParaRPr lang="en-US" sz="1500" dirty="0"/>
          </a:p>
        </p:txBody>
      </p:sp>
      <p:sp>
        <p:nvSpPr>
          <p:cNvPr id="8" name="content_structure-shape-7"/>
          <p:cNvSpPr/>
          <p:nvPr/>
        </p:nvSpPr>
        <p:spPr>
          <a:xfrm>
            <a:off x="2286000" y="4013200"/>
            <a:ext cx="11684000" cy="660400"/>
          </a:xfrm>
          <a:prstGeom prst="roundRect">
            <a:avLst>
              <a:gd name="adj" fmla="val 11538"/>
            </a:avLst>
          </a:prstGeom>
          <a:solidFill>
            <a:srgbClr val="F1F3F4"/>
          </a:solidFill>
          <a:ln/>
        </p:spPr>
      </p:sp>
      <p:sp>
        <p:nvSpPr>
          <p:cNvPr id="9" name="content_structure-text-8"/>
          <p:cNvSpPr/>
          <p:nvPr/>
        </p:nvSpPr>
        <p:spPr>
          <a:xfrm>
            <a:off x="2616200" y="41910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H3　子項目標題</a:t>
            </a:r>
            <a:endParaRPr lang="en-US" sz="1400" dirty="0"/>
          </a:p>
        </p:txBody>
      </p:sp>
      <p:sp>
        <p:nvSpPr>
          <p:cNvPr id="10" name="content_structure-shape-9"/>
          <p:cNvSpPr/>
          <p:nvPr/>
        </p:nvSpPr>
        <p:spPr>
          <a:xfrm>
            <a:off x="1524000" y="4876800"/>
            <a:ext cx="13208000" cy="762000"/>
          </a:xfrm>
          <a:prstGeom prst="roundRect">
            <a:avLst>
              <a:gd name="adj" fmla="val 13333"/>
            </a:avLst>
          </a:prstGeom>
          <a:solidFill>
            <a:srgbClr val="E8F0FE"/>
          </a:solidFill>
          <a:ln/>
        </p:spPr>
      </p:sp>
      <p:sp>
        <p:nvSpPr>
          <p:cNvPr id="11" name="content_structure-text-10"/>
          <p:cNvSpPr/>
          <p:nvPr/>
        </p:nvSpPr>
        <p:spPr>
          <a:xfrm>
            <a:off x="1854200" y="50800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H2　主要章節標題</a:t>
            </a:r>
            <a:endParaRPr lang="en-US" sz="1500" dirty="0"/>
          </a:p>
        </p:txBody>
      </p:sp>
      <p:sp>
        <p:nvSpPr>
          <p:cNvPr id="12" name="content_structure-shape-11"/>
          <p:cNvSpPr/>
          <p:nvPr/>
        </p:nvSpPr>
        <p:spPr>
          <a:xfrm>
            <a:off x="2286000" y="5842000"/>
            <a:ext cx="11684000" cy="660400"/>
          </a:xfrm>
          <a:prstGeom prst="roundRect">
            <a:avLst>
              <a:gd name="adj" fmla="val 11538"/>
            </a:avLst>
          </a:prstGeom>
          <a:solidFill>
            <a:srgbClr val="F1F3F4"/>
          </a:solidFill>
          <a:ln/>
        </p:spPr>
      </p:sp>
      <p:sp>
        <p:nvSpPr>
          <p:cNvPr id="13" name="content_structure-text-12"/>
          <p:cNvSpPr/>
          <p:nvPr/>
        </p:nvSpPr>
        <p:spPr>
          <a:xfrm>
            <a:off x="2616200" y="6019800"/>
            <a:ext cx="1117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H3　子項目標題</a:t>
            </a:r>
            <a:endParaRPr lang="en-US" sz="1400" dirty="0"/>
          </a:p>
        </p:txBody>
      </p:sp>
      <p:sp>
        <p:nvSpPr>
          <p:cNvPr id="14" name="content_structure-text-13"/>
          <p:cNvSpPr/>
          <p:nvPr/>
        </p:nvSpPr>
        <p:spPr>
          <a:xfrm>
            <a:off x="762000" y="6858000"/>
            <a:ext cx="147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建議：段落不宜過長，善用列表與表格提升可讀性，讓讀者與搜尋引擎都能快速掌握內容結構。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length_depth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ent_length_depth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內文長度沒有標準答案，深度才是關鍵</a:t>
            </a:r>
            <a:endParaRPr lang="en-US" sz="3000" dirty="0"/>
          </a:p>
        </p:txBody>
      </p:sp>
      <p:sp>
        <p:nvSpPr>
          <p:cNvPr id="4" name="content_length_depth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FCE8E6"/>
          </a:solidFill>
          <a:ln/>
        </p:spPr>
      </p:sp>
      <p:pic>
        <p:nvPicPr>
          <p:cNvPr id="5" name="content_length_depth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438400"/>
            <a:ext cx="406400" cy="406400"/>
          </a:xfrm>
          <a:prstGeom prst="rect">
            <a:avLst/>
          </a:prstGeom>
        </p:spPr>
      </p:pic>
      <p:sp>
        <p:nvSpPr>
          <p:cNvPr id="6" name="content_length_depth-text-5"/>
          <p:cNvSpPr/>
          <p:nvPr/>
        </p:nvSpPr>
        <p:spPr>
          <a:xfrm>
            <a:off x="114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常見迷思</a:t>
            </a:r>
            <a:endParaRPr lang="en-US" sz="1600" dirty="0"/>
          </a:p>
        </p:txBody>
      </p:sp>
      <p:sp>
        <p:nvSpPr>
          <p:cNvPr id="7" name="content_length_depth-text-6"/>
          <p:cNvSpPr/>
          <p:nvPr/>
        </p:nvSpPr>
        <p:spPr>
          <a:xfrm>
            <a:off x="114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字數越多排名越好　　　　　　　　　所有頁面都要寫超過2000字　　　　　　　　　為了達到字數而灌水內容</a:t>
            </a:r>
            <a:endParaRPr lang="en-US" sz="1400" dirty="0"/>
          </a:p>
        </p:txBody>
      </p:sp>
      <p:sp>
        <p:nvSpPr>
          <p:cNvPr id="8" name="content_length_depth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632"/>
            </a:avLst>
          </a:prstGeom>
          <a:solidFill>
            <a:srgbClr val="E6F4EA"/>
          </a:solidFill>
          <a:ln/>
        </p:spPr>
      </p:sp>
      <p:pic>
        <p:nvPicPr>
          <p:cNvPr id="9" name="content_length_depth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438400"/>
            <a:ext cx="406400" cy="406400"/>
          </a:xfrm>
          <a:prstGeom prst="rect">
            <a:avLst/>
          </a:prstGeom>
        </p:spPr>
      </p:pic>
      <p:sp>
        <p:nvSpPr>
          <p:cNvPr id="10" name="content_length_depth-text-9"/>
          <p:cNvSpPr/>
          <p:nvPr/>
        </p:nvSpPr>
        <p:spPr>
          <a:xfrm>
            <a:off x="876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</a:t>
            </a:r>
            <a:endParaRPr lang="en-US" sz="1600" dirty="0"/>
          </a:p>
        </p:txBody>
      </p:sp>
      <p:sp>
        <p:nvSpPr>
          <p:cNvPr id="11" name="content_length_depth-text-10"/>
          <p:cNvSpPr/>
          <p:nvPr/>
        </p:nvSpPr>
        <p:spPr>
          <a:xfrm>
            <a:off x="876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以完整回答問題為目標　　　　　　　　深度內容更容易獲得長尾排名　　　　　　　　依主題複雜度調整長度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內容優化技巧</a:t>
            </a:r>
            <a:endParaRPr lang="en-US" sz="4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_meta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title_meta_optimiz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標題與描述優化：提升點閱率的第一印象</a:t>
            </a:r>
            <a:endParaRPr lang="en-US" sz="3000" dirty="0"/>
          </a:p>
        </p:txBody>
      </p:sp>
      <p:sp>
        <p:nvSpPr>
          <p:cNvPr id="4" name="title_meta_optimization-shape-3"/>
          <p:cNvSpPr/>
          <p:nvPr/>
        </p:nvSpPr>
        <p:spPr>
          <a:xfrm>
            <a:off x="762000" y="1905000"/>
            <a:ext cx="14732000" cy="1905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5" name="title_meta_optimization-text-4"/>
          <p:cNvSpPr/>
          <p:nvPr/>
        </p:nvSpPr>
        <p:spPr>
          <a:xfrm>
            <a:off x="1092200" y="21844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標題標籤（Title Tag）</a:t>
            </a:r>
            <a:endParaRPr lang="en-US" sz="1500" dirty="0"/>
          </a:p>
        </p:txBody>
      </p:sp>
      <p:sp>
        <p:nvSpPr>
          <p:cNvPr id="6" name="title_meta_optimization-text-5"/>
          <p:cNvSpPr/>
          <p:nvPr/>
        </p:nvSpPr>
        <p:spPr>
          <a:xfrm>
            <a:off x="1092200" y="26416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建議長度：50-60 字元內，避免在搜尋結果中被截斷</a:t>
            </a:r>
            <a:endParaRPr lang="en-US" sz="1400" dirty="0"/>
          </a:p>
        </p:txBody>
      </p:sp>
      <p:sp>
        <p:nvSpPr>
          <p:cNvPr id="7" name="title_meta_optimization-text-6"/>
          <p:cNvSpPr/>
          <p:nvPr/>
        </p:nvSpPr>
        <p:spPr>
          <a:xfrm>
            <a:off x="1092200" y="30988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將核心關鍵字放在標題前段，並清楚傳達內容價值</a:t>
            </a:r>
            <a:endParaRPr lang="en-US" sz="1400" dirty="0"/>
          </a:p>
        </p:txBody>
      </p:sp>
      <p:sp>
        <p:nvSpPr>
          <p:cNvPr id="8" name="title_meta_optimization-shape-7"/>
          <p:cNvSpPr/>
          <p:nvPr/>
        </p:nvSpPr>
        <p:spPr>
          <a:xfrm>
            <a:off x="762000" y="4064000"/>
            <a:ext cx="14732000" cy="1905000"/>
          </a:xfrm>
          <a:prstGeom prst="roundRect">
            <a:avLst>
              <a:gd name="adj" fmla="val 6667"/>
            </a:avLst>
          </a:prstGeom>
          <a:solidFill>
            <a:srgbClr val="E8F0FE"/>
          </a:solidFill>
          <a:ln/>
        </p:spPr>
      </p:sp>
      <p:sp>
        <p:nvSpPr>
          <p:cNvPr id="9" name="title_meta_optimization-text-8"/>
          <p:cNvSpPr/>
          <p:nvPr/>
        </p:nvSpPr>
        <p:spPr>
          <a:xfrm>
            <a:off x="1092200" y="43434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Description</a:t>
            </a:r>
            <a:endParaRPr lang="en-US" sz="1500" dirty="0"/>
          </a:p>
        </p:txBody>
      </p:sp>
      <p:sp>
        <p:nvSpPr>
          <p:cNvPr id="10" name="title_meta_optimization-text-9"/>
          <p:cNvSpPr/>
          <p:nvPr/>
        </p:nvSpPr>
        <p:spPr>
          <a:xfrm>
            <a:off x="1092200" y="48006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建議長度：150-160 字元內，完整呈現於搜尋結果摘要</a:t>
            </a:r>
            <a:endParaRPr lang="en-US" sz="1400" dirty="0"/>
          </a:p>
        </p:txBody>
      </p:sp>
      <p:sp>
        <p:nvSpPr>
          <p:cNvPr id="11" name="title_meta_optimization-text-10"/>
          <p:cNvSpPr/>
          <p:nvPr/>
        </p:nvSpPr>
        <p:spPr>
          <a:xfrm>
            <a:off x="1092200" y="52578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加入關鍵字與行動呼籲，提升點閱率（CTR）</a:t>
            </a:r>
            <a:endParaRPr lang="en-US" sz="1400" dirty="0"/>
          </a:p>
        </p:txBody>
      </p:sp>
      <p:sp>
        <p:nvSpPr>
          <p:cNvPr id="12" name="title_meta_optimization-text-11"/>
          <p:cNvSpPr/>
          <p:nvPr/>
        </p:nvSpPr>
        <p:spPr>
          <a:xfrm>
            <a:off x="762000" y="6350000"/>
            <a:ext cx="1473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雖非直接排名因素，但優質標題與描述能顯著提升點閱率，間接影響排名表現。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dia_optimiz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圖片與多媒體優化，提升使用者停留時間</a:t>
            </a:r>
            <a:endParaRPr lang="en-US" sz="3000" dirty="0"/>
          </a:p>
        </p:txBody>
      </p:sp>
      <p:sp>
        <p:nvSpPr>
          <p:cNvPr id="4" name="media_optimization-shape-3"/>
          <p:cNvSpPr/>
          <p:nvPr/>
        </p:nvSpPr>
        <p:spPr>
          <a:xfrm>
            <a:off x="76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3F4"/>
          </a:solidFill>
          <a:ln/>
        </p:spPr>
      </p:sp>
      <p:pic>
        <p:nvPicPr>
          <p:cNvPr id="5" name="media_optimiz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438400"/>
            <a:ext cx="431800" cy="431800"/>
          </a:xfrm>
          <a:prstGeom prst="rect">
            <a:avLst/>
          </a:prstGeom>
        </p:spPr>
      </p:pic>
      <p:sp>
        <p:nvSpPr>
          <p:cNvPr id="6" name="media_optimization-text-5"/>
          <p:cNvSpPr/>
          <p:nvPr/>
        </p:nvSpPr>
        <p:spPr>
          <a:xfrm>
            <a:off x="101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壓縮與格式優化</a:t>
            </a:r>
            <a:endParaRPr lang="en-US" sz="1500" dirty="0"/>
          </a:p>
        </p:txBody>
      </p:sp>
      <p:sp>
        <p:nvSpPr>
          <p:cNvPr id="7" name="media_optimization-text-6"/>
          <p:cNvSpPr/>
          <p:nvPr/>
        </p:nvSpPr>
        <p:spPr>
          <a:xfrm>
            <a:off x="101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壓縮圖片檔案大小，改用 WebP 格式以加快載入速度</a:t>
            </a:r>
            <a:endParaRPr lang="en-US" sz="1300" dirty="0"/>
          </a:p>
        </p:txBody>
      </p:sp>
      <p:sp>
        <p:nvSpPr>
          <p:cNvPr id="8" name="media_optimization-shape-7"/>
          <p:cNvSpPr/>
          <p:nvPr/>
        </p:nvSpPr>
        <p:spPr>
          <a:xfrm>
            <a:off x="584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F1F3F4"/>
          </a:solidFill>
          <a:ln/>
        </p:spPr>
      </p:sp>
      <p:pic>
        <p:nvPicPr>
          <p:cNvPr id="9" name="media_optimiza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38400"/>
            <a:ext cx="431800" cy="431800"/>
          </a:xfrm>
          <a:prstGeom prst="rect">
            <a:avLst/>
          </a:prstGeom>
        </p:spPr>
      </p:pic>
      <p:sp>
        <p:nvSpPr>
          <p:cNvPr id="10" name="media_optimization-text-9"/>
          <p:cNvSpPr/>
          <p:nvPr/>
        </p:nvSpPr>
        <p:spPr>
          <a:xfrm>
            <a:off x="609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填寫 alt 屬性</a:t>
            </a:r>
            <a:endParaRPr lang="en-US" sz="1500" dirty="0"/>
          </a:p>
        </p:txBody>
      </p:sp>
      <p:sp>
        <p:nvSpPr>
          <p:cNvPr id="11" name="media_optimization-text-10"/>
          <p:cNvSpPr/>
          <p:nvPr/>
        </p:nvSpPr>
        <p:spPr>
          <a:xfrm>
            <a:off x="609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描述圖片內容，同時提升無障礙體驗與圖片搜尋曝光</a:t>
            </a:r>
            <a:endParaRPr lang="en-US" sz="1300" dirty="0"/>
          </a:p>
        </p:txBody>
      </p:sp>
      <p:sp>
        <p:nvSpPr>
          <p:cNvPr id="12" name="media_optimization-shape-11"/>
          <p:cNvSpPr/>
          <p:nvPr/>
        </p:nvSpPr>
        <p:spPr>
          <a:xfrm>
            <a:off x="10922000" y="2032000"/>
            <a:ext cx="4572000" cy="4826000"/>
          </a:xfrm>
          <a:prstGeom prst="roundRect">
            <a:avLst>
              <a:gd name="adj" fmla="val 2778"/>
            </a:avLst>
          </a:prstGeom>
          <a:solidFill>
            <a:srgbClr val="E8F0FE"/>
          </a:solidFill>
          <a:ln/>
        </p:spPr>
      </p:sp>
      <p:pic>
        <p:nvPicPr>
          <p:cNvPr id="13" name="media_optimizat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438400"/>
            <a:ext cx="431800" cy="431800"/>
          </a:xfrm>
          <a:prstGeom prst="rect">
            <a:avLst/>
          </a:prstGeom>
        </p:spPr>
      </p:pic>
      <p:sp>
        <p:nvSpPr>
          <p:cNvPr id="14" name="media_optimization-text-13"/>
          <p:cNvSpPr/>
          <p:nvPr/>
        </p:nvSpPr>
        <p:spPr>
          <a:xfrm>
            <a:off x="1117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影片與資訊圖表</a:t>
            </a:r>
            <a:endParaRPr lang="en-US" sz="1500" dirty="0"/>
          </a:p>
        </p:txBody>
      </p:sp>
      <p:sp>
        <p:nvSpPr>
          <p:cNvPr id="15" name="media_optimization-text-14"/>
          <p:cNvSpPr/>
          <p:nvPr/>
        </p:nvSpPr>
        <p:spPr>
          <a:xfrm>
            <a:off x="11176000" y="3632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加入輔助說明的多媒體元素，有效延長使用者停留時間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rnal_link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internal_linking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內容叢集策略：建立主題權威性</a:t>
            </a:r>
            <a:endParaRPr lang="en-US" sz="3000" dirty="0"/>
          </a:p>
        </p:txBody>
      </p:sp>
      <p:sp>
        <p:nvSpPr>
          <p:cNvPr id="4" name="internal_linking-shape-3"/>
          <p:cNvSpPr/>
          <p:nvPr/>
        </p:nvSpPr>
        <p:spPr>
          <a:xfrm>
            <a:off x="6985000" y="1905000"/>
            <a:ext cx="2286000" cy="2286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5" name="internal_linking-text-4"/>
          <p:cNvSpPr/>
          <p:nvPr/>
        </p:nvSpPr>
        <p:spPr>
          <a:xfrm>
            <a:off x="6985000" y="1905000"/>
            <a:ext cx="228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核心頁面</a:t>
            </a:r>
            <a:endParaRPr lang="en-US" sz="1500" dirty="0"/>
          </a:p>
        </p:txBody>
      </p:sp>
      <p:sp>
        <p:nvSpPr>
          <p:cNvPr id="6" name="internal_linking-shape-5"/>
          <p:cNvSpPr/>
          <p:nvPr/>
        </p:nvSpPr>
        <p:spPr>
          <a:xfrm flipH="1">
            <a:off x="3302000" y="4191000"/>
            <a:ext cx="4826000" cy="1143000"/>
          </a:xfrm>
          <a:prstGeom prst="line">
            <a:avLst/>
          </a:prstGeom>
          <a:ln w="25400">
            <a:solidFill>
              <a:srgbClr val="9AA0A6"/>
            </a:solidFill>
            <a:prstDash val="solid"/>
          </a:ln>
        </p:spPr>
      </p:sp>
      <p:sp>
        <p:nvSpPr>
          <p:cNvPr id="7" name="internal_linking-shape-6"/>
          <p:cNvSpPr/>
          <p:nvPr/>
        </p:nvSpPr>
        <p:spPr>
          <a:xfrm flipH="1">
            <a:off x="6477000" y="4191000"/>
            <a:ext cx="1651000" cy="1143000"/>
          </a:xfrm>
          <a:prstGeom prst="line">
            <a:avLst/>
          </a:prstGeom>
          <a:ln w="25400">
            <a:solidFill>
              <a:srgbClr val="9AA0A6"/>
            </a:solidFill>
            <a:prstDash val="solid"/>
          </a:ln>
        </p:spPr>
      </p:sp>
      <p:sp>
        <p:nvSpPr>
          <p:cNvPr id="8" name="internal_linking-shape-7"/>
          <p:cNvSpPr/>
          <p:nvPr/>
        </p:nvSpPr>
        <p:spPr>
          <a:xfrm>
            <a:off x="8128000" y="4191000"/>
            <a:ext cx="1651000" cy="1143000"/>
          </a:xfrm>
          <a:prstGeom prst="line">
            <a:avLst/>
          </a:prstGeom>
          <a:ln w="25400">
            <a:solidFill>
              <a:srgbClr val="9AA0A6"/>
            </a:solidFill>
            <a:prstDash val="solid"/>
          </a:ln>
        </p:spPr>
      </p:sp>
      <p:sp>
        <p:nvSpPr>
          <p:cNvPr id="9" name="internal_linking-shape-8"/>
          <p:cNvSpPr/>
          <p:nvPr/>
        </p:nvSpPr>
        <p:spPr>
          <a:xfrm>
            <a:off x="8128000" y="4191000"/>
            <a:ext cx="4826000" cy="1143000"/>
          </a:xfrm>
          <a:prstGeom prst="line">
            <a:avLst/>
          </a:prstGeom>
          <a:ln w="25400">
            <a:solidFill>
              <a:srgbClr val="9AA0A6"/>
            </a:solidFill>
            <a:prstDash val="solid"/>
          </a:ln>
        </p:spPr>
      </p:sp>
      <p:sp>
        <p:nvSpPr>
          <p:cNvPr id="10" name="internal_linking-shape-9"/>
          <p:cNvSpPr/>
          <p:nvPr/>
        </p:nvSpPr>
        <p:spPr>
          <a:xfrm>
            <a:off x="1016000" y="5334000"/>
            <a:ext cx="279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11" name="internal_linking-text-10"/>
          <p:cNvSpPr/>
          <p:nvPr/>
        </p:nvSpPr>
        <p:spPr>
          <a:xfrm>
            <a:off x="1016000" y="5715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支援文章 A</a:t>
            </a:r>
            <a:endParaRPr lang="en-US" sz="1300" dirty="0"/>
          </a:p>
        </p:txBody>
      </p:sp>
      <p:sp>
        <p:nvSpPr>
          <p:cNvPr id="12" name="internal_linking-shape-11"/>
          <p:cNvSpPr/>
          <p:nvPr/>
        </p:nvSpPr>
        <p:spPr>
          <a:xfrm>
            <a:off x="4191000" y="5334000"/>
            <a:ext cx="279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13" name="internal_linking-text-12"/>
          <p:cNvSpPr/>
          <p:nvPr/>
        </p:nvSpPr>
        <p:spPr>
          <a:xfrm>
            <a:off x="4191000" y="5715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支援文章 B</a:t>
            </a:r>
            <a:endParaRPr lang="en-US" sz="1300" dirty="0"/>
          </a:p>
        </p:txBody>
      </p:sp>
      <p:sp>
        <p:nvSpPr>
          <p:cNvPr id="14" name="internal_linking-shape-13"/>
          <p:cNvSpPr/>
          <p:nvPr/>
        </p:nvSpPr>
        <p:spPr>
          <a:xfrm>
            <a:off x="7366000" y="5334000"/>
            <a:ext cx="279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15" name="internal_linking-text-14"/>
          <p:cNvSpPr/>
          <p:nvPr/>
        </p:nvSpPr>
        <p:spPr>
          <a:xfrm>
            <a:off x="7366000" y="5715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支援文章 C</a:t>
            </a:r>
            <a:endParaRPr lang="en-US" sz="1300" dirty="0"/>
          </a:p>
        </p:txBody>
      </p:sp>
      <p:sp>
        <p:nvSpPr>
          <p:cNvPr id="16" name="internal_linking-shape-15"/>
          <p:cNvSpPr/>
          <p:nvPr/>
        </p:nvSpPr>
        <p:spPr>
          <a:xfrm>
            <a:off x="10541000" y="5334000"/>
            <a:ext cx="2794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sp>
        <p:nvSpPr>
          <p:cNvPr id="17" name="internal_linking-text-16"/>
          <p:cNvSpPr/>
          <p:nvPr/>
        </p:nvSpPr>
        <p:spPr>
          <a:xfrm>
            <a:off x="10541000" y="5715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支援文章 D</a:t>
            </a:r>
            <a:endParaRPr lang="en-US" sz="1300" dirty="0"/>
          </a:p>
        </p:txBody>
      </p:sp>
      <p:sp>
        <p:nvSpPr>
          <p:cNvPr id="18" name="internal_linking-text-17"/>
          <p:cNvSpPr/>
          <p:nvPr/>
        </p:nvSpPr>
        <p:spPr>
          <a:xfrm>
            <a:off x="762000" y="7112000"/>
            <a:ext cx="147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核心頁面連結至相關支援文章，支援文章也回連核心頁面，形成緊密的主題叢集，提升整體網站權威性。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links_qualit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backlinks_qualit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高品質外部連結是排名的關鍵因素</a:t>
            </a:r>
            <a:endParaRPr lang="en-US" sz="3000" dirty="0"/>
          </a:p>
        </p:txBody>
      </p:sp>
      <p:graphicFrame>
        <p:nvGraphicFramePr>
          <p:cNvPr id="25" name="backlinks_quality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905000"/>
          <a:ext cx="14732000" cy="3810000"/>
        </p:xfrm>
        <a:graphic>
          <a:graphicData uri="http://schemas.openxmlformats.org/drawingml/2006/table">
            <a:tbl>
              <a:tblPr/>
              <a:tblGrid>
                <a:gridCol w="4017818"/>
                <a:gridCol w="5357091"/>
                <a:gridCol w="5357091"/>
              </a:tblGrid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比較項目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自然獲得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人為建立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來源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優質內容吸引主動引用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付費購買或連結交換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風險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低，符合 Google 規範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高，可能觸發演算法懲罰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長期效果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穩定且持續累積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短期見效，長期不穩定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backlinks_quality-shape-4"/>
          <p:cNvSpPr/>
          <p:nvPr/>
        </p:nvSpPr>
        <p:spPr>
          <a:xfrm>
            <a:off x="762000" y="6096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CE8E6"/>
          </a:solidFill>
          <a:ln/>
        </p:spPr>
      </p:sp>
      <p:pic>
        <p:nvPicPr>
          <p:cNvPr id="6" name="backlinks_quality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6400800"/>
            <a:ext cx="355600" cy="355600"/>
          </a:xfrm>
          <a:prstGeom prst="rect">
            <a:avLst/>
          </a:prstGeom>
        </p:spPr>
      </p:pic>
      <p:sp>
        <p:nvSpPr>
          <p:cNvPr id="7" name="backlinks_quality-text-6"/>
          <p:cNvSpPr/>
          <p:nvPr/>
        </p:nvSpPr>
        <p:spPr>
          <a:xfrm>
            <a:off x="1651000" y="6350000"/>
            <a:ext cx="134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避免使用低品質連結農場或購買大量連結，此類行為違反 Google 網站管理員準則，可能導致排名大幅下降。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成效衡量</a:t>
            </a:r>
            <a:endParaRPr lang="en-US" sz="4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_metric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key_metric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 SEO 的四大核心指標</a:t>
            </a:r>
            <a:endParaRPr lang="en-US" sz="3000" dirty="0"/>
          </a:p>
        </p:txBody>
      </p:sp>
      <p:sp>
        <p:nvSpPr>
          <p:cNvPr id="4" name="key_metrics-shape-3"/>
          <p:cNvSpPr/>
          <p:nvPr/>
        </p:nvSpPr>
        <p:spPr>
          <a:xfrm>
            <a:off x="7620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5" name="key_metric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38400"/>
            <a:ext cx="431800" cy="431800"/>
          </a:xfrm>
          <a:prstGeom prst="rect">
            <a:avLst/>
          </a:prstGeom>
        </p:spPr>
      </p:pic>
      <p:sp>
        <p:nvSpPr>
          <p:cNvPr id="6" name="key_metrics-text-5"/>
          <p:cNvSpPr/>
          <p:nvPr/>
        </p:nvSpPr>
        <p:spPr>
          <a:xfrm>
            <a:off x="9652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自然搜尋流量</a:t>
            </a:r>
            <a:endParaRPr lang="en-US" sz="1500" dirty="0"/>
          </a:p>
        </p:txBody>
      </p:sp>
      <p:sp>
        <p:nvSpPr>
          <p:cNvPr id="7" name="key_metrics-text-6"/>
          <p:cNvSpPr/>
          <p:nvPr/>
        </p:nvSpPr>
        <p:spPr>
          <a:xfrm>
            <a:off x="9652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從搜尋引擎進入網站的訪客數量</a:t>
            </a:r>
            <a:endParaRPr lang="en-US" sz="1200" dirty="0"/>
          </a:p>
        </p:txBody>
      </p:sp>
      <p:sp>
        <p:nvSpPr>
          <p:cNvPr id="8" name="key_metrics-shape-7"/>
          <p:cNvSpPr/>
          <p:nvPr/>
        </p:nvSpPr>
        <p:spPr>
          <a:xfrm>
            <a:off x="42926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9" name="key_metric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438400"/>
            <a:ext cx="431800" cy="431800"/>
          </a:xfrm>
          <a:prstGeom prst="rect">
            <a:avLst/>
          </a:prstGeom>
        </p:spPr>
      </p:pic>
      <p:sp>
        <p:nvSpPr>
          <p:cNvPr id="10" name="key_metrics-text-9"/>
          <p:cNvSpPr/>
          <p:nvPr/>
        </p:nvSpPr>
        <p:spPr>
          <a:xfrm>
            <a:off x="44958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關鍵字排名</a:t>
            </a:r>
            <a:endParaRPr lang="en-US" sz="1500" dirty="0"/>
          </a:p>
        </p:txBody>
      </p:sp>
      <p:sp>
        <p:nvSpPr>
          <p:cNvPr id="11" name="key_metrics-text-10"/>
          <p:cNvSpPr/>
          <p:nvPr/>
        </p:nvSpPr>
        <p:spPr>
          <a:xfrm>
            <a:off x="44958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目標關鍵字在搜尋結果的位置</a:t>
            </a:r>
            <a:endParaRPr lang="en-US" sz="1200" dirty="0"/>
          </a:p>
        </p:txBody>
      </p:sp>
      <p:sp>
        <p:nvSpPr>
          <p:cNvPr id="12" name="key_metrics-shape-11"/>
          <p:cNvSpPr/>
          <p:nvPr/>
        </p:nvSpPr>
        <p:spPr>
          <a:xfrm>
            <a:off x="78232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13" name="key_metric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438400"/>
            <a:ext cx="431800" cy="431800"/>
          </a:xfrm>
          <a:prstGeom prst="rect">
            <a:avLst/>
          </a:prstGeom>
        </p:spPr>
      </p:pic>
      <p:sp>
        <p:nvSpPr>
          <p:cNvPr id="14" name="key_metrics-text-13"/>
          <p:cNvSpPr/>
          <p:nvPr/>
        </p:nvSpPr>
        <p:spPr>
          <a:xfrm>
            <a:off x="80264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點閱率（CTR）</a:t>
            </a:r>
            <a:endParaRPr lang="en-US" sz="1500" dirty="0"/>
          </a:p>
        </p:txBody>
      </p:sp>
      <p:sp>
        <p:nvSpPr>
          <p:cNvPr id="15" name="key_metrics-text-14"/>
          <p:cNvSpPr/>
          <p:nvPr/>
        </p:nvSpPr>
        <p:spPr>
          <a:xfrm>
            <a:off x="80264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曝光轉換為實際點擊的比例</a:t>
            </a:r>
            <a:endParaRPr lang="en-US" sz="1200" dirty="0"/>
          </a:p>
        </p:txBody>
      </p:sp>
      <p:sp>
        <p:nvSpPr>
          <p:cNvPr id="16" name="key_metrics-shape-15"/>
          <p:cNvSpPr/>
          <p:nvPr/>
        </p:nvSpPr>
        <p:spPr>
          <a:xfrm>
            <a:off x="113538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E8F0FE"/>
          </a:solidFill>
          <a:ln/>
        </p:spPr>
      </p:sp>
      <p:pic>
        <p:nvPicPr>
          <p:cNvPr id="17" name="key_metric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438400"/>
            <a:ext cx="431800" cy="431800"/>
          </a:xfrm>
          <a:prstGeom prst="rect">
            <a:avLst/>
          </a:prstGeom>
        </p:spPr>
      </p:pic>
      <p:sp>
        <p:nvSpPr>
          <p:cNvPr id="18" name="key_metrics-text-17"/>
          <p:cNvSpPr/>
          <p:nvPr/>
        </p:nvSpPr>
        <p:spPr>
          <a:xfrm>
            <a:off x="115570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停留時間</a:t>
            </a:r>
            <a:endParaRPr lang="en-US" sz="1500" dirty="0"/>
          </a:p>
        </p:txBody>
      </p:sp>
      <p:sp>
        <p:nvSpPr>
          <p:cNvPr id="19" name="key_metrics-text-18"/>
          <p:cNvSpPr/>
          <p:nvPr/>
        </p:nvSpPr>
        <p:spPr>
          <a:xfrm>
            <a:off x="115570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反映內容是否真正吸引讀者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on_tool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內容成效分析常用工具</a:t>
            </a:r>
            <a:endParaRPr lang="en-US" sz="3000" dirty="0"/>
          </a:p>
        </p:txBody>
      </p:sp>
      <p:sp>
        <p:nvSpPr>
          <p:cNvPr id="4" name="common_tools-shape-3"/>
          <p:cNvSpPr/>
          <p:nvPr/>
        </p:nvSpPr>
        <p:spPr>
          <a:xfrm>
            <a:off x="7620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5" name="common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438400"/>
            <a:ext cx="431800" cy="431800"/>
          </a:xfrm>
          <a:prstGeom prst="rect">
            <a:avLst/>
          </a:prstGeom>
        </p:spPr>
      </p:pic>
      <p:sp>
        <p:nvSpPr>
          <p:cNvPr id="6" name="common_tools-text-5"/>
          <p:cNvSpPr/>
          <p:nvPr/>
        </p:nvSpPr>
        <p:spPr>
          <a:xfrm>
            <a:off x="9652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Console</a:t>
            </a:r>
            <a:endParaRPr lang="en-US" sz="1400" dirty="0"/>
          </a:p>
        </p:txBody>
      </p:sp>
      <p:sp>
        <p:nvSpPr>
          <p:cNvPr id="7" name="common_tools-text-6"/>
          <p:cNvSpPr/>
          <p:nvPr/>
        </p:nvSpPr>
        <p:spPr>
          <a:xfrm>
            <a:off x="9652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監測索引狀態與搜尋表現</a:t>
            </a:r>
            <a:endParaRPr lang="en-US" sz="1200" dirty="0"/>
          </a:p>
        </p:txBody>
      </p:sp>
      <p:sp>
        <p:nvSpPr>
          <p:cNvPr id="8" name="common_tools-shape-7"/>
          <p:cNvSpPr/>
          <p:nvPr/>
        </p:nvSpPr>
        <p:spPr>
          <a:xfrm>
            <a:off x="42926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9" name="common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438400"/>
            <a:ext cx="431800" cy="431800"/>
          </a:xfrm>
          <a:prstGeom prst="rect">
            <a:avLst/>
          </a:prstGeom>
        </p:spPr>
      </p:pic>
      <p:sp>
        <p:nvSpPr>
          <p:cNvPr id="10" name="common_tools-text-9"/>
          <p:cNvSpPr/>
          <p:nvPr/>
        </p:nvSpPr>
        <p:spPr>
          <a:xfrm>
            <a:off x="44958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</a:t>
            </a:r>
            <a:endParaRPr lang="en-US" sz="1400" dirty="0"/>
          </a:p>
        </p:txBody>
      </p:sp>
      <p:sp>
        <p:nvSpPr>
          <p:cNvPr id="11" name="common_tools-text-10"/>
          <p:cNvSpPr/>
          <p:nvPr/>
        </p:nvSpPr>
        <p:spPr>
          <a:xfrm>
            <a:off x="44958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追蹤流量來源與使用者行為</a:t>
            </a:r>
            <a:endParaRPr lang="en-US" sz="1200" dirty="0"/>
          </a:p>
        </p:txBody>
      </p:sp>
      <p:sp>
        <p:nvSpPr>
          <p:cNvPr id="12" name="common_tools-shape-11"/>
          <p:cNvSpPr/>
          <p:nvPr/>
        </p:nvSpPr>
        <p:spPr>
          <a:xfrm>
            <a:off x="78232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1F3F4"/>
          </a:solidFill>
          <a:ln/>
        </p:spPr>
      </p:sp>
      <p:pic>
        <p:nvPicPr>
          <p:cNvPr id="13" name="common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438400"/>
            <a:ext cx="431800" cy="431800"/>
          </a:xfrm>
          <a:prstGeom prst="rect">
            <a:avLst/>
          </a:prstGeom>
        </p:spPr>
      </p:pic>
      <p:sp>
        <p:nvSpPr>
          <p:cNvPr id="14" name="common_tools-text-13"/>
          <p:cNvSpPr/>
          <p:nvPr/>
        </p:nvSpPr>
        <p:spPr>
          <a:xfrm>
            <a:off x="80264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/ SEMrush</a:t>
            </a:r>
            <a:endParaRPr lang="en-US" sz="1400" dirty="0"/>
          </a:p>
        </p:txBody>
      </p:sp>
      <p:sp>
        <p:nvSpPr>
          <p:cNvPr id="15" name="common_tools-text-14"/>
          <p:cNvSpPr/>
          <p:nvPr/>
        </p:nvSpPr>
        <p:spPr>
          <a:xfrm>
            <a:off x="80264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關鍵字排名與競爭分析</a:t>
            </a:r>
            <a:endParaRPr lang="en-US" sz="1200" dirty="0"/>
          </a:p>
        </p:txBody>
      </p:sp>
      <p:sp>
        <p:nvSpPr>
          <p:cNvPr id="16" name="common_tools-shape-15"/>
          <p:cNvSpPr/>
          <p:nvPr/>
        </p:nvSpPr>
        <p:spPr>
          <a:xfrm>
            <a:off x="11353800" y="2032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E8F0FE"/>
          </a:solidFill>
          <a:ln/>
        </p:spPr>
      </p:sp>
      <p:pic>
        <p:nvPicPr>
          <p:cNvPr id="17" name="common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438400"/>
            <a:ext cx="431800" cy="431800"/>
          </a:xfrm>
          <a:prstGeom prst="rect">
            <a:avLst/>
          </a:prstGeom>
        </p:spPr>
      </p:pic>
      <p:sp>
        <p:nvSpPr>
          <p:cNvPr id="18" name="common_tools-text-17"/>
          <p:cNvSpPr/>
          <p:nvPr/>
        </p:nvSpPr>
        <p:spPr>
          <a:xfrm>
            <a:off x="11557000" y="3149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Surfer SEO / Clearscope</a:t>
            </a:r>
            <a:endParaRPr lang="en-US" sz="1400" dirty="0"/>
          </a:p>
        </p:txBody>
      </p:sp>
      <p:sp>
        <p:nvSpPr>
          <p:cNvPr id="19" name="common_tools-text-18"/>
          <p:cNvSpPr/>
          <p:nvPr/>
        </p:nvSpPr>
        <p:spPr>
          <a:xfrm>
            <a:off x="11557000" y="3606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內容完整度與優化建議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01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以搜尋意圖為出發點</a:t>
            </a:r>
            <a:endParaRPr lang="en-US" sz="1600" dirty="0"/>
          </a:p>
        </p:txBody>
      </p:sp>
      <p:sp>
        <p:nvSpPr>
          <p:cNvPr id="7" name="summary-text-6"/>
          <p:cNvSpPr/>
          <p:nvPr/>
        </p:nvSpPr>
        <p:spPr>
          <a:xfrm>
            <a:off x="101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分析目標關鍵字的真實搜尋意圖後才動筆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8382000" y="1905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8636000" y="215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8636000" y="274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建立內容日曆</a:t>
            </a:r>
            <a:endParaRPr lang="en-US" sz="1600" dirty="0"/>
          </a:p>
        </p:txBody>
      </p:sp>
      <p:sp>
        <p:nvSpPr>
          <p:cNvPr id="11" name="summary-text-10"/>
          <p:cNvSpPr/>
          <p:nvPr/>
        </p:nvSpPr>
        <p:spPr>
          <a:xfrm>
            <a:off x="8636000" y="317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依主題叢集規劃長期發布節奏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6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F1F3F4"/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101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101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持續優化既有內容</a:t>
            </a:r>
            <a:endParaRPr lang="en-US" sz="1600" dirty="0"/>
          </a:p>
        </p:txBody>
      </p:sp>
      <p:sp>
        <p:nvSpPr>
          <p:cNvPr id="15" name="summary-text-14"/>
          <p:cNvSpPr/>
          <p:nvPr/>
        </p:nvSpPr>
        <p:spPr>
          <a:xfrm>
            <a:off x="101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定期更新過時資訊，補強內容深度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8382000" y="4064000"/>
            <a:ext cx="7112000" cy="1905000"/>
          </a:xfrm>
          <a:prstGeom prst="roundRect">
            <a:avLst>
              <a:gd name="adj" fmla="val 6667"/>
            </a:avLst>
          </a:prstGeom>
          <a:solidFill>
            <a:srgbClr val="E8F0FE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8636000" y="4318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8636000" y="4902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定期檢視成效並調整策略</a:t>
            </a:r>
            <a:endParaRPr lang="en-US" sz="1600" dirty="0"/>
          </a:p>
        </p:txBody>
      </p:sp>
      <p:sp>
        <p:nvSpPr>
          <p:cNvPr id="19" name="summary-text-18"/>
          <p:cNvSpPr/>
          <p:nvPr/>
        </p:nvSpPr>
        <p:spPr>
          <a:xfrm>
            <a:off x="8636000" y="5334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依數據回饋持續迭代內容策略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1905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5" name="references-text-4"/>
          <p:cNvSpPr/>
          <p:nvPr/>
        </p:nvSpPr>
        <p:spPr>
          <a:xfrm>
            <a:off x="1092200" y="2184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 — 內容品質指南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2971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7" name="references-text-6"/>
          <p:cNvSpPr/>
          <p:nvPr/>
        </p:nvSpPr>
        <p:spPr>
          <a:xfrm>
            <a:off x="1092200" y="3251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E-E-A-T 官方文件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038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9" name="references-text-8"/>
          <p:cNvSpPr/>
          <p:nvPr/>
        </p:nvSpPr>
        <p:spPr>
          <a:xfrm>
            <a:off x="1092200" y="4318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BrightEdge — 長尾搜尋行為研究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105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5384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— Beginner's Guide to SEO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172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8F0FE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451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Blog、Ahrefs Blog 內容行銷教學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446000" y="1016000"/>
            <a:ext cx="4572000" cy="457200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016000" y="381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9784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334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D2E3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內容 SEO 策略：打造符合搜尋意圖的高品質內容</dc:title>
  <dc:subject>內容 SEO 策略：打造符合搜尋意圖的高品質內容</dc:subject>
  <dc:creator>Manus</dc:creator>
  <cp:lastModifiedBy>Manus</cp:lastModifiedBy>
  <cp:revision>1</cp:revision>
  <dcterms:created xsi:type="dcterms:W3CDTF">2026-07-31T00:39:09Z</dcterms:created>
  <dcterms:modified xsi:type="dcterms:W3CDTF">2026-07-31T00:39:09Z</dcterms:modified>
</cp:coreProperties>
</file>