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6256000" cy="9144000"/>
  <p:notesSz cx="9144000" cy="16256000"/>
  <p:embeddedFontLst>
    <p:embeddedFont>
      <p:font typeface="Noto Sans TC" charset="-122" pitchFamily="34"/>
      <p:regular r:id="rId38"/>
    </p:embeddedFont>
    <p:embeddedFont>
      <p:font typeface="Roboto Mono" charset="-122" pitchFamily="34"/>
      <p:regular r:id="rId3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Relationship Id="rId38" Type="http://schemas.openxmlformats.org/officeDocument/2006/relationships/font" Target="fonts/font1.fntdata"/><Relationship Id="rId3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10414000" y="0"/>
            <a:ext cx="5842000" cy="91440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ver-shape-2"/>
          <p:cNvSpPr/>
          <p:nvPr/>
        </p:nvSpPr>
        <p:spPr>
          <a:xfrm>
            <a:off x="12446000" y="1016000"/>
            <a:ext cx="4572000" cy="45720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4" name="cover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00" y="6350000"/>
            <a:ext cx="1143000" cy="1143000"/>
          </a:xfrm>
          <a:prstGeom prst="rect">
            <a:avLst/>
          </a:prstGeom>
        </p:spPr>
      </p:pic>
      <p:sp>
        <p:nvSpPr>
          <p:cNvPr id="5" name="cover-shape-4"/>
          <p:cNvSpPr/>
          <p:nvPr/>
        </p:nvSpPr>
        <p:spPr>
          <a:xfrm>
            <a:off x="1016000" y="3556000"/>
            <a:ext cx="1016000" cy="762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6" name="cover-text-5"/>
          <p:cNvSpPr/>
          <p:nvPr/>
        </p:nvSpPr>
        <p:spPr>
          <a:xfrm>
            <a:off x="1016000" y="3937000"/>
            <a:ext cx="889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診斷</a:t>
            </a:r>
            <a:endParaRPr lang="en-US" sz="4400" dirty="0"/>
          </a:p>
        </p:txBody>
      </p:sp>
      <p:sp>
        <p:nvSpPr>
          <p:cNvPr id="7" name="cover-text-6"/>
          <p:cNvSpPr/>
          <p:nvPr/>
        </p:nvSpPr>
        <p:spPr>
          <a:xfrm>
            <a:off x="1016000" y="5207000"/>
            <a:ext cx="863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網站健康度檢查與優化實務</a:t>
            </a:r>
            <a:endParaRPr lang="en-US" sz="2200" dirty="0"/>
          </a:p>
        </p:txBody>
      </p:sp>
      <p:sp>
        <p:nvSpPr>
          <p:cNvPr id="8" name="cover-text-7"/>
          <p:cNvSpPr/>
          <p:nvPr/>
        </p:nvSpPr>
        <p:spPr>
          <a:xfrm>
            <a:off x="1016000" y="71120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0160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agenda-text-5"/>
          <p:cNvSpPr/>
          <p:nvPr/>
        </p:nvSpPr>
        <p:spPr>
          <a:xfrm>
            <a:off x="1016000" y="25908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基礎</a:t>
            </a:r>
            <a:endParaRPr lang="en-US" sz="1800" dirty="0"/>
          </a:p>
        </p:txBody>
      </p:sp>
      <p:sp>
        <p:nvSpPr>
          <p:cNvPr id="7" name="agenda-text-6"/>
          <p:cNvSpPr/>
          <p:nvPr/>
        </p:nvSpPr>
        <p:spPr>
          <a:xfrm>
            <a:off x="1016000" y="29464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定義、核心檢查項目與重要性</a:t>
            </a:r>
            <a:endParaRPr lang="en-US" sz="14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9" name="agenda-text-8"/>
          <p:cNvSpPr/>
          <p:nvPr/>
        </p:nvSpPr>
        <p:spPr>
          <a:xfrm>
            <a:off x="86360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agenda-text-9"/>
          <p:cNvSpPr/>
          <p:nvPr/>
        </p:nvSpPr>
        <p:spPr>
          <a:xfrm>
            <a:off x="8636000" y="25908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網站速度優化</a:t>
            </a:r>
            <a:endParaRPr lang="en-US" sz="1800" dirty="0"/>
          </a:p>
        </p:txBody>
      </p:sp>
      <p:sp>
        <p:nvSpPr>
          <p:cNvPr id="11" name="agenda-text-10"/>
          <p:cNvSpPr/>
          <p:nvPr/>
        </p:nvSpPr>
        <p:spPr>
          <a:xfrm>
            <a:off x="8636000" y="29464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Web Vitals 與優化方法</a:t>
            </a:r>
            <a:endParaRPr lang="en-US" sz="14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3" name="agenda-text-12"/>
          <p:cNvSpPr/>
          <p:nvPr/>
        </p:nvSpPr>
        <p:spPr>
          <a:xfrm>
            <a:off x="10160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agenda-text-13"/>
          <p:cNvSpPr/>
          <p:nvPr/>
        </p:nvSpPr>
        <p:spPr>
          <a:xfrm>
            <a:off x="1016000" y="43180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爬取與索引</a:t>
            </a:r>
            <a:endParaRPr lang="en-US" sz="1800" dirty="0"/>
          </a:p>
        </p:txBody>
      </p:sp>
      <p:sp>
        <p:nvSpPr>
          <p:cNvPr id="15" name="agenda-text-14"/>
          <p:cNvSpPr/>
          <p:nvPr/>
        </p:nvSpPr>
        <p:spPr>
          <a:xfrm>
            <a:off x="1016000" y="4673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robots.txt、Sitemap 與索引診斷</a:t>
            </a:r>
            <a:endParaRPr lang="en-US" sz="14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7" name="agenda-text-16"/>
          <p:cNvSpPr/>
          <p:nvPr/>
        </p:nvSpPr>
        <p:spPr>
          <a:xfrm>
            <a:off x="86360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800" dirty="0"/>
          </a:p>
        </p:txBody>
      </p:sp>
      <p:sp>
        <p:nvSpPr>
          <p:cNvPr id="18" name="agenda-text-17"/>
          <p:cNvSpPr/>
          <p:nvPr/>
        </p:nvSpPr>
        <p:spPr>
          <a:xfrm>
            <a:off x="8636000" y="43180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</a:t>
            </a:r>
            <a:endParaRPr lang="en-US" sz="1800" dirty="0"/>
          </a:p>
        </p:txBody>
      </p:sp>
      <p:sp>
        <p:nvSpPr>
          <p:cNvPr id="19" name="agenda-text-18"/>
          <p:cNvSpPr/>
          <p:nvPr/>
        </p:nvSpPr>
        <p:spPr>
          <a:xfrm>
            <a:off x="8636000" y="4673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 Markup 概念與實作</a:t>
            </a:r>
            <a:endParaRPr lang="en-US" sz="1400" dirty="0"/>
          </a:p>
        </p:txBody>
      </p:sp>
      <p:sp>
        <p:nvSpPr>
          <p:cNvPr id="20" name="agenda-shape-19"/>
          <p:cNvSpPr/>
          <p:nvPr/>
        </p:nvSpPr>
        <p:spPr>
          <a:xfrm>
            <a:off x="76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21" name="agenda-text-20"/>
          <p:cNvSpPr/>
          <p:nvPr/>
        </p:nvSpPr>
        <p:spPr>
          <a:xfrm>
            <a:off x="10160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800" dirty="0"/>
          </a:p>
        </p:txBody>
      </p:sp>
      <p:sp>
        <p:nvSpPr>
          <p:cNvPr id="22" name="agenda-text-21"/>
          <p:cNvSpPr/>
          <p:nvPr/>
        </p:nvSpPr>
        <p:spPr>
          <a:xfrm>
            <a:off x="1016000" y="6045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核心網頁指標</a:t>
            </a:r>
            <a:endParaRPr lang="en-US" sz="1800" dirty="0"/>
          </a:p>
        </p:txBody>
      </p:sp>
      <p:sp>
        <p:nvSpPr>
          <p:cNvPr id="23" name="agenda-text-22"/>
          <p:cNvSpPr/>
          <p:nvPr/>
        </p:nvSpPr>
        <p:spPr>
          <a:xfrm>
            <a:off x="1016000" y="6400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GSC、PageSpeed Insights 工具實作</a:t>
            </a:r>
            <a:endParaRPr lang="en-US" sz="1400" dirty="0"/>
          </a:p>
        </p:txBody>
      </p:sp>
      <p:sp>
        <p:nvSpPr>
          <p:cNvPr id="24" name="agenda-shape-23"/>
          <p:cNvSpPr/>
          <p:nvPr/>
        </p:nvSpPr>
        <p:spPr>
          <a:xfrm>
            <a:off x="838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25" name="agenda-text-24"/>
          <p:cNvSpPr/>
          <p:nvPr/>
        </p:nvSpPr>
        <p:spPr>
          <a:xfrm>
            <a:off x="86360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2800" dirty="0"/>
          </a:p>
        </p:txBody>
      </p:sp>
      <p:sp>
        <p:nvSpPr>
          <p:cNvPr id="26" name="agenda-text-25"/>
          <p:cNvSpPr/>
          <p:nvPr/>
        </p:nvSpPr>
        <p:spPr>
          <a:xfrm>
            <a:off x="8636000" y="6045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診斷工具實戰</a:t>
            </a:r>
            <a:endParaRPr lang="en-US" sz="1800" dirty="0"/>
          </a:p>
        </p:txBody>
      </p:sp>
      <p:sp>
        <p:nvSpPr>
          <p:cNvPr id="27" name="agenda-text-26"/>
          <p:cNvSpPr/>
          <p:nvPr/>
        </p:nvSpPr>
        <p:spPr>
          <a:xfrm>
            <a:off x="8636000" y="6400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完整檢查清單與定期維護策略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基礎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technical_se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at_is_technical_seo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是整個 SEO 策略的地基</a:t>
            </a:r>
            <a:endParaRPr lang="en-US" sz="3000" dirty="0"/>
          </a:p>
        </p:txBody>
      </p:sp>
      <p:sp>
        <p:nvSpPr>
          <p:cNvPr id="4" name="what_is_technical_seo-text-3"/>
          <p:cNvSpPr/>
          <p:nvPr/>
        </p:nvSpPr>
        <p:spPr>
          <a:xfrm>
            <a:off x="762000" y="1905000"/>
            <a:ext cx="685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是針對網站底層架構進行優化，確保搜尋引擎爬蟲能順利爬取、解析並索引網站內容。</a:t>
            </a:r>
            <a:endParaRPr lang="en-US" sz="1800" dirty="0"/>
          </a:p>
        </p:txBody>
      </p:sp>
      <p:sp>
        <p:nvSpPr>
          <p:cNvPr id="5" name="what_is_technical_seo-shape-4"/>
          <p:cNvSpPr/>
          <p:nvPr/>
        </p:nvSpPr>
        <p:spPr>
          <a:xfrm>
            <a:off x="762000" y="3048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6" name="what_is_technical_seo-text-5"/>
          <p:cNvSpPr/>
          <p:nvPr/>
        </p:nvSpPr>
        <p:spPr>
          <a:xfrm>
            <a:off x="1016000" y="3276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與內容 SEO 的差異</a:t>
            </a:r>
            <a:endParaRPr lang="en-US" sz="1500" dirty="0"/>
          </a:p>
        </p:txBody>
      </p:sp>
      <p:sp>
        <p:nvSpPr>
          <p:cNvPr id="7" name="what_is_technical_seo-text-6"/>
          <p:cNvSpPr/>
          <p:nvPr/>
        </p:nvSpPr>
        <p:spPr>
          <a:xfrm>
            <a:off x="1016000" y="36322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 SEO 關注「寫什麼」，技術 SEO 關注「能否被讀取」</a:t>
            </a:r>
            <a:endParaRPr lang="en-US" sz="1400" dirty="0"/>
          </a:p>
        </p:txBody>
      </p:sp>
      <p:sp>
        <p:nvSpPr>
          <p:cNvPr id="8" name="what_is_technical_seo-shape-7"/>
          <p:cNvSpPr/>
          <p:nvPr/>
        </p:nvSpPr>
        <p:spPr>
          <a:xfrm>
            <a:off x="762000" y="43434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9" name="what_is_technical_seo-text-8"/>
          <p:cNvSpPr/>
          <p:nvPr/>
        </p:nvSpPr>
        <p:spPr>
          <a:xfrm>
            <a:off x="1016000" y="4572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與站外 SEO 的差異</a:t>
            </a:r>
            <a:endParaRPr lang="en-US" sz="1500" dirty="0"/>
          </a:p>
        </p:txBody>
      </p:sp>
      <p:sp>
        <p:nvSpPr>
          <p:cNvPr id="10" name="what_is_technical_seo-text-9"/>
          <p:cNvSpPr/>
          <p:nvPr/>
        </p:nvSpPr>
        <p:spPr>
          <a:xfrm>
            <a:off x="1016000" y="49276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 建立權威性，技術 SEO 確保可被發現與理解</a:t>
            </a:r>
            <a:endParaRPr lang="en-US" sz="1400" dirty="0"/>
          </a:p>
        </p:txBody>
      </p:sp>
      <p:pic>
        <p:nvPicPr>
          <p:cNvPr id="11" name="what_is_technical_seo-image-10" descr="preencoded.png">    </p:cNvPr>
          <p:cNvPicPr>
            <a:picLocks noChangeAspect="1"/>
          </p:cNvPicPr>
          <p:nvPr/>
        </p:nvPicPr>
        <p:blipFill>
          <a:blip r:embed="rId1"/>
          <a:srcRect l="10798" r="10798" t="0" b="0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e_checklis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re_checklis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的核心檢查項目</a:t>
            </a:r>
            <a:endParaRPr lang="en-US" sz="3000" dirty="0"/>
          </a:p>
        </p:txBody>
      </p:sp>
      <p:sp>
        <p:nvSpPr>
          <p:cNvPr id="4" name="core_checklist-shape-3"/>
          <p:cNvSpPr/>
          <p:nvPr/>
        </p:nvSpPr>
        <p:spPr>
          <a:xfrm>
            <a:off x="762000" y="1905000"/>
            <a:ext cx="2235200" cy="4826000"/>
          </a:xfrm>
          <a:prstGeom prst="roundRect">
            <a:avLst>
              <a:gd name="adj" fmla="val 5682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5" name="core_checklis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5600" y="2286000"/>
            <a:ext cx="406400" cy="406400"/>
          </a:xfrm>
          <a:prstGeom prst="rect">
            <a:avLst/>
          </a:prstGeom>
        </p:spPr>
      </p:pic>
      <p:sp>
        <p:nvSpPr>
          <p:cNvPr id="6" name="core_checklist-text-5"/>
          <p:cNvSpPr/>
          <p:nvPr/>
        </p:nvSpPr>
        <p:spPr>
          <a:xfrm>
            <a:off x="965200" y="2971800"/>
            <a:ext cx="18288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可爬取性</a:t>
            </a:r>
            <a:endParaRPr lang="en-US" sz="1400" dirty="0"/>
          </a:p>
        </p:txBody>
      </p:sp>
      <p:sp>
        <p:nvSpPr>
          <p:cNvPr id="7" name="core_checklist-text-6"/>
          <p:cNvSpPr/>
          <p:nvPr/>
        </p:nvSpPr>
        <p:spPr>
          <a:xfrm>
            <a:off x="965200" y="3683000"/>
            <a:ext cx="1828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確保爬蟲能順利存取</a:t>
            </a:r>
            <a:endParaRPr lang="en-US" sz="1200" dirty="0"/>
          </a:p>
        </p:txBody>
      </p:sp>
      <p:sp>
        <p:nvSpPr>
          <p:cNvPr id="8" name="core_checklist-shape-7"/>
          <p:cNvSpPr/>
          <p:nvPr/>
        </p:nvSpPr>
        <p:spPr>
          <a:xfrm>
            <a:off x="3149600" y="1905000"/>
            <a:ext cx="2235200" cy="4826000"/>
          </a:xfrm>
          <a:prstGeom prst="roundRect">
            <a:avLst>
              <a:gd name="adj" fmla="val 5682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9" name="core_checklist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00" y="2286000"/>
            <a:ext cx="406400" cy="406400"/>
          </a:xfrm>
          <a:prstGeom prst="rect">
            <a:avLst/>
          </a:prstGeom>
        </p:spPr>
      </p:pic>
      <p:sp>
        <p:nvSpPr>
          <p:cNvPr id="10" name="core_checklist-text-9"/>
          <p:cNvSpPr/>
          <p:nvPr/>
        </p:nvSpPr>
        <p:spPr>
          <a:xfrm>
            <a:off x="3352800" y="2971800"/>
            <a:ext cx="18288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索引狀態</a:t>
            </a:r>
            <a:endParaRPr lang="en-US" sz="1400" dirty="0"/>
          </a:p>
        </p:txBody>
      </p:sp>
      <p:sp>
        <p:nvSpPr>
          <p:cNvPr id="11" name="core_checklist-text-10"/>
          <p:cNvSpPr/>
          <p:nvPr/>
        </p:nvSpPr>
        <p:spPr>
          <a:xfrm>
            <a:off x="3352800" y="3683000"/>
            <a:ext cx="1828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確認頁面已被收錄</a:t>
            </a:r>
            <a:endParaRPr lang="en-US" sz="1200" dirty="0"/>
          </a:p>
        </p:txBody>
      </p:sp>
      <p:sp>
        <p:nvSpPr>
          <p:cNvPr id="12" name="core_checklist-shape-11"/>
          <p:cNvSpPr/>
          <p:nvPr/>
        </p:nvSpPr>
        <p:spPr>
          <a:xfrm>
            <a:off x="5537200" y="1905000"/>
            <a:ext cx="2235200" cy="4826000"/>
          </a:xfrm>
          <a:prstGeom prst="roundRect">
            <a:avLst>
              <a:gd name="adj" fmla="val 5682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13" name="core_checklist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286000"/>
            <a:ext cx="406400" cy="406400"/>
          </a:xfrm>
          <a:prstGeom prst="rect">
            <a:avLst/>
          </a:prstGeom>
        </p:spPr>
      </p:pic>
      <p:sp>
        <p:nvSpPr>
          <p:cNvPr id="14" name="core_checklist-text-13"/>
          <p:cNvSpPr/>
          <p:nvPr/>
        </p:nvSpPr>
        <p:spPr>
          <a:xfrm>
            <a:off x="5740400" y="2971800"/>
            <a:ext cx="18288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速度與效能</a:t>
            </a:r>
            <a:endParaRPr lang="en-US" sz="1400" dirty="0"/>
          </a:p>
        </p:txBody>
      </p:sp>
      <p:sp>
        <p:nvSpPr>
          <p:cNvPr id="15" name="core_checklist-text-14"/>
          <p:cNvSpPr/>
          <p:nvPr/>
        </p:nvSpPr>
        <p:spPr>
          <a:xfrm>
            <a:off x="5740400" y="3683000"/>
            <a:ext cx="1828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Web Vitals 表現</a:t>
            </a:r>
            <a:endParaRPr lang="en-US" sz="1200" dirty="0"/>
          </a:p>
        </p:txBody>
      </p:sp>
      <p:sp>
        <p:nvSpPr>
          <p:cNvPr id="16" name="core_checklist-shape-15"/>
          <p:cNvSpPr/>
          <p:nvPr/>
        </p:nvSpPr>
        <p:spPr>
          <a:xfrm>
            <a:off x="7924800" y="1905000"/>
            <a:ext cx="2235200" cy="4826000"/>
          </a:xfrm>
          <a:prstGeom prst="roundRect">
            <a:avLst>
              <a:gd name="adj" fmla="val 5682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17" name="core_checklist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400" y="2286000"/>
            <a:ext cx="406400" cy="406400"/>
          </a:xfrm>
          <a:prstGeom prst="rect">
            <a:avLst/>
          </a:prstGeom>
        </p:spPr>
      </p:pic>
      <p:sp>
        <p:nvSpPr>
          <p:cNvPr id="18" name="core_checklist-text-17"/>
          <p:cNvSpPr/>
          <p:nvPr/>
        </p:nvSpPr>
        <p:spPr>
          <a:xfrm>
            <a:off x="8128000" y="2971800"/>
            <a:ext cx="18288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行動裝置適配</a:t>
            </a:r>
            <a:endParaRPr lang="en-US" sz="1400" dirty="0"/>
          </a:p>
        </p:txBody>
      </p:sp>
      <p:sp>
        <p:nvSpPr>
          <p:cNvPr id="19" name="core_checklist-text-18"/>
          <p:cNvSpPr/>
          <p:nvPr/>
        </p:nvSpPr>
        <p:spPr>
          <a:xfrm>
            <a:off x="8128000" y="3683000"/>
            <a:ext cx="1828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響應式設計檢測</a:t>
            </a:r>
            <a:endParaRPr lang="en-US" sz="1200" dirty="0"/>
          </a:p>
        </p:txBody>
      </p:sp>
      <p:sp>
        <p:nvSpPr>
          <p:cNvPr id="20" name="core_checklist-shape-19"/>
          <p:cNvSpPr/>
          <p:nvPr/>
        </p:nvSpPr>
        <p:spPr>
          <a:xfrm>
            <a:off x="10312400" y="1905000"/>
            <a:ext cx="2235200" cy="4826000"/>
          </a:xfrm>
          <a:prstGeom prst="roundRect">
            <a:avLst>
              <a:gd name="adj" fmla="val 5682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21" name="core_checklist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0" y="2286000"/>
            <a:ext cx="406400" cy="406400"/>
          </a:xfrm>
          <a:prstGeom prst="rect">
            <a:avLst/>
          </a:prstGeom>
        </p:spPr>
      </p:pic>
      <p:sp>
        <p:nvSpPr>
          <p:cNvPr id="22" name="core_checklist-text-21"/>
          <p:cNvSpPr/>
          <p:nvPr/>
        </p:nvSpPr>
        <p:spPr>
          <a:xfrm>
            <a:off x="10515600" y="2971800"/>
            <a:ext cx="18288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安全性</a:t>
            </a:r>
            <a:endParaRPr lang="en-US" sz="1400" dirty="0"/>
          </a:p>
        </p:txBody>
      </p:sp>
      <p:sp>
        <p:nvSpPr>
          <p:cNvPr id="23" name="core_checklist-text-22"/>
          <p:cNvSpPr/>
          <p:nvPr/>
        </p:nvSpPr>
        <p:spPr>
          <a:xfrm>
            <a:off x="10515600" y="3683000"/>
            <a:ext cx="1828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HTTPS 加密連線</a:t>
            </a:r>
            <a:endParaRPr lang="en-US" sz="1200" dirty="0"/>
          </a:p>
        </p:txBody>
      </p:sp>
      <p:sp>
        <p:nvSpPr>
          <p:cNvPr id="24" name="core_checklist-shape-23"/>
          <p:cNvSpPr/>
          <p:nvPr/>
        </p:nvSpPr>
        <p:spPr>
          <a:xfrm>
            <a:off x="12700000" y="1905000"/>
            <a:ext cx="2794000" cy="4826000"/>
          </a:xfrm>
          <a:prstGeom prst="roundRect">
            <a:avLst>
              <a:gd name="adj" fmla="val 4545"/>
            </a:avLst>
          </a:prstGeom>
          <a:solidFill>
            <a:srgbClr val="E8F0FE"/>
          </a:solidFill>
          <a:ln/>
        </p:spPr>
      </p:sp>
      <p:pic>
        <p:nvPicPr>
          <p:cNvPr id="25" name="core_checklist-icon-2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43000" y="2286000"/>
            <a:ext cx="406400" cy="406400"/>
          </a:xfrm>
          <a:prstGeom prst="rect">
            <a:avLst/>
          </a:prstGeom>
        </p:spPr>
      </p:pic>
      <p:sp>
        <p:nvSpPr>
          <p:cNvPr id="26" name="core_checklist-text-25"/>
          <p:cNvSpPr/>
          <p:nvPr/>
        </p:nvSpPr>
        <p:spPr>
          <a:xfrm>
            <a:off x="12903200" y="2971800"/>
            <a:ext cx="23876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</a:t>
            </a:r>
            <a:endParaRPr lang="en-US" sz="1400" dirty="0"/>
          </a:p>
        </p:txBody>
      </p:sp>
      <p:sp>
        <p:nvSpPr>
          <p:cNvPr id="27" name="core_checklist-text-26"/>
          <p:cNvSpPr/>
          <p:nvPr/>
        </p:nvSpPr>
        <p:spPr>
          <a:xfrm>
            <a:off x="12903200" y="3683000"/>
            <a:ext cx="23876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 Markup 標記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technical_seo_matter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y_technical_seo_matter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再好的內容，讀不到就等於不存在</a:t>
            </a:r>
            <a:endParaRPr lang="en-US" sz="3000" dirty="0"/>
          </a:p>
        </p:txBody>
      </p:sp>
      <p:sp>
        <p:nvSpPr>
          <p:cNvPr id="4" name="why_technical_seo_matters-text-3"/>
          <p:cNvSpPr/>
          <p:nvPr/>
        </p:nvSpPr>
        <p:spPr>
          <a:xfrm>
            <a:off x="762000" y="1778000"/>
            <a:ext cx="1473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技術問題會直接阻斷內容被搜尋引擎發現與理解的機會，以下是三個關鍵數據：</a:t>
            </a:r>
            <a:endParaRPr lang="en-US" sz="1700" dirty="0"/>
          </a:p>
        </p:txBody>
      </p:sp>
      <p:sp>
        <p:nvSpPr>
          <p:cNvPr id="5" name="why_technical_seo_matters-shape-4"/>
          <p:cNvSpPr/>
          <p:nvPr/>
        </p:nvSpPr>
        <p:spPr>
          <a:xfrm>
            <a:off x="762000" y="2667000"/>
            <a:ext cx="4572000" cy="3556000"/>
          </a:xfrm>
          <a:prstGeom prst="roundRect">
            <a:avLst>
              <a:gd name="adj" fmla="val 357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6" name="why_technical_seo_matters-text-5"/>
          <p:cNvSpPr/>
          <p:nvPr/>
        </p:nvSpPr>
        <p:spPr>
          <a:xfrm>
            <a:off x="1016000" y="30480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D9302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7%</a:t>
            </a:r>
            <a:endParaRPr lang="en-US" sz="4000" dirty="0"/>
          </a:p>
        </p:txBody>
      </p:sp>
      <p:sp>
        <p:nvSpPr>
          <p:cNvPr id="7" name="why_technical_seo_matters-text-6"/>
          <p:cNvSpPr/>
          <p:nvPr/>
        </p:nvSpPr>
        <p:spPr>
          <a:xfrm>
            <a:off x="1016000" y="4064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轉換率下降</a:t>
            </a:r>
            <a:endParaRPr lang="en-US" sz="1500" dirty="0"/>
          </a:p>
        </p:txBody>
      </p:sp>
      <p:sp>
        <p:nvSpPr>
          <p:cNvPr id="8" name="why_technical_seo_matters-text-7"/>
          <p:cNvSpPr/>
          <p:nvPr/>
        </p:nvSpPr>
        <p:spPr>
          <a:xfrm>
            <a:off x="1016000" y="4521200"/>
            <a:ext cx="406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網站速度每延遲 1 秒，轉換率平均下降 7%（Google 研究）</a:t>
            </a:r>
            <a:endParaRPr lang="en-US" sz="1300" dirty="0"/>
          </a:p>
        </p:txBody>
      </p:sp>
      <p:sp>
        <p:nvSpPr>
          <p:cNvPr id="9" name="why_technical_seo_matters-shape-8"/>
          <p:cNvSpPr/>
          <p:nvPr/>
        </p:nvSpPr>
        <p:spPr>
          <a:xfrm>
            <a:off x="5842000" y="2667000"/>
            <a:ext cx="4572000" cy="3556000"/>
          </a:xfrm>
          <a:prstGeom prst="roundRect">
            <a:avLst>
              <a:gd name="adj" fmla="val 357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0" name="why_technical_seo_matters-text-9"/>
          <p:cNvSpPr/>
          <p:nvPr/>
        </p:nvSpPr>
        <p:spPr>
          <a:xfrm>
            <a:off x="6096000" y="30480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2021</a:t>
            </a:r>
            <a:endParaRPr lang="en-US" sz="4000" dirty="0"/>
          </a:p>
        </p:txBody>
      </p:sp>
      <p:sp>
        <p:nvSpPr>
          <p:cNvPr id="11" name="why_technical_seo_matters-text-10"/>
          <p:cNvSpPr/>
          <p:nvPr/>
        </p:nvSpPr>
        <p:spPr>
          <a:xfrm>
            <a:off x="6096000" y="4064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正式列入排名因素</a:t>
            </a:r>
            <a:endParaRPr lang="en-US" sz="1500" dirty="0"/>
          </a:p>
        </p:txBody>
      </p:sp>
      <p:sp>
        <p:nvSpPr>
          <p:cNvPr id="12" name="why_technical_seo_matters-text-11"/>
          <p:cNvSpPr/>
          <p:nvPr/>
        </p:nvSpPr>
        <p:spPr>
          <a:xfrm>
            <a:off x="6096000" y="4521200"/>
            <a:ext cx="406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自 2021 年 5 月起將核心網頁指標納入排名演算法</a:t>
            </a:r>
            <a:endParaRPr lang="en-US" sz="1300" dirty="0"/>
          </a:p>
        </p:txBody>
      </p:sp>
      <p:sp>
        <p:nvSpPr>
          <p:cNvPr id="13" name="why_technical_seo_matters-shape-12"/>
          <p:cNvSpPr/>
          <p:nvPr/>
        </p:nvSpPr>
        <p:spPr>
          <a:xfrm>
            <a:off x="10922000" y="2667000"/>
            <a:ext cx="4572000" cy="3556000"/>
          </a:xfrm>
          <a:prstGeom prst="roundRect">
            <a:avLst>
              <a:gd name="adj" fmla="val 357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4" name="why_technical_seo_matters-text-13"/>
          <p:cNvSpPr/>
          <p:nvPr/>
        </p:nvSpPr>
        <p:spPr>
          <a:xfrm>
            <a:off x="11176000" y="30480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E8E3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</a:t>
            </a:r>
            <a:endParaRPr lang="en-US" sz="4000" dirty="0"/>
          </a:p>
        </p:txBody>
      </p:sp>
      <p:sp>
        <p:nvSpPr>
          <p:cNvPr id="15" name="why_technical_seo_matters-text-14"/>
          <p:cNvSpPr/>
          <p:nvPr/>
        </p:nvSpPr>
        <p:spPr>
          <a:xfrm>
            <a:off x="11176000" y="4064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無法索引 ＝ 零曝光</a:t>
            </a:r>
            <a:endParaRPr lang="en-US" sz="1500" dirty="0"/>
          </a:p>
        </p:txBody>
      </p:sp>
      <p:sp>
        <p:nvSpPr>
          <p:cNvPr id="16" name="why_technical_seo_matters-text-15"/>
          <p:cNvSpPr/>
          <p:nvPr/>
        </p:nvSpPr>
        <p:spPr>
          <a:xfrm>
            <a:off x="11176000" y="4521200"/>
            <a:ext cx="406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未被正確索引的頁面，無論內容多優質都無法出現在搜尋結果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網站速度優化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d_impac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peed_impac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網站速度已成為搜尋排名的關鍵因素</a:t>
            </a:r>
            <a:endParaRPr lang="en-US" sz="3000" dirty="0"/>
          </a:p>
        </p:txBody>
      </p:sp>
      <p:sp>
        <p:nvSpPr>
          <p:cNvPr id="4" name="speed_impact-text-3"/>
          <p:cNvSpPr/>
          <p:nvPr/>
        </p:nvSpPr>
        <p:spPr>
          <a:xfrm>
            <a:off x="762000" y="1778000"/>
            <a:ext cx="1473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明確表示，載入速度快、體驗流暢的網站更容易獲得優先排名，尤其在行動裝置上更為明顯。</a:t>
            </a:r>
            <a:endParaRPr lang="en-US" sz="1700" dirty="0"/>
          </a:p>
        </p:txBody>
      </p:sp>
      <p:sp>
        <p:nvSpPr>
          <p:cNvPr id="5" name="speed_impact-shape-4"/>
          <p:cNvSpPr/>
          <p:nvPr/>
        </p:nvSpPr>
        <p:spPr>
          <a:xfrm>
            <a:off x="762000" y="2667000"/>
            <a:ext cx="4572000" cy="3302000"/>
          </a:xfrm>
          <a:prstGeom prst="roundRect">
            <a:avLst>
              <a:gd name="adj" fmla="val 3846"/>
            </a:avLst>
          </a:prstGeom>
          <a:solidFill>
            <a:srgbClr val="E8F0FE"/>
          </a:solidFill>
          <a:ln/>
        </p:spPr>
      </p:sp>
      <p:pic>
        <p:nvPicPr>
          <p:cNvPr id="6" name="speed_impact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971800"/>
            <a:ext cx="431800" cy="431800"/>
          </a:xfrm>
          <a:prstGeom prst="rect">
            <a:avLst/>
          </a:prstGeom>
        </p:spPr>
      </p:pic>
      <p:sp>
        <p:nvSpPr>
          <p:cNvPr id="7" name="speed_impact-text-6"/>
          <p:cNvSpPr/>
          <p:nvPr/>
        </p:nvSpPr>
        <p:spPr>
          <a:xfrm>
            <a:off x="1016000" y="36068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LCP</a:t>
            </a:r>
            <a:endParaRPr lang="en-US" sz="1600" dirty="0"/>
          </a:p>
        </p:txBody>
      </p:sp>
      <p:sp>
        <p:nvSpPr>
          <p:cNvPr id="8" name="speed_impact-text-7"/>
          <p:cNvSpPr/>
          <p:nvPr/>
        </p:nvSpPr>
        <p:spPr>
          <a:xfrm>
            <a:off x="1016000" y="4038600"/>
            <a:ext cx="406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最大內容繪製</a:t>
            </a:r>
            <a:endParaRPr lang="en-US" sz="1300" dirty="0"/>
          </a:p>
        </p:txBody>
      </p:sp>
      <p:sp>
        <p:nvSpPr>
          <p:cNvPr id="9" name="speed_impact-text-8"/>
          <p:cNvSpPr/>
          <p:nvPr/>
        </p:nvSpPr>
        <p:spPr>
          <a:xfrm>
            <a:off x="1016000" y="44704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衡量頁面主要內容出現的速度</a:t>
            </a:r>
            <a:endParaRPr lang="en-US" sz="1300" dirty="0"/>
          </a:p>
        </p:txBody>
      </p:sp>
      <p:sp>
        <p:nvSpPr>
          <p:cNvPr id="10" name="speed_impact-shape-9"/>
          <p:cNvSpPr/>
          <p:nvPr/>
        </p:nvSpPr>
        <p:spPr>
          <a:xfrm>
            <a:off x="5842000" y="2667000"/>
            <a:ext cx="4572000" cy="3302000"/>
          </a:xfrm>
          <a:prstGeom prst="roundRect">
            <a:avLst>
              <a:gd name="adj" fmla="val 3846"/>
            </a:avLst>
          </a:prstGeom>
          <a:solidFill>
            <a:srgbClr val="E8F0FE"/>
          </a:solidFill>
          <a:ln/>
        </p:spPr>
      </p:sp>
      <p:pic>
        <p:nvPicPr>
          <p:cNvPr id="11" name="speed_impact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71800"/>
            <a:ext cx="431800" cy="431800"/>
          </a:xfrm>
          <a:prstGeom prst="rect">
            <a:avLst/>
          </a:prstGeom>
        </p:spPr>
      </p:pic>
      <p:sp>
        <p:nvSpPr>
          <p:cNvPr id="12" name="speed_impact-text-11"/>
          <p:cNvSpPr/>
          <p:nvPr/>
        </p:nvSpPr>
        <p:spPr>
          <a:xfrm>
            <a:off x="6096000" y="36068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INP</a:t>
            </a:r>
            <a:endParaRPr lang="en-US" sz="1600" dirty="0"/>
          </a:p>
        </p:txBody>
      </p:sp>
      <p:sp>
        <p:nvSpPr>
          <p:cNvPr id="13" name="speed_impact-text-12"/>
          <p:cNvSpPr/>
          <p:nvPr/>
        </p:nvSpPr>
        <p:spPr>
          <a:xfrm>
            <a:off x="6096000" y="4038600"/>
            <a:ext cx="406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互動到下次繪製</a:t>
            </a:r>
            <a:endParaRPr lang="en-US" sz="1300" dirty="0"/>
          </a:p>
        </p:txBody>
      </p:sp>
      <p:sp>
        <p:nvSpPr>
          <p:cNvPr id="14" name="speed_impact-text-13"/>
          <p:cNvSpPr/>
          <p:nvPr/>
        </p:nvSpPr>
        <p:spPr>
          <a:xfrm>
            <a:off x="6096000" y="44704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衡量使用者互動的反應速度</a:t>
            </a:r>
            <a:endParaRPr lang="en-US" sz="1300" dirty="0"/>
          </a:p>
        </p:txBody>
      </p:sp>
      <p:sp>
        <p:nvSpPr>
          <p:cNvPr id="15" name="speed_impact-shape-14"/>
          <p:cNvSpPr/>
          <p:nvPr/>
        </p:nvSpPr>
        <p:spPr>
          <a:xfrm>
            <a:off x="10922000" y="2667000"/>
            <a:ext cx="4572000" cy="3302000"/>
          </a:xfrm>
          <a:prstGeom prst="roundRect">
            <a:avLst>
              <a:gd name="adj" fmla="val 3846"/>
            </a:avLst>
          </a:prstGeom>
          <a:solidFill>
            <a:srgbClr val="E8F0FE"/>
          </a:solidFill>
          <a:ln/>
        </p:spPr>
      </p:sp>
      <p:pic>
        <p:nvPicPr>
          <p:cNvPr id="16" name="speed_impact-icon-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971800"/>
            <a:ext cx="431800" cy="431800"/>
          </a:xfrm>
          <a:prstGeom prst="rect">
            <a:avLst/>
          </a:prstGeom>
        </p:spPr>
      </p:pic>
      <p:sp>
        <p:nvSpPr>
          <p:cNvPr id="17" name="speed_impact-text-16"/>
          <p:cNvSpPr/>
          <p:nvPr/>
        </p:nvSpPr>
        <p:spPr>
          <a:xfrm>
            <a:off x="11176000" y="36068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CLS</a:t>
            </a:r>
            <a:endParaRPr lang="en-US" sz="1600" dirty="0"/>
          </a:p>
        </p:txBody>
      </p:sp>
      <p:sp>
        <p:nvSpPr>
          <p:cNvPr id="18" name="speed_impact-text-17"/>
          <p:cNvSpPr/>
          <p:nvPr/>
        </p:nvSpPr>
        <p:spPr>
          <a:xfrm>
            <a:off x="11176000" y="4038600"/>
            <a:ext cx="406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累積版面位移</a:t>
            </a:r>
            <a:endParaRPr lang="en-US" sz="1300" dirty="0"/>
          </a:p>
        </p:txBody>
      </p:sp>
      <p:sp>
        <p:nvSpPr>
          <p:cNvPr id="19" name="speed_impact-text-18"/>
          <p:cNvSpPr/>
          <p:nvPr/>
        </p:nvSpPr>
        <p:spPr>
          <a:xfrm>
            <a:off x="11176000" y="44704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衡量頁面視覺穩定性</a:t>
            </a:r>
            <a:endParaRPr lang="en-US" sz="1300" dirty="0"/>
          </a:p>
        </p:txBody>
      </p:sp>
      <p:sp>
        <p:nvSpPr>
          <p:cNvPr id="20" name="speed_impact-text-19"/>
          <p:cNvSpPr/>
          <p:nvPr/>
        </p:nvSpPr>
        <p:spPr>
          <a:xfrm>
            <a:off x="762000" y="6350000"/>
            <a:ext cx="1473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以上三項共同構成 Google 的「核心網頁指標（Core Web Vitals）」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d_bottleneck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peed_bottleneck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網站速度的常見瓶頸</a:t>
            </a:r>
            <a:endParaRPr lang="en-US" sz="3000" dirty="0"/>
          </a:p>
        </p:txBody>
      </p:sp>
      <p:pic>
        <p:nvPicPr>
          <p:cNvPr id="4" name="speed_bottlenecks-image-3" descr="preencoded.png">    </p:cNvPr>
          <p:cNvPicPr>
            <a:picLocks noChangeAspect="1"/>
          </p:cNvPicPr>
          <p:nvPr/>
        </p:nvPicPr>
        <p:blipFill>
          <a:blip r:embed="rId1"/>
          <a:srcRect l="16383" r="16383" t="0" b="0"/>
          <a:stretch/>
        </p:blipFill>
        <p:spPr>
          <a:xfrm>
            <a:off x="762000" y="1651000"/>
            <a:ext cx="6350000" cy="5588000"/>
          </a:xfrm>
          <a:prstGeom prst="roundRect">
            <a:avLst>
              <a:gd name="adj" fmla="val 2273"/>
            </a:avLst>
          </a:prstGeom>
        </p:spPr>
      </p:pic>
      <p:sp>
        <p:nvSpPr>
          <p:cNvPr id="5" name="speed_bottlenecks-shape-4"/>
          <p:cNvSpPr/>
          <p:nvPr/>
        </p:nvSpPr>
        <p:spPr>
          <a:xfrm>
            <a:off x="7620000" y="1651000"/>
            <a:ext cx="7874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6" name="speed_bottlenecks-text-5"/>
          <p:cNvSpPr/>
          <p:nvPr/>
        </p:nvSpPr>
        <p:spPr>
          <a:xfrm>
            <a:off x="7874000" y="1905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大型未壓縮圖片</a:t>
            </a:r>
            <a:endParaRPr lang="en-US" sz="1500" dirty="0"/>
          </a:p>
        </p:txBody>
      </p:sp>
      <p:sp>
        <p:nvSpPr>
          <p:cNvPr id="7" name="speed_bottlenecks-text-6"/>
          <p:cNvSpPr/>
          <p:nvPr/>
        </p:nvSpPr>
        <p:spPr>
          <a:xfrm>
            <a:off x="7874000" y="2260600"/>
            <a:ext cx="736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佔用大量頻寬與載入時間</a:t>
            </a:r>
            <a:endParaRPr lang="en-US" sz="1300" dirty="0"/>
          </a:p>
        </p:txBody>
      </p:sp>
      <p:sp>
        <p:nvSpPr>
          <p:cNvPr id="8" name="speed_bottlenecks-shape-7"/>
          <p:cNvSpPr/>
          <p:nvPr/>
        </p:nvSpPr>
        <p:spPr>
          <a:xfrm>
            <a:off x="7620000" y="2794000"/>
            <a:ext cx="7874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9" name="speed_bottlenecks-text-8"/>
          <p:cNvSpPr/>
          <p:nvPr/>
        </p:nvSpPr>
        <p:spPr>
          <a:xfrm>
            <a:off x="7874000" y="3048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過多 JavaScript 與 CSS</a:t>
            </a:r>
            <a:endParaRPr lang="en-US" sz="1500" dirty="0"/>
          </a:p>
        </p:txBody>
      </p:sp>
      <p:sp>
        <p:nvSpPr>
          <p:cNvPr id="10" name="speed_bottlenecks-text-9"/>
          <p:cNvSpPr/>
          <p:nvPr/>
        </p:nvSpPr>
        <p:spPr>
          <a:xfrm>
            <a:off x="7874000" y="3403600"/>
            <a:ext cx="736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阻塞頁面渲染，延長載入時間</a:t>
            </a:r>
            <a:endParaRPr lang="en-US" sz="1300" dirty="0"/>
          </a:p>
        </p:txBody>
      </p:sp>
      <p:sp>
        <p:nvSpPr>
          <p:cNvPr id="11" name="speed_bottlenecks-shape-10"/>
          <p:cNvSpPr/>
          <p:nvPr/>
        </p:nvSpPr>
        <p:spPr>
          <a:xfrm>
            <a:off x="7620000" y="3937000"/>
            <a:ext cx="7874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2" name="speed_bottlenecks-text-11"/>
          <p:cNvSpPr/>
          <p:nvPr/>
        </p:nvSpPr>
        <p:spPr>
          <a:xfrm>
            <a:off x="7874000" y="4191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伺服器回應時間過慢</a:t>
            </a:r>
            <a:endParaRPr lang="en-US" sz="1500" dirty="0"/>
          </a:p>
        </p:txBody>
      </p:sp>
      <p:sp>
        <p:nvSpPr>
          <p:cNvPr id="13" name="speed_bottlenecks-text-12"/>
          <p:cNvSpPr/>
          <p:nvPr/>
        </p:nvSpPr>
        <p:spPr>
          <a:xfrm>
            <a:off x="7874000" y="4546600"/>
            <a:ext cx="736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主機效能不足或未使用 CDN</a:t>
            </a:r>
            <a:endParaRPr lang="en-US" sz="1300" dirty="0"/>
          </a:p>
        </p:txBody>
      </p:sp>
      <p:sp>
        <p:nvSpPr>
          <p:cNvPr id="14" name="speed_bottlenecks-shape-13"/>
          <p:cNvSpPr/>
          <p:nvPr/>
        </p:nvSpPr>
        <p:spPr>
          <a:xfrm>
            <a:off x="7620000" y="5080000"/>
            <a:ext cx="7874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5" name="speed_bottlenecks-text-14"/>
          <p:cNvSpPr/>
          <p:nvPr/>
        </p:nvSpPr>
        <p:spPr>
          <a:xfrm>
            <a:off x="7874000" y="5334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第三方腳本過多</a:t>
            </a:r>
            <a:endParaRPr lang="en-US" sz="1500" dirty="0"/>
          </a:p>
        </p:txBody>
      </p:sp>
      <p:sp>
        <p:nvSpPr>
          <p:cNvPr id="16" name="speed_bottlenecks-text-15"/>
          <p:cNvSpPr/>
          <p:nvPr/>
        </p:nvSpPr>
        <p:spPr>
          <a:xfrm>
            <a:off x="7874000" y="5689600"/>
            <a:ext cx="736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分析工具、廣告腳本拖慢載入</a:t>
            </a:r>
            <a:endParaRPr lang="en-US" sz="1300" dirty="0"/>
          </a:p>
        </p:txBody>
      </p:sp>
      <p:sp>
        <p:nvSpPr>
          <p:cNvPr id="17" name="speed_bottlenecks-shape-16"/>
          <p:cNvSpPr/>
          <p:nvPr/>
        </p:nvSpPr>
        <p:spPr>
          <a:xfrm>
            <a:off x="7620000" y="6223000"/>
            <a:ext cx="7874000" cy="1016000"/>
          </a:xfrm>
          <a:prstGeom prst="roundRect">
            <a:avLst>
              <a:gd name="adj" fmla="val 10000"/>
            </a:avLst>
          </a:prstGeom>
          <a:solidFill>
            <a:srgbClr val="FCE8E6"/>
          </a:solidFill>
          <a:ln/>
        </p:spPr>
      </p:sp>
      <p:sp>
        <p:nvSpPr>
          <p:cNvPr id="18" name="speed_bottlenecks-text-17"/>
          <p:cNvSpPr/>
          <p:nvPr/>
        </p:nvSpPr>
        <p:spPr>
          <a:xfrm>
            <a:off x="7874000" y="6477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302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未啟用瀏覽器快取</a:t>
            </a:r>
            <a:endParaRPr lang="en-US" sz="1500" dirty="0"/>
          </a:p>
        </p:txBody>
      </p:sp>
      <p:sp>
        <p:nvSpPr>
          <p:cNvPr id="19" name="speed_bottlenecks-text-18"/>
          <p:cNvSpPr/>
          <p:nvPr/>
        </p:nvSpPr>
        <p:spPr>
          <a:xfrm>
            <a:off x="7874000" y="6832600"/>
            <a:ext cx="736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重複下載相同資源，浪費頻寬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d_optimization_method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peed_optimization_method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網站速度優化五大方法</a:t>
            </a:r>
            <a:endParaRPr lang="en-US" sz="3000" dirty="0"/>
          </a:p>
        </p:txBody>
      </p:sp>
      <p:sp>
        <p:nvSpPr>
          <p:cNvPr id="4" name="speed_optimization_methods-shape-3"/>
          <p:cNvSpPr/>
          <p:nvPr/>
        </p:nvSpPr>
        <p:spPr>
          <a:xfrm>
            <a:off x="762000" y="1778000"/>
            <a:ext cx="14732000" cy="838200"/>
          </a:xfrm>
          <a:prstGeom prst="roundRect">
            <a:avLst>
              <a:gd name="adj" fmla="val 1212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5" name="speed_optimization_methods-shape-4"/>
          <p:cNvSpPr/>
          <p:nvPr/>
        </p:nvSpPr>
        <p:spPr>
          <a:xfrm>
            <a:off x="1016000" y="19431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speed_optimization_methods-text-5"/>
          <p:cNvSpPr/>
          <p:nvPr/>
        </p:nvSpPr>
        <p:spPr>
          <a:xfrm>
            <a:off x="1016000" y="19431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speed_optimization_methods-text-6"/>
          <p:cNvSpPr/>
          <p:nvPr/>
        </p:nvSpPr>
        <p:spPr>
          <a:xfrm>
            <a:off x="1778000" y="19685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圖片壓縮與格式轉換</a:t>
            </a:r>
            <a:endParaRPr lang="en-US" sz="1500" dirty="0"/>
          </a:p>
        </p:txBody>
      </p:sp>
      <p:sp>
        <p:nvSpPr>
          <p:cNvPr id="8" name="speed_optimization_methods-text-7"/>
          <p:cNvSpPr/>
          <p:nvPr/>
        </p:nvSpPr>
        <p:spPr>
          <a:xfrm>
            <a:off x="8128000" y="2032000"/>
            <a:ext cx="685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改用 WebP／AVIF 格式，降低檔案大小</a:t>
            </a:r>
            <a:endParaRPr lang="en-US" sz="1300" dirty="0"/>
          </a:p>
        </p:txBody>
      </p:sp>
      <p:sp>
        <p:nvSpPr>
          <p:cNvPr id="9" name="speed_optimization_methods-shape-8"/>
          <p:cNvSpPr/>
          <p:nvPr/>
        </p:nvSpPr>
        <p:spPr>
          <a:xfrm>
            <a:off x="762000" y="2743200"/>
            <a:ext cx="14732000" cy="838200"/>
          </a:xfrm>
          <a:prstGeom prst="roundRect">
            <a:avLst>
              <a:gd name="adj" fmla="val 1212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0" name="speed_optimization_methods-shape-9"/>
          <p:cNvSpPr/>
          <p:nvPr/>
        </p:nvSpPr>
        <p:spPr>
          <a:xfrm>
            <a:off x="1016000" y="29083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1" name="speed_optimization_methods-text-10"/>
          <p:cNvSpPr/>
          <p:nvPr/>
        </p:nvSpPr>
        <p:spPr>
          <a:xfrm>
            <a:off x="1016000" y="29083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speed_optimization_methods-text-11"/>
          <p:cNvSpPr/>
          <p:nvPr/>
        </p:nvSpPr>
        <p:spPr>
          <a:xfrm>
            <a:off x="1778000" y="29337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程式碼壓縮（Minify）</a:t>
            </a:r>
            <a:endParaRPr lang="en-US" sz="1500" dirty="0"/>
          </a:p>
        </p:txBody>
      </p:sp>
      <p:sp>
        <p:nvSpPr>
          <p:cNvPr id="13" name="speed_optimization_methods-text-12"/>
          <p:cNvSpPr/>
          <p:nvPr/>
        </p:nvSpPr>
        <p:spPr>
          <a:xfrm>
            <a:off x="8128000" y="2997200"/>
            <a:ext cx="685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移除多餘空格與註解，縮小檔案體積</a:t>
            </a:r>
            <a:endParaRPr lang="en-US" sz="1300" dirty="0"/>
          </a:p>
        </p:txBody>
      </p:sp>
      <p:sp>
        <p:nvSpPr>
          <p:cNvPr id="14" name="speed_optimization_methods-shape-13"/>
          <p:cNvSpPr/>
          <p:nvPr/>
        </p:nvSpPr>
        <p:spPr>
          <a:xfrm>
            <a:off x="762000" y="3708400"/>
            <a:ext cx="14732000" cy="838200"/>
          </a:xfrm>
          <a:prstGeom prst="roundRect">
            <a:avLst>
              <a:gd name="adj" fmla="val 1212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5" name="speed_optimization_methods-shape-14"/>
          <p:cNvSpPr/>
          <p:nvPr/>
        </p:nvSpPr>
        <p:spPr>
          <a:xfrm>
            <a:off x="1016000" y="38735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6" name="speed_optimization_methods-text-15"/>
          <p:cNvSpPr/>
          <p:nvPr/>
        </p:nvSpPr>
        <p:spPr>
          <a:xfrm>
            <a:off x="1016000" y="38735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speed_optimization_methods-text-16"/>
          <p:cNvSpPr/>
          <p:nvPr/>
        </p:nvSpPr>
        <p:spPr>
          <a:xfrm>
            <a:off x="1778000" y="38989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啟用瀏覽器快取</a:t>
            </a:r>
            <a:endParaRPr lang="en-US" sz="1500" dirty="0"/>
          </a:p>
        </p:txBody>
      </p:sp>
      <p:sp>
        <p:nvSpPr>
          <p:cNvPr id="18" name="speed_optimization_methods-text-17"/>
          <p:cNvSpPr/>
          <p:nvPr/>
        </p:nvSpPr>
        <p:spPr>
          <a:xfrm>
            <a:off x="8128000" y="3962400"/>
            <a:ext cx="685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重複訪客可直接讀取本機快取資源</a:t>
            </a:r>
            <a:endParaRPr lang="en-US" sz="1300" dirty="0"/>
          </a:p>
        </p:txBody>
      </p:sp>
      <p:sp>
        <p:nvSpPr>
          <p:cNvPr id="19" name="speed_optimization_methods-shape-18"/>
          <p:cNvSpPr/>
          <p:nvPr/>
        </p:nvSpPr>
        <p:spPr>
          <a:xfrm>
            <a:off x="762000" y="4673600"/>
            <a:ext cx="14732000" cy="838200"/>
          </a:xfrm>
          <a:prstGeom prst="roundRect">
            <a:avLst>
              <a:gd name="adj" fmla="val 1212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20" name="speed_optimization_methods-shape-19"/>
          <p:cNvSpPr/>
          <p:nvPr/>
        </p:nvSpPr>
        <p:spPr>
          <a:xfrm>
            <a:off x="1016000" y="48387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21" name="speed_optimization_methods-text-20"/>
          <p:cNvSpPr/>
          <p:nvPr/>
        </p:nvSpPr>
        <p:spPr>
          <a:xfrm>
            <a:off x="1016000" y="48387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speed_optimization_methods-text-21"/>
          <p:cNvSpPr/>
          <p:nvPr/>
        </p:nvSpPr>
        <p:spPr>
          <a:xfrm>
            <a:off x="1778000" y="48641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 CDN 加速</a:t>
            </a:r>
            <a:endParaRPr lang="en-US" sz="1500" dirty="0"/>
          </a:p>
        </p:txBody>
      </p:sp>
      <p:sp>
        <p:nvSpPr>
          <p:cNvPr id="23" name="speed_optimization_methods-text-22"/>
          <p:cNvSpPr/>
          <p:nvPr/>
        </p:nvSpPr>
        <p:spPr>
          <a:xfrm>
            <a:off x="8128000" y="4927600"/>
            <a:ext cx="685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將內容分散至全球節點，縮短傳輸距離</a:t>
            </a:r>
            <a:endParaRPr lang="en-US" sz="1300" dirty="0"/>
          </a:p>
        </p:txBody>
      </p:sp>
      <p:sp>
        <p:nvSpPr>
          <p:cNvPr id="24" name="speed_optimization_methods-shape-23"/>
          <p:cNvSpPr/>
          <p:nvPr/>
        </p:nvSpPr>
        <p:spPr>
          <a:xfrm>
            <a:off x="762000" y="5638800"/>
            <a:ext cx="14732000" cy="838200"/>
          </a:xfrm>
          <a:prstGeom prst="roundRect">
            <a:avLst>
              <a:gd name="adj" fmla="val 12121"/>
            </a:avLst>
          </a:prstGeom>
          <a:solidFill>
            <a:srgbClr val="E8F0FE"/>
          </a:solidFill>
          <a:ln/>
        </p:spPr>
      </p:sp>
      <p:sp>
        <p:nvSpPr>
          <p:cNvPr id="25" name="speed_optimization_methods-shape-24"/>
          <p:cNvSpPr/>
          <p:nvPr/>
        </p:nvSpPr>
        <p:spPr>
          <a:xfrm>
            <a:off x="1016000" y="58039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26" name="speed_optimization_methods-text-25"/>
          <p:cNvSpPr/>
          <p:nvPr/>
        </p:nvSpPr>
        <p:spPr>
          <a:xfrm>
            <a:off x="1016000" y="58039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7" name="speed_optimization_methods-text-26"/>
          <p:cNvSpPr/>
          <p:nvPr/>
        </p:nvSpPr>
        <p:spPr>
          <a:xfrm>
            <a:off x="1778000" y="58293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減少伺服器回應時間（TTFB）</a:t>
            </a:r>
            <a:endParaRPr lang="en-US" sz="1500" dirty="0"/>
          </a:p>
        </p:txBody>
      </p:sp>
      <p:sp>
        <p:nvSpPr>
          <p:cNvPr id="28" name="speed_optimization_methods-text-27"/>
          <p:cNvSpPr/>
          <p:nvPr/>
        </p:nvSpPr>
        <p:spPr>
          <a:xfrm>
            <a:off x="8128000" y="5892800"/>
            <a:ext cx="685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升級主機方案或優化後端程式效能</a:t>
            </a:r>
            <a:endParaRPr lang="en-US" sz="1300" dirty="0"/>
          </a:p>
        </p:txBody>
      </p:sp>
      <p:sp>
        <p:nvSpPr>
          <p:cNvPr id="29" name="speed_optimization_methods-text-28"/>
          <p:cNvSpPr/>
          <p:nvPr/>
        </p:nvSpPr>
        <p:spPr>
          <a:xfrm>
            <a:off x="762000" y="6858000"/>
            <a:ext cx="1473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資料來源：Google Search Central、web.dev 效能優化指南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e_web_vitals_detai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re_web_vitals_detail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Web Vitals 三大指標詳解</a:t>
            </a:r>
            <a:endParaRPr lang="en-US" sz="3000" dirty="0"/>
          </a:p>
        </p:txBody>
      </p:sp>
      <p:graphicFrame>
        <p:nvGraphicFramePr>
          <p:cNvPr id="12" name="core_web_vitals_detail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778000"/>
          <a:ext cx="14732000" cy="5334000"/>
        </p:xfrm>
        <a:graphic>
          <a:graphicData uri="http://schemas.openxmlformats.org/drawingml/2006/table">
            <a:tbl>
              <a:tblPr/>
              <a:tblGrid>
                <a:gridCol w="2678545"/>
                <a:gridCol w="4017818"/>
                <a:gridCol w="4017818"/>
                <a:gridCol w="4017818"/>
              </a:tblGrid>
              <a:tr h="1333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指標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良好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待改善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不佳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1333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LCP</a:t>
                      </a: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（最大內容繪製）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8E3E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≤ 2.5 秒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202124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2.5 - 4.0 秒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9302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＞ 4.0 秒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3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INP</a:t>
                      </a: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（互動到下次繪製）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8E3E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≤ 200 ms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202124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200 - 500 ms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9302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＞ 500 ms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1333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CLS</a:t>
                      </a: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（累積版面位移）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8E3E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≤ 0.1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202124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0.1 - 0.25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9302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＞ 0.25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ore_web_vitals_detail-shape-4"/>
          <p:cNvSpPr/>
          <p:nvPr/>
        </p:nvSpPr>
        <p:spPr>
          <a:xfrm>
            <a:off x="762000" y="74930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E8F0FE"/>
          </a:solidFill>
          <a:ln/>
        </p:spPr>
      </p:sp>
      <p:sp>
        <p:nvSpPr>
          <p:cNvPr id="6" name="core_web_vitals_detail-text-5"/>
          <p:cNvSpPr/>
          <p:nvPr/>
        </p:nvSpPr>
        <p:spPr>
          <a:xfrm>
            <a:off x="1092200" y="77216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建議使用 PageSpeed Insights 或 Search Console 定期檢測，並優先修復標示為「不佳」的頁面。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爬取與索引</a:t>
            </a:r>
            <a:endParaRPr lang="en-US" sz="4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awl_index_proces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rawl_index_proces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搜尋引擎如何爬取與索引網站</a:t>
            </a:r>
            <a:endParaRPr lang="en-US" sz="3000" dirty="0"/>
          </a:p>
        </p:txBody>
      </p:sp>
      <p:sp>
        <p:nvSpPr>
          <p:cNvPr id="4" name="crawl_index_process-shape-3"/>
          <p:cNvSpPr/>
          <p:nvPr/>
        </p:nvSpPr>
        <p:spPr>
          <a:xfrm>
            <a:off x="1905000" y="3302000"/>
            <a:ext cx="12446000" cy="9144"/>
          </a:xfrm>
          <a:prstGeom prst="line">
            <a:avLst/>
          </a:prstGeom>
          <a:ln w="38100">
            <a:solidFill>
              <a:srgbClr val="DADCE0"/>
            </a:solidFill>
            <a:prstDash val="solid"/>
          </a:ln>
        </p:spPr>
      </p:sp>
      <p:sp>
        <p:nvSpPr>
          <p:cNvPr id="5" name="crawl_index_process-shape-4"/>
          <p:cNvSpPr/>
          <p:nvPr/>
        </p:nvSpPr>
        <p:spPr>
          <a:xfrm>
            <a:off x="1524000" y="3048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pic>
        <p:nvPicPr>
          <p:cNvPr id="6" name="crawl_index_proces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500" y="3238500"/>
            <a:ext cx="381000" cy="381000"/>
          </a:xfrm>
          <a:prstGeom prst="rect">
            <a:avLst/>
          </a:prstGeom>
        </p:spPr>
      </p:pic>
      <p:sp>
        <p:nvSpPr>
          <p:cNvPr id="7" name="crawl_index_process-text-6"/>
          <p:cNvSpPr/>
          <p:nvPr/>
        </p:nvSpPr>
        <p:spPr>
          <a:xfrm>
            <a:off x="762000" y="4064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爬蟲瀏覽</a:t>
            </a:r>
            <a:endParaRPr lang="en-US" sz="1400" dirty="0"/>
          </a:p>
        </p:txBody>
      </p:sp>
      <p:sp>
        <p:nvSpPr>
          <p:cNvPr id="8" name="crawl_index_process-text-7"/>
          <p:cNvSpPr/>
          <p:nvPr/>
        </p:nvSpPr>
        <p:spPr>
          <a:xfrm>
            <a:off x="762000" y="4445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Googlebot 沿連結探索網頁</a:t>
            </a:r>
            <a:endParaRPr lang="en-US" sz="1200" dirty="0"/>
          </a:p>
        </p:txBody>
      </p:sp>
      <p:sp>
        <p:nvSpPr>
          <p:cNvPr id="9" name="crawl_index_process-shape-8"/>
          <p:cNvSpPr/>
          <p:nvPr/>
        </p:nvSpPr>
        <p:spPr>
          <a:xfrm>
            <a:off x="4826000" y="3048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pic>
        <p:nvPicPr>
          <p:cNvPr id="10" name="crawl_index_proces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00" y="3238500"/>
            <a:ext cx="381000" cy="381000"/>
          </a:xfrm>
          <a:prstGeom prst="rect">
            <a:avLst/>
          </a:prstGeom>
        </p:spPr>
      </p:pic>
      <p:sp>
        <p:nvSpPr>
          <p:cNvPr id="11" name="crawl_index_process-text-10"/>
          <p:cNvSpPr/>
          <p:nvPr/>
        </p:nvSpPr>
        <p:spPr>
          <a:xfrm>
            <a:off x="4064000" y="4064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解析內容</a:t>
            </a:r>
            <a:endParaRPr lang="en-US" sz="1400" dirty="0"/>
          </a:p>
        </p:txBody>
      </p:sp>
      <p:sp>
        <p:nvSpPr>
          <p:cNvPr id="12" name="crawl_index_process-text-11"/>
          <p:cNvSpPr/>
          <p:nvPr/>
        </p:nvSpPr>
        <p:spPr>
          <a:xfrm>
            <a:off x="4064000" y="4445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 HTML 結構與文字內容</a:t>
            </a:r>
            <a:endParaRPr lang="en-US" sz="1200" dirty="0"/>
          </a:p>
        </p:txBody>
      </p:sp>
      <p:sp>
        <p:nvSpPr>
          <p:cNvPr id="13" name="crawl_index_process-shape-12"/>
          <p:cNvSpPr/>
          <p:nvPr/>
        </p:nvSpPr>
        <p:spPr>
          <a:xfrm>
            <a:off x="8128000" y="3048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pic>
        <p:nvPicPr>
          <p:cNvPr id="14" name="crawl_index_proces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500" y="3238500"/>
            <a:ext cx="381000" cy="381000"/>
          </a:xfrm>
          <a:prstGeom prst="rect">
            <a:avLst/>
          </a:prstGeom>
        </p:spPr>
      </p:pic>
      <p:sp>
        <p:nvSpPr>
          <p:cNvPr id="15" name="crawl_index_process-text-14"/>
          <p:cNvSpPr/>
          <p:nvPr/>
        </p:nvSpPr>
        <p:spPr>
          <a:xfrm>
            <a:off x="7366000" y="4064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建立索引</a:t>
            </a:r>
            <a:endParaRPr lang="en-US" sz="1400" dirty="0"/>
          </a:p>
        </p:txBody>
      </p:sp>
      <p:sp>
        <p:nvSpPr>
          <p:cNvPr id="16" name="crawl_index_process-text-15"/>
          <p:cNvSpPr/>
          <p:nvPr/>
        </p:nvSpPr>
        <p:spPr>
          <a:xfrm>
            <a:off x="7366000" y="4445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將頁面存入龐大的索引資料庫</a:t>
            </a:r>
            <a:endParaRPr lang="en-US" sz="1200" dirty="0"/>
          </a:p>
        </p:txBody>
      </p:sp>
      <p:sp>
        <p:nvSpPr>
          <p:cNvPr id="17" name="crawl_index_process-shape-16"/>
          <p:cNvSpPr/>
          <p:nvPr/>
        </p:nvSpPr>
        <p:spPr>
          <a:xfrm>
            <a:off x="11430000" y="3048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pic>
        <p:nvPicPr>
          <p:cNvPr id="18" name="crawl_index_process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00" y="3238500"/>
            <a:ext cx="381000" cy="381000"/>
          </a:xfrm>
          <a:prstGeom prst="rect">
            <a:avLst/>
          </a:prstGeom>
        </p:spPr>
      </p:pic>
      <p:sp>
        <p:nvSpPr>
          <p:cNvPr id="19" name="crawl_index_process-text-18"/>
          <p:cNvSpPr/>
          <p:nvPr/>
        </p:nvSpPr>
        <p:spPr>
          <a:xfrm>
            <a:off x="10668000" y="4064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回應搜尋</a:t>
            </a:r>
            <a:endParaRPr lang="en-US" sz="1400" dirty="0"/>
          </a:p>
        </p:txBody>
      </p:sp>
      <p:sp>
        <p:nvSpPr>
          <p:cNvPr id="20" name="crawl_index_process-text-19"/>
          <p:cNvSpPr/>
          <p:nvPr/>
        </p:nvSpPr>
        <p:spPr>
          <a:xfrm>
            <a:off x="10668000" y="4445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依相關性從索引中呈現結果</a:t>
            </a:r>
            <a:endParaRPr lang="en-US" sz="1200" dirty="0"/>
          </a:p>
        </p:txBody>
      </p:sp>
      <p:sp>
        <p:nvSpPr>
          <p:cNvPr id="21" name="crawl_index_process-shape-20"/>
          <p:cNvSpPr/>
          <p:nvPr/>
        </p:nvSpPr>
        <p:spPr>
          <a:xfrm>
            <a:off x="762000" y="5588000"/>
            <a:ext cx="14732000" cy="1778000"/>
          </a:xfrm>
          <a:prstGeom prst="roundRect">
            <a:avLst>
              <a:gd name="adj" fmla="val 7143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22" name="crawl_index_process-text-21"/>
          <p:cNvSpPr/>
          <p:nvPr/>
        </p:nvSpPr>
        <p:spPr>
          <a:xfrm>
            <a:off x="1092200" y="5842000"/>
            <a:ext cx="1397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robots.txt</a:t>
            </a: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是網站與爬蟲之間的第一個溝通介面，用來告知搜尋引擎哪些頁面可以或不能被爬取，正確設定是技術 SEO 的第一步。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bots_tx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obots_tx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robots.txt 的正確設定</a:t>
            </a:r>
            <a:endParaRPr lang="en-US" sz="3000" dirty="0"/>
          </a:p>
        </p:txBody>
      </p:sp>
      <p:sp>
        <p:nvSpPr>
          <p:cNvPr id="4" name="robots_txt-shape-3"/>
          <p:cNvSpPr/>
          <p:nvPr/>
        </p:nvSpPr>
        <p:spPr>
          <a:xfrm>
            <a:off x="762000" y="1778000"/>
            <a:ext cx="6858000" cy="3048000"/>
          </a:xfrm>
          <a:prstGeom prst="roundRect">
            <a:avLst>
              <a:gd name="adj" fmla="val 3333"/>
            </a:avLst>
          </a:prstGeom>
          <a:solidFill>
            <a:srgbClr val="202124"/>
          </a:solidFill>
          <a:ln/>
        </p:spPr>
      </p:sp>
      <p:sp>
        <p:nvSpPr>
          <p:cNvPr id="5" name="robots_txt-text-4"/>
          <p:cNvSpPr/>
          <p:nvPr/>
        </p:nvSpPr>
        <p:spPr>
          <a:xfrm>
            <a:off x="1092200" y="20828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User-agent: *</a:t>
            </a:r>
            <a:endParaRPr lang="en-US" sz="1500" dirty="0"/>
          </a:p>
        </p:txBody>
      </p:sp>
      <p:sp>
        <p:nvSpPr>
          <p:cNvPr id="6" name="robots_txt-text-5"/>
          <p:cNvSpPr/>
          <p:nvPr/>
        </p:nvSpPr>
        <p:spPr>
          <a:xfrm>
            <a:off x="1092200" y="25400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Disallow: /admin/</a:t>
            </a:r>
            <a:endParaRPr lang="en-US" sz="1500" dirty="0"/>
          </a:p>
        </p:txBody>
      </p:sp>
      <p:sp>
        <p:nvSpPr>
          <p:cNvPr id="7" name="robots_txt-text-6"/>
          <p:cNvSpPr/>
          <p:nvPr/>
        </p:nvSpPr>
        <p:spPr>
          <a:xfrm>
            <a:off x="1092200" y="29972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Disallow: /cart/</a:t>
            </a:r>
            <a:endParaRPr lang="en-US" sz="1500" dirty="0"/>
          </a:p>
        </p:txBody>
      </p:sp>
      <p:sp>
        <p:nvSpPr>
          <p:cNvPr id="8" name="robots_txt-text-7"/>
          <p:cNvSpPr/>
          <p:nvPr/>
        </p:nvSpPr>
        <p:spPr>
          <a:xfrm>
            <a:off x="1092200" y="34544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Allow: /</a:t>
            </a:r>
            <a:endParaRPr lang="en-US" sz="1500" dirty="0"/>
          </a:p>
        </p:txBody>
      </p:sp>
      <p:sp>
        <p:nvSpPr>
          <p:cNvPr id="9" name="robots_txt-text-8"/>
          <p:cNvSpPr/>
          <p:nvPr/>
        </p:nvSpPr>
        <p:spPr>
          <a:xfrm>
            <a:off x="1092200" y="40640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Sitemap: https://example.com/sitemap.xml</a:t>
            </a:r>
            <a:endParaRPr lang="en-US" sz="1500" dirty="0"/>
          </a:p>
        </p:txBody>
      </p:sp>
      <p:sp>
        <p:nvSpPr>
          <p:cNvPr id="10" name="robots_txt-shape-9"/>
          <p:cNvSpPr/>
          <p:nvPr/>
        </p:nvSpPr>
        <p:spPr>
          <a:xfrm>
            <a:off x="8128000" y="1778000"/>
            <a:ext cx="7366000" cy="1270000"/>
          </a:xfrm>
          <a:prstGeom prst="roundRect">
            <a:avLst>
              <a:gd name="adj" fmla="val 8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1" name="robots_txt-text-10"/>
          <p:cNvSpPr/>
          <p:nvPr/>
        </p:nvSpPr>
        <p:spPr>
          <a:xfrm>
            <a:off x="8382000" y="20066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作用</a:t>
            </a:r>
            <a:endParaRPr lang="en-US" sz="1500" dirty="0"/>
          </a:p>
        </p:txBody>
      </p:sp>
      <p:sp>
        <p:nvSpPr>
          <p:cNvPr id="12" name="robots_txt-text-11"/>
          <p:cNvSpPr/>
          <p:nvPr/>
        </p:nvSpPr>
        <p:spPr>
          <a:xfrm>
            <a:off x="8382000" y="2362200"/>
            <a:ext cx="685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告訴搜尋引擎哪些頁面可以爬取、哪些應避開</a:t>
            </a:r>
            <a:endParaRPr lang="en-US" sz="1300" dirty="0"/>
          </a:p>
        </p:txBody>
      </p:sp>
      <p:sp>
        <p:nvSpPr>
          <p:cNvPr id="13" name="robots_txt-shape-12"/>
          <p:cNvSpPr/>
          <p:nvPr/>
        </p:nvSpPr>
        <p:spPr>
          <a:xfrm>
            <a:off x="8128000" y="3200400"/>
            <a:ext cx="7366000" cy="1270000"/>
          </a:xfrm>
          <a:prstGeom prst="roundRect">
            <a:avLst>
              <a:gd name="adj" fmla="val 8000"/>
            </a:avLst>
          </a:prstGeom>
          <a:solidFill>
            <a:srgbClr val="FCE8E6"/>
          </a:solidFill>
          <a:ln/>
        </p:spPr>
      </p:sp>
      <p:sp>
        <p:nvSpPr>
          <p:cNvPr id="14" name="robots_txt-text-13"/>
          <p:cNvSpPr/>
          <p:nvPr/>
        </p:nvSpPr>
        <p:spPr>
          <a:xfrm>
            <a:off x="8382000" y="34290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302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常見錯誤</a:t>
            </a:r>
            <a:endParaRPr lang="en-US" sz="1500" dirty="0"/>
          </a:p>
        </p:txBody>
      </p:sp>
      <p:sp>
        <p:nvSpPr>
          <p:cNvPr id="15" name="robots_txt-text-14"/>
          <p:cNvSpPr/>
          <p:nvPr/>
        </p:nvSpPr>
        <p:spPr>
          <a:xfrm>
            <a:off x="8382000" y="3784600"/>
            <a:ext cx="685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誤用 Disallow 擋住重要頁面，導致無法被索引</a:t>
            </a:r>
            <a:endParaRPr lang="en-US" sz="1300" dirty="0"/>
          </a:p>
        </p:txBody>
      </p:sp>
      <p:sp>
        <p:nvSpPr>
          <p:cNvPr id="16" name="robots_txt-shape-15"/>
          <p:cNvSpPr/>
          <p:nvPr/>
        </p:nvSpPr>
        <p:spPr>
          <a:xfrm>
            <a:off x="8128000" y="4622800"/>
            <a:ext cx="7366000" cy="1270000"/>
          </a:xfrm>
          <a:prstGeom prst="roundRect">
            <a:avLst>
              <a:gd name="adj" fmla="val 8000"/>
            </a:avLst>
          </a:prstGeom>
          <a:solidFill>
            <a:srgbClr val="E8F0FE"/>
          </a:solidFill>
          <a:ln/>
        </p:spPr>
      </p:sp>
      <p:sp>
        <p:nvSpPr>
          <p:cNvPr id="17" name="robots_txt-text-16"/>
          <p:cNvSpPr/>
          <p:nvPr/>
        </p:nvSpPr>
        <p:spPr>
          <a:xfrm>
            <a:off x="8382000" y="48514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</a:t>
            </a:r>
            <a:endParaRPr lang="en-US" sz="1500" dirty="0"/>
          </a:p>
        </p:txBody>
      </p:sp>
      <p:sp>
        <p:nvSpPr>
          <p:cNvPr id="18" name="robots_txt-text-17"/>
          <p:cNvSpPr/>
          <p:nvPr/>
        </p:nvSpPr>
        <p:spPr>
          <a:xfrm>
            <a:off x="8382000" y="5207000"/>
            <a:ext cx="685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定期於 Google Search Console 檢查 robots.txt 測試工具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ml_sitemap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xml_sitemap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XML Sitemap 的重要性</a:t>
            </a:r>
            <a:endParaRPr lang="en-US" sz="3000" dirty="0"/>
          </a:p>
        </p:txBody>
      </p:sp>
      <p:sp>
        <p:nvSpPr>
          <p:cNvPr id="4" name="xml_sitemap-shape-3"/>
          <p:cNvSpPr/>
          <p:nvPr/>
        </p:nvSpPr>
        <p:spPr>
          <a:xfrm>
            <a:off x="762000" y="1905000"/>
            <a:ext cx="6858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5" name="xml_sitemap-text-4"/>
          <p:cNvSpPr/>
          <p:nvPr/>
        </p:nvSpPr>
        <p:spPr>
          <a:xfrm>
            <a:off x="1016000" y="2133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提供完整網站結構</a:t>
            </a:r>
            <a:endParaRPr lang="en-US" sz="1500" dirty="0"/>
          </a:p>
        </p:txBody>
      </p:sp>
      <p:sp>
        <p:nvSpPr>
          <p:cNvPr id="6" name="xml_sitemap-text-5"/>
          <p:cNvSpPr/>
          <p:nvPr/>
        </p:nvSpPr>
        <p:spPr>
          <a:xfrm>
            <a:off x="1016000" y="24892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讓搜尋引擎快速理解網站架構</a:t>
            </a:r>
            <a:endParaRPr lang="en-US" sz="1300" dirty="0"/>
          </a:p>
        </p:txBody>
      </p:sp>
      <p:sp>
        <p:nvSpPr>
          <p:cNvPr id="7" name="xml_sitemap-shape-6"/>
          <p:cNvSpPr/>
          <p:nvPr/>
        </p:nvSpPr>
        <p:spPr>
          <a:xfrm>
            <a:off x="762000" y="3073400"/>
            <a:ext cx="6858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8" name="xml_sitemap-text-7"/>
          <p:cNvSpPr/>
          <p:nvPr/>
        </p:nvSpPr>
        <p:spPr>
          <a:xfrm>
            <a:off x="1016000" y="3302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加速新頁面發現</a:t>
            </a:r>
            <a:endParaRPr lang="en-US" sz="1500" dirty="0"/>
          </a:p>
        </p:txBody>
      </p:sp>
      <p:sp>
        <p:nvSpPr>
          <p:cNvPr id="9" name="xml_sitemap-text-8"/>
          <p:cNvSpPr/>
          <p:nvPr/>
        </p:nvSpPr>
        <p:spPr>
          <a:xfrm>
            <a:off x="1016000" y="36576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幫助爬蟲及早發現新增或更新內容</a:t>
            </a:r>
            <a:endParaRPr lang="en-US" sz="1300" dirty="0"/>
          </a:p>
        </p:txBody>
      </p:sp>
      <p:sp>
        <p:nvSpPr>
          <p:cNvPr id="10" name="xml_sitemap-shape-9"/>
          <p:cNvSpPr/>
          <p:nvPr/>
        </p:nvSpPr>
        <p:spPr>
          <a:xfrm>
            <a:off x="762000" y="4241800"/>
            <a:ext cx="6858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1" name="xml_sitemap-text-10"/>
          <p:cNvSpPr/>
          <p:nvPr/>
        </p:nvSpPr>
        <p:spPr>
          <a:xfrm>
            <a:off x="1016000" y="4470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 GSC 提交 Sitemap</a:t>
            </a:r>
            <a:endParaRPr lang="en-US" sz="1500" dirty="0"/>
          </a:p>
        </p:txBody>
      </p:sp>
      <p:sp>
        <p:nvSpPr>
          <p:cNvPr id="12" name="xml_sitemap-text-11"/>
          <p:cNvSpPr/>
          <p:nvPr/>
        </p:nvSpPr>
        <p:spPr>
          <a:xfrm>
            <a:off x="1016000" y="48260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 Search Console 直接提交網址</a:t>
            </a:r>
            <a:endParaRPr lang="en-US" sz="1300" dirty="0"/>
          </a:p>
        </p:txBody>
      </p:sp>
      <p:sp>
        <p:nvSpPr>
          <p:cNvPr id="13" name="xml_sitemap-shape-12"/>
          <p:cNvSpPr/>
          <p:nvPr/>
        </p:nvSpPr>
        <p:spPr>
          <a:xfrm>
            <a:off x="762000" y="5410200"/>
            <a:ext cx="6858000" cy="1016000"/>
          </a:xfrm>
          <a:prstGeom prst="roundRect">
            <a:avLst>
              <a:gd name="adj" fmla="val 10000"/>
            </a:avLst>
          </a:prstGeom>
          <a:solidFill>
            <a:srgbClr val="E8F0FE"/>
          </a:solidFill>
          <a:ln/>
        </p:spPr>
      </p:sp>
      <p:sp>
        <p:nvSpPr>
          <p:cNvPr id="14" name="xml_sitemap-text-13"/>
          <p:cNvSpPr/>
          <p:nvPr/>
        </p:nvSpPr>
        <p:spPr>
          <a:xfrm>
            <a:off x="1016000" y="5638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動態 vs 靜態生成</a:t>
            </a:r>
            <a:endParaRPr lang="en-US" sz="1500" dirty="0"/>
          </a:p>
        </p:txBody>
      </p:sp>
      <p:sp>
        <p:nvSpPr>
          <p:cNvPr id="15" name="xml_sitemap-text-14"/>
          <p:cNvSpPr/>
          <p:nvPr/>
        </p:nvSpPr>
        <p:spPr>
          <a:xfrm>
            <a:off x="1016000" y="59944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內容頻繁更新的網站建議採用動態生成</a:t>
            </a:r>
            <a:endParaRPr lang="en-US" sz="1300" dirty="0"/>
          </a:p>
        </p:txBody>
      </p:sp>
      <p:pic>
        <p:nvPicPr>
          <p:cNvPr id="16" name="xml_sitemap-image-15" descr="preencoded.png">    </p:cNvPr>
          <p:cNvPicPr>
            <a:picLocks noChangeAspect="1"/>
          </p:cNvPicPr>
          <p:nvPr/>
        </p:nvPicPr>
        <p:blipFill>
          <a:blip r:embed="rId1"/>
          <a:srcRect l="1783" r="1783" t="0" b="0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dex_diagnosi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index_diagnosi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索引問題診斷</a:t>
            </a:r>
            <a:endParaRPr lang="en-US" sz="3000" dirty="0"/>
          </a:p>
        </p:txBody>
      </p:sp>
      <p:sp>
        <p:nvSpPr>
          <p:cNvPr id="4" name="index_diagnosis-shape-3"/>
          <p:cNvSpPr/>
          <p:nvPr/>
        </p:nvSpPr>
        <p:spPr>
          <a:xfrm>
            <a:off x="762000" y="1778000"/>
            <a:ext cx="7112000" cy="5588000"/>
          </a:xfrm>
          <a:prstGeom prst="roundRect">
            <a:avLst>
              <a:gd name="adj" fmla="val 2273"/>
            </a:avLst>
          </a:prstGeom>
          <a:solidFill>
            <a:srgbClr val="FCE8E6"/>
          </a:solidFill>
          <a:ln/>
        </p:spPr>
      </p:sp>
      <p:pic>
        <p:nvPicPr>
          <p:cNvPr id="5" name="index_diagnosi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082800"/>
            <a:ext cx="381000" cy="381000"/>
          </a:xfrm>
          <a:prstGeom prst="rect">
            <a:avLst/>
          </a:prstGeom>
        </p:spPr>
      </p:pic>
      <p:sp>
        <p:nvSpPr>
          <p:cNvPr id="6" name="index_diagnosis-text-5"/>
          <p:cNvSpPr/>
          <p:nvPr/>
        </p:nvSpPr>
        <p:spPr>
          <a:xfrm>
            <a:off x="1651000" y="21082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D9302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常見索引問題</a:t>
            </a:r>
            <a:endParaRPr lang="en-US" sz="1700" dirty="0"/>
          </a:p>
        </p:txBody>
      </p:sp>
      <p:sp>
        <p:nvSpPr>
          <p:cNvPr id="7" name="index_diagnosis-text-6"/>
          <p:cNvSpPr/>
          <p:nvPr/>
        </p:nvSpPr>
        <p:spPr>
          <a:xfrm>
            <a:off x="1092200" y="27940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404 錯誤頁面</a:t>
            </a:r>
            <a:endParaRPr lang="en-US" sz="1500" dirty="0"/>
          </a:p>
        </p:txBody>
      </p:sp>
      <p:sp>
        <p:nvSpPr>
          <p:cNvPr id="8" name="index_diagnosis-text-7"/>
          <p:cNvSpPr/>
          <p:nvPr/>
        </p:nvSpPr>
        <p:spPr>
          <a:xfrm>
            <a:off x="1092200" y="33528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重定向鏈過長</a:t>
            </a:r>
            <a:endParaRPr lang="en-US" sz="1500" dirty="0"/>
          </a:p>
        </p:txBody>
      </p:sp>
      <p:sp>
        <p:nvSpPr>
          <p:cNvPr id="9" name="index_diagnosis-text-8"/>
          <p:cNvSpPr/>
          <p:nvPr/>
        </p:nvSpPr>
        <p:spPr>
          <a:xfrm>
            <a:off x="1092200" y="39116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網址規範化（Canonical）問題</a:t>
            </a:r>
            <a:endParaRPr lang="en-US" sz="1500" dirty="0"/>
          </a:p>
        </p:txBody>
      </p:sp>
      <p:sp>
        <p:nvSpPr>
          <p:cNvPr id="10" name="index_diagnosis-text-9"/>
          <p:cNvSpPr/>
          <p:nvPr/>
        </p:nvSpPr>
        <p:spPr>
          <a:xfrm>
            <a:off x="1092200" y="44704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重複內容未妥善處理</a:t>
            </a:r>
            <a:endParaRPr lang="en-US" sz="1500" dirty="0"/>
          </a:p>
        </p:txBody>
      </p:sp>
      <p:sp>
        <p:nvSpPr>
          <p:cNvPr id="11" name="index_diagnosis-shape-10"/>
          <p:cNvSpPr/>
          <p:nvPr/>
        </p:nvSpPr>
        <p:spPr>
          <a:xfrm>
            <a:off x="8382000" y="1778000"/>
            <a:ext cx="7112000" cy="5588000"/>
          </a:xfrm>
          <a:prstGeom prst="roundRect">
            <a:avLst>
              <a:gd name="adj" fmla="val 2273"/>
            </a:avLst>
          </a:prstGeom>
          <a:solidFill>
            <a:srgbClr val="E8F0FE"/>
          </a:solidFill>
          <a:ln/>
        </p:spPr>
      </p:sp>
      <p:pic>
        <p:nvPicPr>
          <p:cNvPr id="12" name="index_diagnosis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082800"/>
            <a:ext cx="381000" cy="381000"/>
          </a:xfrm>
          <a:prstGeom prst="rect">
            <a:avLst/>
          </a:prstGeom>
        </p:spPr>
      </p:pic>
      <p:sp>
        <p:nvSpPr>
          <p:cNvPr id="13" name="index_diagnosis-text-12"/>
          <p:cNvSpPr/>
          <p:nvPr/>
        </p:nvSpPr>
        <p:spPr>
          <a:xfrm>
            <a:off x="9271000" y="21082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檢測與修正方法</a:t>
            </a:r>
            <a:endParaRPr lang="en-US" sz="1700" dirty="0"/>
          </a:p>
        </p:txBody>
      </p:sp>
      <p:sp>
        <p:nvSpPr>
          <p:cNvPr id="14" name="index_diagnosis-text-13"/>
          <p:cNvSpPr/>
          <p:nvPr/>
        </p:nvSpPr>
        <p:spPr>
          <a:xfrm>
            <a:off x="8712200" y="27940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 GSC「網址檢查」工具逐頁確認</a:t>
            </a:r>
            <a:endParaRPr lang="en-US" sz="1500" dirty="0"/>
          </a:p>
        </p:txBody>
      </p:sp>
      <p:sp>
        <p:nvSpPr>
          <p:cNvPr id="15" name="index_diagnosis-text-14"/>
          <p:cNvSpPr/>
          <p:nvPr/>
        </p:nvSpPr>
        <p:spPr>
          <a:xfrm>
            <a:off x="8712200" y="33528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修正或移除失效連結</a:t>
            </a:r>
            <a:endParaRPr lang="en-US" sz="1500" dirty="0"/>
          </a:p>
        </p:txBody>
      </p:sp>
      <p:sp>
        <p:nvSpPr>
          <p:cNvPr id="16" name="index_diagnosis-text-15"/>
          <p:cNvSpPr/>
          <p:nvPr/>
        </p:nvSpPr>
        <p:spPr>
          <a:xfrm>
            <a:off x="8712200" y="39116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正確設置 Canonical 標籤</a:t>
            </a:r>
            <a:endParaRPr lang="en-US" sz="1500" dirty="0"/>
          </a:p>
        </p:txBody>
      </p:sp>
      <p:sp>
        <p:nvSpPr>
          <p:cNvPr id="17" name="index_diagnosis-text-16"/>
          <p:cNvSpPr/>
          <p:nvPr/>
        </p:nvSpPr>
        <p:spPr>
          <a:xfrm>
            <a:off x="8712200" y="44704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審慎使用 noindex 標籤管理低價值頁面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</a:t>
            </a:r>
            <a:endParaRPr lang="en-US" sz="4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structured_dat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at_is_structured_data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什麼是結構化資料？</a:t>
            </a:r>
            <a:endParaRPr lang="en-US" sz="3000" dirty="0"/>
          </a:p>
        </p:txBody>
      </p:sp>
      <p:sp>
        <p:nvSpPr>
          <p:cNvPr id="4" name="what_is_structured_data-text-3"/>
          <p:cNvSpPr/>
          <p:nvPr/>
        </p:nvSpPr>
        <p:spPr>
          <a:xfrm>
            <a:off x="762000" y="1905000"/>
            <a:ext cx="685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結構化資料是以搜尋引擎能理解的標準格式標記網頁內容，幫助搜尋引擎更精確理解頁面的意義與內容類型。</a:t>
            </a:r>
            <a:endParaRPr lang="en-US" sz="1800" dirty="0"/>
          </a:p>
        </p:txBody>
      </p:sp>
      <p:sp>
        <p:nvSpPr>
          <p:cNvPr id="5" name="what_is_structured_data-shape-4"/>
          <p:cNvSpPr/>
          <p:nvPr/>
        </p:nvSpPr>
        <p:spPr>
          <a:xfrm>
            <a:off x="762000" y="3175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6" name="what_is_structured_data-text-5"/>
          <p:cNvSpPr/>
          <p:nvPr/>
        </p:nvSpPr>
        <p:spPr>
          <a:xfrm>
            <a:off x="1016000" y="3403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推薦格式：JSON-LD</a:t>
            </a:r>
            <a:endParaRPr lang="en-US" sz="1500" dirty="0"/>
          </a:p>
        </p:txBody>
      </p:sp>
      <p:sp>
        <p:nvSpPr>
          <p:cNvPr id="7" name="what_is_structured_data-text-6"/>
          <p:cNvSpPr/>
          <p:nvPr/>
        </p:nvSpPr>
        <p:spPr>
          <a:xfrm>
            <a:off x="1016000" y="37592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官方推薦的結構化資料格式</a:t>
            </a:r>
            <a:endParaRPr lang="en-US" sz="1400" dirty="0"/>
          </a:p>
        </p:txBody>
      </p:sp>
      <p:sp>
        <p:nvSpPr>
          <p:cNvPr id="8" name="what_is_structured_data-shape-7"/>
          <p:cNvSpPr/>
          <p:nvPr/>
        </p:nvSpPr>
        <p:spPr>
          <a:xfrm>
            <a:off x="762000" y="44704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E8F0FE"/>
          </a:solidFill>
          <a:ln/>
        </p:spPr>
      </p:sp>
      <p:sp>
        <p:nvSpPr>
          <p:cNvPr id="9" name="what_is_structured_data-text-8"/>
          <p:cNvSpPr/>
          <p:nvPr/>
        </p:nvSpPr>
        <p:spPr>
          <a:xfrm>
            <a:off x="1016000" y="469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核心價值</a:t>
            </a:r>
            <a:endParaRPr lang="en-US" sz="1500" dirty="0"/>
          </a:p>
        </p:txBody>
      </p:sp>
      <p:sp>
        <p:nvSpPr>
          <p:cNvPr id="10" name="what_is_structured_data-text-9"/>
          <p:cNvSpPr/>
          <p:nvPr/>
        </p:nvSpPr>
        <p:spPr>
          <a:xfrm>
            <a:off x="1016000" y="50546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有機會獲得豐富摘要（Rich Snippets）呈現</a:t>
            </a:r>
            <a:endParaRPr lang="en-US" sz="1400" dirty="0"/>
          </a:p>
        </p:txBody>
      </p:sp>
      <p:sp>
        <p:nvSpPr>
          <p:cNvPr id="11" name="what_is_structured_data-shape-10"/>
          <p:cNvSpPr/>
          <p:nvPr/>
        </p:nvSpPr>
        <p:spPr>
          <a:xfrm>
            <a:off x="8382000" y="1905000"/>
            <a:ext cx="7112000" cy="3810000"/>
          </a:xfrm>
          <a:prstGeom prst="roundRect">
            <a:avLst>
              <a:gd name="adj" fmla="val 2667"/>
            </a:avLst>
          </a:prstGeom>
          <a:solidFill>
            <a:srgbClr val="202124"/>
          </a:solidFill>
          <a:ln/>
        </p:spPr>
      </p:sp>
      <p:sp>
        <p:nvSpPr>
          <p:cNvPr id="12" name="what_is_structured_data-text-11"/>
          <p:cNvSpPr/>
          <p:nvPr/>
        </p:nvSpPr>
        <p:spPr>
          <a:xfrm>
            <a:off x="8712200" y="2209800"/>
            <a:ext cx="6477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{"@context": "https://schema.org",</a:t>
            </a:r>
            <a:endParaRPr lang="en-US" sz="1400" dirty="0"/>
          </a:p>
        </p:txBody>
      </p:sp>
      <p:sp>
        <p:nvSpPr>
          <p:cNvPr id="13" name="what_is_structured_data-text-12"/>
          <p:cNvSpPr/>
          <p:nvPr/>
        </p:nvSpPr>
        <p:spPr>
          <a:xfrm>
            <a:off x="8712200" y="2590800"/>
            <a:ext cx="6477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"@type": "Article",</a:t>
            </a:r>
            <a:endParaRPr lang="en-US" sz="1400" dirty="0"/>
          </a:p>
        </p:txBody>
      </p:sp>
      <p:sp>
        <p:nvSpPr>
          <p:cNvPr id="14" name="what_is_structured_data-text-13"/>
          <p:cNvSpPr/>
          <p:nvPr/>
        </p:nvSpPr>
        <p:spPr>
          <a:xfrm>
            <a:off x="8712200" y="2971800"/>
            <a:ext cx="6477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"headline": "SEO 入門指南",</a:t>
            </a:r>
            <a:endParaRPr lang="en-US" sz="1400" dirty="0"/>
          </a:p>
        </p:txBody>
      </p:sp>
      <p:sp>
        <p:nvSpPr>
          <p:cNvPr id="15" name="what_is_structured_data-text-14"/>
          <p:cNvSpPr/>
          <p:nvPr/>
        </p:nvSpPr>
        <p:spPr>
          <a:xfrm>
            <a:off x="8712200" y="3352800"/>
            <a:ext cx="6477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"author": "賴家榮",</a:t>
            </a:r>
            <a:endParaRPr lang="en-US" sz="1400" dirty="0"/>
          </a:p>
        </p:txBody>
      </p:sp>
      <p:sp>
        <p:nvSpPr>
          <p:cNvPr id="16" name="what_is_structured_data-text-15"/>
          <p:cNvSpPr/>
          <p:nvPr/>
        </p:nvSpPr>
        <p:spPr>
          <a:xfrm>
            <a:off x="8712200" y="3733800"/>
            <a:ext cx="6477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"datePublished": "2026-07-01"</a:t>
            </a:r>
            <a:endParaRPr lang="en-US" sz="1400" dirty="0"/>
          </a:p>
        </p:txBody>
      </p:sp>
      <p:sp>
        <p:nvSpPr>
          <p:cNvPr id="17" name="what_is_structured_data-text-16"/>
          <p:cNvSpPr/>
          <p:nvPr/>
        </p:nvSpPr>
        <p:spPr>
          <a:xfrm>
            <a:off x="8712200" y="4114800"/>
            <a:ext cx="6477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B4F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hema_typ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chema_typ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 Markup 常見類型</a:t>
            </a:r>
            <a:endParaRPr lang="en-US" sz="3000" dirty="0"/>
          </a:p>
        </p:txBody>
      </p:sp>
      <p:sp>
        <p:nvSpPr>
          <p:cNvPr id="4" name="schema_types-shape-3"/>
          <p:cNvSpPr/>
          <p:nvPr/>
        </p:nvSpPr>
        <p:spPr>
          <a:xfrm>
            <a:off x="762000" y="19050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5" name="schema_typ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184400"/>
            <a:ext cx="355600" cy="355600"/>
          </a:xfrm>
          <a:prstGeom prst="rect">
            <a:avLst/>
          </a:prstGeom>
        </p:spPr>
      </p:pic>
      <p:sp>
        <p:nvSpPr>
          <p:cNvPr id="6" name="schema_types-text-5"/>
          <p:cNvSpPr/>
          <p:nvPr/>
        </p:nvSpPr>
        <p:spPr>
          <a:xfrm>
            <a:off x="1549400" y="22098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Organization</a:t>
            </a:r>
            <a:endParaRPr lang="en-US" sz="1500" dirty="0"/>
          </a:p>
        </p:txBody>
      </p:sp>
      <p:sp>
        <p:nvSpPr>
          <p:cNvPr id="7" name="schema_types-text-6"/>
          <p:cNvSpPr/>
          <p:nvPr/>
        </p:nvSpPr>
        <p:spPr>
          <a:xfrm>
            <a:off x="1016000" y="26670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標記組織的名稱、標誌與聯絡資訊</a:t>
            </a:r>
            <a:endParaRPr lang="en-US" sz="1300" dirty="0"/>
          </a:p>
        </p:txBody>
      </p:sp>
      <p:sp>
        <p:nvSpPr>
          <p:cNvPr id="8" name="schema_types-shape-7"/>
          <p:cNvSpPr/>
          <p:nvPr/>
        </p:nvSpPr>
        <p:spPr>
          <a:xfrm>
            <a:off x="5842000" y="19050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9" name="schema_typ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84400"/>
            <a:ext cx="355600" cy="355600"/>
          </a:xfrm>
          <a:prstGeom prst="rect">
            <a:avLst/>
          </a:prstGeom>
        </p:spPr>
      </p:pic>
      <p:sp>
        <p:nvSpPr>
          <p:cNvPr id="10" name="schema_types-text-9"/>
          <p:cNvSpPr/>
          <p:nvPr/>
        </p:nvSpPr>
        <p:spPr>
          <a:xfrm>
            <a:off x="6629400" y="22098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Article</a:t>
            </a:r>
            <a:endParaRPr lang="en-US" sz="1500" dirty="0"/>
          </a:p>
        </p:txBody>
      </p:sp>
      <p:sp>
        <p:nvSpPr>
          <p:cNvPr id="11" name="schema_types-text-10"/>
          <p:cNvSpPr/>
          <p:nvPr/>
        </p:nvSpPr>
        <p:spPr>
          <a:xfrm>
            <a:off x="6096000" y="26670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標記文章標題、作者與發布日期</a:t>
            </a:r>
            <a:endParaRPr lang="en-US" sz="1300" dirty="0"/>
          </a:p>
        </p:txBody>
      </p:sp>
      <p:sp>
        <p:nvSpPr>
          <p:cNvPr id="12" name="schema_types-shape-11"/>
          <p:cNvSpPr/>
          <p:nvPr/>
        </p:nvSpPr>
        <p:spPr>
          <a:xfrm>
            <a:off x="10922000" y="19050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13" name="schema_typ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184400"/>
            <a:ext cx="355600" cy="355600"/>
          </a:xfrm>
          <a:prstGeom prst="rect">
            <a:avLst/>
          </a:prstGeom>
        </p:spPr>
      </p:pic>
      <p:sp>
        <p:nvSpPr>
          <p:cNvPr id="14" name="schema_types-text-13"/>
          <p:cNvSpPr/>
          <p:nvPr/>
        </p:nvSpPr>
        <p:spPr>
          <a:xfrm>
            <a:off x="11709400" y="22098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Product</a:t>
            </a:r>
            <a:endParaRPr lang="en-US" sz="1500" dirty="0"/>
          </a:p>
        </p:txBody>
      </p:sp>
      <p:sp>
        <p:nvSpPr>
          <p:cNvPr id="15" name="schema_types-text-14"/>
          <p:cNvSpPr/>
          <p:nvPr/>
        </p:nvSpPr>
        <p:spPr>
          <a:xfrm>
            <a:off x="11176000" y="26670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標記產品價格、庫存與評價</a:t>
            </a:r>
            <a:endParaRPr lang="en-US" sz="1300" dirty="0"/>
          </a:p>
        </p:txBody>
      </p:sp>
      <p:sp>
        <p:nvSpPr>
          <p:cNvPr id="16" name="schema_types-shape-15"/>
          <p:cNvSpPr/>
          <p:nvPr/>
        </p:nvSpPr>
        <p:spPr>
          <a:xfrm>
            <a:off x="762000" y="40132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17" name="schema_typ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0" y="4292600"/>
            <a:ext cx="355600" cy="355600"/>
          </a:xfrm>
          <a:prstGeom prst="rect">
            <a:avLst/>
          </a:prstGeom>
        </p:spPr>
      </p:pic>
      <p:sp>
        <p:nvSpPr>
          <p:cNvPr id="18" name="schema_types-text-17"/>
          <p:cNvSpPr/>
          <p:nvPr/>
        </p:nvSpPr>
        <p:spPr>
          <a:xfrm>
            <a:off x="1549400" y="4318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FAQ</a:t>
            </a:r>
            <a:endParaRPr lang="en-US" sz="1500" dirty="0"/>
          </a:p>
        </p:txBody>
      </p:sp>
      <p:sp>
        <p:nvSpPr>
          <p:cNvPr id="19" name="schema_types-text-18"/>
          <p:cNvSpPr/>
          <p:nvPr/>
        </p:nvSpPr>
        <p:spPr>
          <a:xfrm>
            <a:off x="1016000" y="47752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標記常見問答，提升搜尋結果曝光</a:t>
            </a:r>
            <a:endParaRPr lang="en-US" sz="1300" dirty="0"/>
          </a:p>
        </p:txBody>
      </p:sp>
      <p:sp>
        <p:nvSpPr>
          <p:cNvPr id="20" name="schema_types-shape-19"/>
          <p:cNvSpPr/>
          <p:nvPr/>
        </p:nvSpPr>
        <p:spPr>
          <a:xfrm>
            <a:off x="5842000" y="40132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21" name="schema_type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292600"/>
            <a:ext cx="355600" cy="355600"/>
          </a:xfrm>
          <a:prstGeom prst="rect">
            <a:avLst/>
          </a:prstGeom>
        </p:spPr>
      </p:pic>
      <p:sp>
        <p:nvSpPr>
          <p:cNvPr id="22" name="schema_types-text-21"/>
          <p:cNvSpPr/>
          <p:nvPr/>
        </p:nvSpPr>
        <p:spPr>
          <a:xfrm>
            <a:off x="6629400" y="4318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LocalBusiness</a:t>
            </a:r>
            <a:endParaRPr lang="en-US" sz="1500" dirty="0"/>
          </a:p>
        </p:txBody>
      </p:sp>
      <p:sp>
        <p:nvSpPr>
          <p:cNvPr id="23" name="schema_types-text-22"/>
          <p:cNvSpPr/>
          <p:nvPr/>
        </p:nvSpPr>
        <p:spPr>
          <a:xfrm>
            <a:off x="6096000" y="47752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標記在地商家地址、營業時間</a:t>
            </a:r>
            <a:endParaRPr lang="en-US" sz="1300" dirty="0"/>
          </a:p>
        </p:txBody>
      </p:sp>
      <p:sp>
        <p:nvSpPr>
          <p:cNvPr id="24" name="schema_types-shape-23"/>
          <p:cNvSpPr/>
          <p:nvPr/>
        </p:nvSpPr>
        <p:spPr>
          <a:xfrm>
            <a:off x="10922000" y="40132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E8F0FE"/>
          </a:solidFill>
          <a:ln/>
        </p:spPr>
      </p:sp>
      <p:pic>
        <p:nvPicPr>
          <p:cNvPr id="25" name="schema_types-icon-2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6000" y="4292600"/>
            <a:ext cx="355600" cy="355600"/>
          </a:xfrm>
          <a:prstGeom prst="rect">
            <a:avLst/>
          </a:prstGeom>
        </p:spPr>
      </p:pic>
      <p:sp>
        <p:nvSpPr>
          <p:cNvPr id="26" name="schema_types-text-25"/>
          <p:cNvSpPr/>
          <p:nvPr/>
        </p:nvSpPr>
        <p:spPr>
          <a:xfrm>
            <a:off x="11709400" y="4318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BreadcrumbList</a:t>
            </a:r>
            <a:endParaRPr lang="en-US" sz="1500" dirty="0"/>
          </a:p>
        </p:txBody>
      </p:sp>
      <p:sp>
        <p:nvSpPr>
          <p:cNvPr id="27" name="schema_types-text-26"/>
          <p:cNvSpPr/>
          <p:nvPr/>
        </p:nvSpPr>
        <p:spPr>
          <a:xfrm>
            <a:off x="11176000" y="47752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標記麵包屑導航，優化搜尋結果呈現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hema_implement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chema_implementatio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結構化資料的實作方式</a:t>
            </a:r>
            <a:endParaRPr lang="en-US" sz="3000" dirty="0"/>
          </a:p>
        </p:txBody>
      </p:sp>
      <p:sp>
        <p:nvSpPr>
          <p:cNvPr id="4" name="schema_implementation-shape-3"/>
          <p:cNvSpPr/>
          <p:nvPr/>
        </p:nvSpPr>
        <p:spPr>
          <a:xfrm>
            <a:off x="762000" y="1778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5" name="schema_implementation-shape-4"/>
          <p:cNvSpPr/>
          <p:nvPr/>
        </p:nvSpPr>
        <p:spPr>
          <a:xfrm>
            <a:off x="1092200" y="2108200"/>
            <a:ext cx="584200" cy="5842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schema_implementation-text-5"/>
          <p:cNvSpPr/>
          <p:nvPr/>
        </p:nvSpPr>
        <p:spPr>
          <a:xfrm>
            <a:off x="1092200" y="2108200"/>
            <a:ext cx="584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schema_implementation-text-6"/>
          <p:cNvSpPr/>
          <p:nvPr/>
        </p:nvSpPr>
        <p:spPr>
          <a:xfrm>
            <a:off x="1905000" y="2032000"/>
            <a:ext cx="1320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選擇合適的 Schema 類型</a:t>
            </a:r>
            <a:endParaRPr lang="en-US" sz="1600" dirty="0"/>
          </a:p>
        </p:txBody>
      </p:sp>
      <p:sp>
        <p:nvSpPr>
          <p:cNvPr id="8" name="schema_implementation-text-7"/>
          <p:cNvSpPr/>
          <p:nvPr/>
        </p:nvSpPr>
        <p:spPr>
          <a:xfrm>
            <a:off x="1905000" y="24384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依頁面內容選擇 Article、Product、FAQ 等類型</a:t>
            </a:r>
            <a:endParaRPr lang="en-US" sz="1300" dirty="0"/>
          </a:p>
        </p:txBody>
      </p:sp>
      <p:sp>
        <p:nvSpPr>
          <p:cNvPr id="9" name="schema_implementation-shape-8"/>
          <p:cNvSpPr/>
          <p:nvPr/>
        </p:nvSpPr>
        <p:spPr>
          <a:xfrm>
            <a:off x="762000" y="32512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0" name="schema_implementation-shape-9"/>
          <p:cNvSpPr/>
          <p:nvPr/>
        </p:nvSpPr>
        <p:spPr>
          <a:xfrm>
            <a:off x="1092200" y="3581400"/>
            <a:ext cx="584200" cy="5842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1" name="schema_implementation-text-10"/>
          <p:cNvSpPr/>
          <p:nvPr/>
        </p:nvSpPr>
        <p:spPr>
          <a:xfrm>
            <a:off x="1092200" y="3581400"/>
            <a:ext cx="584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schema_implementation-text-11"/>
          <p:cNvSpPr/>
          <p:nvPr/>
        </p:nvSpPr>
        <p:spPr>
          <a:xfrm>
            <a:off x="1905000" y="3505200"/>
            <a:ext cx="1320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撰寫 JSON-LD 程式碼</a:t>
            </a:r>
            <a:endParaRPr lang="en-US" sz="1600" dirty="0"/>
          </a:p>
        </p:txBody>
      </p:sp>
      <p:sp>
        <p:nvSpPr>
          <p:cNvPr id="13" name="schema_implementation-text-12"/>
          <p:cNvSpPr/>
          <p:nvPr/>
        </p:nvSpPr>
        <p:spPr>
          <a:xfrm>
            <a:off x="1905000" y="39116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依照 schema.org 規範填入正確欄位</a:t>
            </a:r>
            <a:endParaRPr lang="en-US" sz="1300" dirty="0"/>
          </a:p>
        </p:txBody>
      </p:sp>
      <p:sp>
        <p:nvSpPr>
          <p:cNvPr id="14" name="schema_implementation-shape-13"/>
          <p:cNvSpPr/>
          <p:nvPr/>
        </p:nvSpPr>
        <p:spPr>
          <a:xfrm>
            <a:off x="762000" y="47244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5" name="schema_implementation-shape-14"/>
          <p:cNvSpPr/>
          <p:nvPr/>
        </p:nvSpPr>
        <p:spPr>
          <a:xfrm>
            <a:off x="1092200" y="5054600"/>
            <a:ext cx="584200" cy="5842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6" name="schema_implementation-text-15"/>
          <p:cNvSpPr/>
          <p:nvPr/>
        </p:nvSpPr>
        <p:spPr>
          <a:xfrm>
            <a:off x="1092200" y="5054600"/>
            <a:ext cx="584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schema_implementation-text-16"/>
          <p:cNvSpPr/>
          <p:nvPr/>
        </p:nvSpPr>
        <p:spPr>
          <a:xfrm>
            <a:off x="1905000" y="4978400"/>
            <a:ext cx="1320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嵌入網頁 &lt;head&gt; 區塊</a:t>
            </a:r>
            <a:endParaRPr lang="en-US" sz="1600" dirty="0"/>
          </a:p>
        </p:txBody>
      </p:sp>
      <p:sp>
        <p:nvSpPr>
          <p:cNvPr id="18" name="schema_implementation-text-17"/>
          <p:cNvSpPr/>
          <p:nvPr/>
        </p:nvSpPr>
        <p:spPr>
          <a:xfrm>
            <a:off x="1905000" y="53848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將程式碼加入頁面原始碼中</a:t>
            </a:r>
            <a:endParaRPr lang="en-US" sz="1300" dirty="0"/>
          </a:p>
        </p:txBody>
      </p:sp>
      <p:sp>
        <p:nvSpPr>
          <p:cNvPr id="19" name="schema_implementation-shape-18"/>
          <p:cNvSpPr/>
          <p:nvPr/>
        </p:nvSpPr>
        <p:spPr>
          <a:xfrm>
            <a:off x="762000" y="61976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E8F0FE"/>
          </a:solidFill>
          <a:ln/>
        </p:spPr>
      </p:sp>
      <p:sp>
        <p:nvSpPr>
          <p:cNvPr id="20" name="schema_implementation-shape-19"/>
          <p:cNvSpPr/>
          <p:nvPr/>
        </p:nvSpPr>
        <p:spPr>
          <a:xfrm>
            <a:off x="1092200" y="6527800"/>
            <a:ext cx="584200" cy="5842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21" name="schema_implementation-text-20"/>
          <p:cNvSpPr/>
          <p:nvPr/>
        </p:nvSpPr>
        <p:spPr>
          <a:xfrm>
            <a:off x="1092200" y="6527800"/>
            <a:ext cx="584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schema_implementation-text-21"/>
          <p:cNvSpPr/>
          <p:nvPr/>
        </p:nvSpPr>
        <p:spPr>
          <a:xfrm>
            <a:off x="1905000" y="6451600"/>
            <a:ext cx="1320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使用結構化資料測試工具驗證</a:t>
            </a:r>
            <a:endParaRPr lang="en-US" sz="1600" dirty="0"/>
          </a:p>
        </p:txBody>
      </p:sp>
      <p:sp>
        <p:nvSpPr>
          <p:cNvPr id="23" name="schema_implementation-text-22"/>
          <p:cNvSpPr/>
          <p:nvPr/>
        </p:nvSpPr>
        <p:spPr>
          <a:xfrm>
            <a:off x="1905000" y="6858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Rich Results Test 確認無誤後上線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核心網頁指標與工具</a:t>
            </a:r>
            <a:endParaRPr lang="en-US" sz="4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seful_seo_too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useful_seo_tool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實用的技術 SEO 工具</a:t>
            </a:r>
            <a:endParaRPr lang="en-US" sz="3000" dirty="0"/>
          </a:p>
        </p:txBody>
      </p:sp>
      <p:sp>
        <p:nvSpPr>
          <p:cNvPr id="4" name="useful_seo_tools-shape-3"/>
          <p:cNvSpPr/>
          <p:nvPr/>
        </p:nvSpPr>
        <p:spPr>
          <a:xfrm>
            <a:off x="762000" y="1905000"/>
            <a:ext cx="3378200" cy="4826000"/>
          </a:xfrm>
          <a:prstGeom prst="roundRect">
            <a:avLst>
              <a:gd name="adj" fmla="val 375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5" name="useful_seo_too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311400"/>
            <a:ext cx="457200" cy="457200"/>
          </a:xfrm>
          <a:prstGeom prst="rect">
            <a:avLst/>
          </a:prstGeom>
        </p:spPr>
      </p:pic>
      <p:sp>
        <p:nvSpPr>
          <p:cNvPr id="6" name="useful_seo_tools-text-5"/>
          <p:cNvSpPr/>
          <p:nvPr/>
        </p:nvSpPr>
        <p:spPr>
          <a:xfrm>
            <a:off x="965200" y="3048000"/>
            <a:ext cx="2971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Console</a:t>
            </a:r>
            <a:endParaRPr lang="en-US" sz="1500" dirty="0"/>
          </a:p>
        </p:txBody>
      </p:sp>
      <p:sp>
        <p:nvSpPr>
          <p:cNvPr id="7" name="useful_seo_tools-text-6"/>
          <p:cNvSpPr/>
          <p:nvPr/>
        </p:nvSpPr>
        <p:spPr>
          <a:xfrm>
            <a:off x="965200" y="3556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官方免費工具，監測索引與排名表現</a:t>
            </a:r>
            <a:endParaRPr lang="en-US" sz="1200" dirty="0"/>
          </a:p>
        </p:txBody>
      </p:sp>
      <p:sp>
        <p:nvSpPr>
          <p:cNvPr id="8" name="useful_seo_tools-shape-7"/>
          <p:cNvSpPr/>
          <p:nvPr/>
        </p:nvSpPr>
        <p:spPr>
          <a:xfrm>
            <a:off x="4292600" y="1905000"/>
            <a:ext cx="3378200" cy="4826000"/>
          </a:xfrm>
          <a:prstGeom prst="roundRect">
            <a:avLst>
              <a:gd name="adj" fmla="val 375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9" name="useful_seo_too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2311400"/>
            <a:ext cx="457200" cy="457200"/>
          </a:xfrm>
          <a:prstGeom prst="rect">
            <a:avLst/>
          </a:prstGeom>
        </p:spPr>
      </p:pic>
      <p:sp>
        <p:nvSpPr>
          <p:cNvPr id="10" name="useful_seo_tools-text-9"/>
          <p:cNvSpPr/>
          <p:nvPr/>
        </p:nvSpPr>
        <p:spPr>
          <a:xfrm>
            <a:off x="4495800" y="3048000"/>
            <a:ext cx="2971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PageSpeed Insights</a:t>
            </a:r>
            <a:endParaRPr lang="en-US" sz="1500" dirty="0"/>
          </a:p>
        </p:txBody>
      </p:sp>
      <p:sp>
        <p:nvSpPr>
          <p:cNvPr id="11" name="useful_seo_tools-text-10"/>
          <p:cNvSpPr/>
          <p:nvPr/>
        </p:nvSpPr>
        <p:spPr>
          <a:xfrm>
            <a:off x="4495800" y="3556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評估頁面速度並提供優化建議</a:t>
            </a:r>
            <a:endParaRPr lang="en-US" sz="1200" dirty="0"/>
          </a:p>
        </p:txBody>
      </p:sp>
      <p:sp>
        <p:nvSpPr>
          <p:cNvPr id="12" name="useful_seo_tools-shape-11"/>
          <p:cNvSpPr/>
          <p:nvPr/>
        </p:nvSpPr>
        <p:spPr>
          <a:xfrm>
            <a:off x="7823200" y="1905000"/>
            <a:ext cx="3378200" cy="4826000"/>
          </a:xfrm>
          <a:prstGeom prst="roundRect">
            <a:avLst>
              <a:gd name="adj" fmla="val 375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13" name="useful_seo_too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2311400"/>
            <a:ext cx="457200" cy="457200"/>
          </a:xfrm>
          <a:prstGeom prst="rect">
            <a:avLst/>
          </a:prstGeom>
        </p:spPr>
      </p:pic>
      <p:sp>
        <p:nvSpPr>
          <p:cNvPr id="14" name="useful_seo_tools-text-13"/>
          <p:cNvSpPr/>
          <p:nvPr/>
        </p:nvSpPr>
        <p:spPr>
          <a:xfrm>
            <a:off x="8026400" y="3048000"/>
            <a:ext cx="2971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Screaming Frog</a:t>
            </a:r>
            <a:endParaRPr lang="en-US" sz="1500" dirty="0"/>
          </a:p>
        </p:txBody>
      </p:sp>
      <p:sp>
        <p:nvSpPr>
          <p:cNvPr id="15" name="useful_seo_tools-text-14"/>
          <p:cNvSpPr/>
          <p:nvPr/>
        </p:nvSpPr>
        <p:spPr>
          <a:xfrm>
            <a:off x="8026400" y="3556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桌面版爬蟲工具，全站技術問題掃描</a:t>
            </a:r>
            <a:endParaRPr lang="en-US" sz="1200" dirty="0"/>
          </a:p>
        </p:txBody>
      </p:sp>
      <p:sp>
        <p:nvSpPr>
          <p:cNvPr id="16" name="useful_seo_tools-shape-15"/>
          <p:cNvSpPr/>
          <p:nvPr/>
        </p:nvSpPr>
        <p:spPr>
          <a:xfrm>
            <a:off x="11353800" y="1905000"/>
            <a:ext cx="3378200" cy="4826000"/>
          </a:xfrm>
          <a:prstGeom prst="roundRect">
            <a:avLst>
              <a:gd name="adj" fmla="val 3759"/>
            </a:avLst>
          </a:prstGeom>
          <a:solidFill>
            <a:srgbClr val="E8F0FE"/>
          </a:solidFill>
          <a:ln/>
        </p:spPr>
      </p:sp>
      <p:pic>
        <p:nvPicPr>
          <p:cNvPr id="17" name="useful_seo_too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800" y="2311400"/>
            <a:ext cx="457200" cy="457200"/>
          </a:xfrm>
          <a:prstGeom prst="rect">
            <a:avLst/>
          </a:prstGeom>
        </p:spPr>
      </p:pic>
      <p:sp>
        <p:nvSpPr>
          <p:cNvPr id="18" name="useful_seo_tools-text-17"/>
          <p:cNvSpPr/>
          <p:nvPr/>
        </p:nvSpPr>
        <p:spPr>
          <a:xfrm>
            <a:off x="11557000" y="3048000"/>
            <a:ext cx="2971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Site Audit</a:t>
            </a:r>
            <a:endParaRPr lang="en-US" sz="1500" dirty="0"/>
          </a:p>
        </p:txBody>
      </p:sp>
      <p:sp>
        <p:nvSpPr>
          <p:cNvPr id="19" name="useful_seo_tools-text-18"/>
          <p:cNvSpPr/>
          <p:nvPr/>
        </p:nvSpPr>
        <p:spPr>
          <a:xfrm>
            <a:off x="11557000" y="3556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綜合網站健康度診斷與問題分級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sc_featur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sc_featur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Console 核心功能</a:t>
            </a:r>
            <a:endParaRPr lang="en-US" sz="3000" dirty="0"/>
          </a:p>
        </p:txBody>
      </p:sp>
      <p:sp>
        <p:nvSpPr>
          <p:cNvPr id="4" name="gsc_features-shape-3"/>
          <p:cNvSpPr/>
          <p:nvPr/>
        </p:nvSpPr>
        <p:spPr>
          <a:xfrm>
            <a:off x="762000" y="1905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5" name="gsc_featur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209800"/>
            <a:ext cx="381000" cy="381000"/>
          </a:xfrm>
          <a:prstGeom prst="rect">
            <a:avLst/>
          </a:prstGeom>
        </p:spPr>
      </p:pic>
      <p:sp>
        <p:nvSpPr>
          <p:cNvPr id="6" name="gsc_features-text-5"/>
          <p:cNvSpPr/>
          <p:nvPr/>
        </p:nvSpPr>
        <p:spPr>
          <a:xfrm>
            <a:off x="1651000" y="2235200"/>
            <a:ext cx="596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效能報告</a:t>
            </a:r>
            <a:endParaRPr lang="en-US" sz="1600" dirty="0"/>
          </a:p>
        </p:txBody>
      </p:sp>
      <p:sp>
        <p:nvSpPr>
          <p:cNvPr id="7" name="gsc_features-text-6"/>
          <p:cNvSpPr/>
          <p:nvPr/>
        </p:nvSpPr>
        <p:spPr>
          <a:xfrm>
            <a:off x="1092200" y="2794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追蹤點擊次數、曝光次數、平均點閱率與排名位置</a:t>
            </a:r>
            <a:endParaRPr lang="en-US" sz="1300" dirty="0"/>
          </a:p>
        </p:txBody>
      </p:sp>
      <p:sp>
        <p:nvSpPr>
          <p:cNvPr id="8" name="gsc_features-shape-7"/>
          <p:cNvSpPr/>
          <p:nvPr/>
        </p:nvSpPr>
        <p:spPr>
          <a:xfrm>
            <a:off x="8382000" y="1905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9" name="gsc_featur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209800"/>
            <a:ext cx="381000" cy="381000"/>
          </a:xfrm>
          <a:prstGeom prst="rect">
            <a:avLst/>
          </a:prstGeom>
        </p:spPr>
      </p:pic>
      <p:sp>
        <p:nvSpPr>
          <p:cNvPr id="10" name="gsc_features-text-9"/>
          <p:cNvSpPr/>
          <p:nvPr/>
        </p:nvSpPr>
        <p:spPr>
          <a:xfrm>
            <a:off x="9271000" y="2235200"/>
            <a:ext cx="596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索引覆蓋率</a:t>
            </a:r>
            <a:endParaRPr lang="en-US" sz="1600" dirty="0"/>
          </a:p>
        </p:txBody>
      </p:sp>
      <p:sp>
        <p:nvSpPr>
          <p:cNvPr id="11" name="gsc_features-text-10"/>
          <p:cNvSpPr/>
          <p:nvPr/>
        </p:nvSpPr>
        <p:spPr>
          <a:xfrm>
            <a:off x="8712200" y="2794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顯示已索引、排除與錯誤頁面數量</a:t>
            </a:r>
            <a:endParaRPr lang="en-US" sz="1300" dirty="0"/>
          </a:p>
        </p:txBody>
      </p:sp>
      <p:sp>
        <p:nvSpPr>
          <p:cNvPr id="12" name="gsc_features-shape-11"/>
          <p:cNvSpPr/>
          <p:nvPr/>
        </p:nvSpPr>
        <p:spPr>
          <a:xfrm>
            <a:off x="762000" y="4445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13" name="gsc_featur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749800"/>
            <a:ext cx="381000" cy="381000"/>
          </a:xfrm>
          <a:prstGeom prst="rect">
            <a:avLst/>
          </a:prstGeom>
        </p:spPr>
      </p:pic>
      <p:sp>
        <p:nvSpPr>
          <p:cNvPr id="14" name="gsc_features-text-13"/>
          <p:cNvSpPr/>
          <p:nvPr/>
        </p:nvSpPr>
        <p:spPr>
          <a:xfrm>
            <a:off x="1651000" y="4775200"/>
            <a:ext cx="596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核心網頁指標</a:t>
            </a:r>
            <a:endParaRPr lang="en-US" sz="1600" dirty="0"/>
          </a:p>
        </p:txBody>
      </p:sp>
      <p:sp>
        <p:nvSpPr>
          <p:cNvPr id="15" name="gsc_features-text-14"/>
          <p:cNvSpPr/>
          <p:nvPr/>
        </p:nvSpPr>
        <p:spPr>
          <a:xfrm>
            <a:off x="1092200" y="5334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依實際使用者數據呈現 LCP、INP、CLS 表現</a:t>
            </a:r>
            <a:endParaRPr lang="en-US" sz="1300" dirty="0"/>
          </a:p>
        </p:txBody>
      </p:sp>
      <p:sp>
        <p:nvSpPr>
          <p:cNvPr id="16" name="gsc_features-shape-15"/>
          <p:cNvSpPr/>
          <p:nvPr/>
        </p:nvSpPr>
        <p:spPr>
          <a:xfrm>
            <a:off x="8382000" y="4445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CE8E6"/>
          </a:solidFill>
          <a:ln/>
        </p:spPr>
      </p:sp>
      <p:pic>
        <p:nvPicPr>
          <p:cNvPr id="17" name="gsc_featur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749800"/>
            <a:ext cx="381000" cy="381000"/>
          </a:xfrm>
          <a:prstGeom prst="rect">
            <a:avLst/>
          </a:prstGeom>
        </p:spPr>
      </p:pic>
      <p:sp>
        <p:nvSpPr>
          <p:cNvPr id="18" name="gsc_features-text-17"/>
          <p:cNvSpPr/>
          <p:nvPr/>
        </p:nvSpPr>
        <p:spPr>
          <a:xfrm>
            <a:off x="9271000" y="4775200"/>
            <a:ext cx="596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安全性與手動處罰</a:t>
            </a:r>
            <a:endParaRPr lang="en-US" sz="1600" dirty="0"/>
          </a:p>
        </p:txBody>
      </p:sp>
      <p:sp>
        <p:nvSpPr>
          <p:cNvPr id="19" name="gsc_features-text-18"/>
          <p:cNvSpPr/>
          <p:nvPr/>
        </p:nvSpPr>
        <p:spPr>
          <a:xfrm>
            <a:off x="8712200" y="5334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即時通知惡意軟體、垃圾內容或違規處分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gespeed_insight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pagespeed_insight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PageSpeed Insights 使用教學</a:t>
            </a:r>
            <a:endParaRPr lang="en-US" sz="3000" dirty="0"/>
          </a:p>
        </p:txBody>
      </p:sp>
      <p:pic>
        <p:nvPicPr>
          <p:cNvPr id="4" name="pagespeed_insights-image-3" descr="preencoded.png">    </p:cNvPr>
          <p:cNvPicPr>
            <a:picLocks noChangeAspect="1"/>
          </p:cNvPicPr>
          <p:nvPr/>
        </p:nvPicPr>
        <p:blipFill>
          <a:blip r:embed="rId1"/>
          <a:srcRect l="12752" r="12752" t="0" b="0"/>
          <a:stretch/>
        </p:blipFill>
        <p:spPr>
          <a:xfrm>
            <a:off x="762000" y="1778000"/>
            <a:ext cx="6604000" cy="5461000"/>
          </a:xfrm>
          <a:prstGeom prst="roundRect">
            <a:avLst>
              <a:gd name="adj" fmla="val 2326"/>
            </a:avLst>
          </a:prstGeom>
        </p:spPr>
      </p:pic>
      <p:sp>
        <p:nvSpPr>
          <p:cNvPr id="5" name="pagespeed_insights-shape-4"/>
          <p:cNvSpPr/>
          <p:nvPr/>
        </p:nvSpPr>
        <p:spPr>
          <a:xfrm>
            <a:off x="7874000" y="1778000"/>
            <a:ext cx="7620000" cy="1206500"/>
          </a:xfrm>
          <a:prstGeom prst="roundRect">
            <a:avLst>
              <a:gd name="adj" fmla="val 842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6" name="pagespeed_insights-text-5"/>
          <p:cNvSpPr/>
          <p:nvPr/>
        </p:nvSpPr>
        <p:spPr>
          <a:xfrm>
            <a:off x="8128000" y="20066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桌面版與行動版評分</a:t>
            </a:r>
            <a:endParaRPr lang="en-US" sz="1500" dirty="0"/>
          </a:p>
        </p:txBody>
      </p:sp>
      <p:sp>
        <p:nvSpPr>
          <p:cNvPr id="7" name="pagespeed_insights-text-6"/>
          <p:cNvSpPr/>
          <p:nvPr/>
        </p:nvSpPr>
        <p:spPr>
          <a:xfrm>
            <a:off x="8128000" y="2362200"/>
            <a:ext cx="711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分別評估不同裝置下的載入表現</a:t>
            </a:r>
            <a:endParaRPr lang="en-US" sz="1300" dirty="0"/>
          </a:p>
        </p:txBody>
      </p:sp>
      <p:sp>
        <p:nvSpPr>
          <p:cNvPr id="8" name="pagespeed_insights-shape-7"/>
          <p:cNvSpPr/>
          <p:nvPr/>
        </p:nvSpPr>
        <p:spPr>
          <a:xfrm>
            <a:off x="7874000" y="3149600"/>
            <a:ext cx="7620000" cy="1206500"/>
          </a:xfrm>
          <a:prstGeom prst="roundRect">
            <a:avLst>
              <a:gd name="adj" fmla="val 8421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9" name="pagespeed_insights-text-8"/>
          <p:cNvSpPr/>
          <p:nvPr/>
        </p:nvSpPr>
        <p:spPr>
          <a:xfrm>
            <a:off x="8128000" y="33782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實驗室數據 vs 實地數據</a:t>
            </a:r>
            <a:endParaRPr lang="en-US" sz="1500" dirty="0"/>
          </a:p>
        </p:txBody>
      </p:sp>
      <p:sp>
        <p:nvSpPr>
          <p:cNvPr id="10" name="pagespeed_insights-text-9"/>
          <p:cNvSpPr/>
          <p:nvPr/>
        </p:nvSpPr>
        <p:spPr>
          <a:xfrm>
            <a:off x="8128000" y="3733800"/>
            <a:ext cx="711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實驗室數據為模擬測試，實地數據來自真實使用者</a:t>
            </a:r>
            <a:endParaRPr lang="en-US" sz="1300" dirty="0"/>
          </a:p>
        </p:txBody>
      </p:sp>
      <p:sp>
        <p:nvSpPr>
          <p:cNvPr id="11" name="pagespeed_insights-shape-10"/>
          <p:cNvSpPr/>
          <p:nvPr/>
        </p:nvSpPr>
        <p:spPr>
          <a:xfrm>
            <a:off x="7874000" y="4521200"/>
            <a:ext cx="7620000" cy="1206500"/>
          </a:xfrm>
          <a:prstGeom prst="roundRect">
            <a:avLst>
              <a:gd name="adj" fmla="val 8421"/>
            </a:avLst>
          </a:prstGeom>
          <a:solidFill>
            <a:srgbClr val="E8F0FE"/>
          </a:solidFill>
          <a:ln/>
        </p:spPr>
      </p:sp>
      <p:sp>
        <p:nvSpPr>
          <p:cNvPr id="12" name="pagespeed_insights-text-11"/>
          <p:cNvSpPr/>
          <p:nvPr/>
        </p:nvSpPr>
        <p:spPr>
          <a:xfrm>
            <a:off x="8128000" y="47498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優化建議與優先順序</a:t>
            </a:r>
            <a:endParaRPr lang="en-US" sz="1500" dirty="0"/>
          </a:p>
        </p:txBody>
      </p:sp>
      <p:sp>
        <p:nvSpPr>
          <p:cNvPr id="13" name="pagespeed_insights-text-12"/>
          <p:cNvSpPr/>
          <p:nvPr/>
        </p:nvSpPr>
        <p:spPr>
          <a:xfrm>
            <a:off x="8128000" y="5105400"/>
            <a:ext cx="711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依影響程度排序，優先處理高分潛力項目</a:t>
            </a:r>
            <a:endParaRPr lang="en-US" sz="1300" dirty="0"/>
          </a:p>
        </p:txBody>
      </p:sp>
      <p:sp>
        <p:nvSpPr>
          <p:cNvPr id="14" name="pagespeed_insights-text-13"/>
          <p:cNvSpPr/>
          <p:nvPr/>
        </p:nvSpPr>
        <p:spPr>
          <a:xfrm>
            <a:off x="7874000" y="6223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網址：pagespeed.web.dev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8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診斷工具實戰</a:t>
            </a:r>
            <a:endParaRPr lang="en-US" sz="4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plete_checklis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plete_checklis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完整的技術 SEO 檢查清單</a:t>
            </a:r>
            <a:endParaRPr lang="en-US" sz="3000" dirty="0"/>
          </a:p>
        </p:txBody>
      </p:sp>
      <p:sp>
        <p:nvSpPr>
          <p:cNvPr id="4" name="complete_checklist-shape-3"/>
          <p:cNvSpPr/>
          <p:nvPr/>
        </p:nvSpPr>
        <p:spPr>
          <a:xfrm>
            <a:off x="762000" y="1778000"/>
            <a:ext cx="2794000" cy="5588000"/>
          </a:xfrm>
          <a:prstGeom prst="roundRect">
            <a:avLst>
              <a:gd name="adj" fmla="val 3636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5" name="complete_checklist-text-4"/>
          <p:cNvSpPr/>
          <p:nvPr/>
        </p:nvSpPr>
        <p:spPr>
          <a:xfrm>
            <a:off x="965200" y="2032000"/>
            <a:ext cx="2413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基礎設定</a:t>
            </a:r>
            <a:endParaRPr lang="en-US" sz="1400" dirty="0"/>
          </a:p>
        </p:txBody>
      </p:sp>
      <p:sp>
        <p:nvSpPr>
          <p:cNvPr id="6" name="complete_checklist-text-5"/>
          <p:cNvSpPr/>
          <p:nvPr/>
        </p:nvSpPr>
        <p:spPr>
          <a:xfrm>
            <a:off x="965200" y="2489200"/>
            <a:ext cx="241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HTTPS 加密　robots.txt　Sitemap 提交</a:t>
            </a:r>
            <a:endParaRPr lang="en-US" sz="1200" dirty="0"/>
          </a:p>
        </p:txBody>
      </p:sp>
      <p:sp>
        <p:nvSpPr>
          <p:cNvPr id="7" name="complete_checklist-shape-6"/>
          <p:cNvSpPr/>
          <p:nvPr/>
        </p:nvSpPr>
        <p:spPr>
          <a:xfrm>
            <a:off x="3708400" y="1778000"/>
            <a:ext cx="2794000" cy="5588000"/>
          </a:xfrm>
          <a:prstGeom prst="roundRect">
            <a:avLst>
              <a:gd name="adj" fmla="val 3636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8" name="complete_checklist-text-7"/>
          <p:cNvSpPr/>
          <p:nvPr/>
        </p:nvSpPr>
        <p:spPr>
          <a:xfrm>
            <a:off x="3911600" y="2032000"/>
            <a:ext cx="2413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速度</a:t>
            </a:r>
            <a:endParaRPr lang="en-US" sz="1400" dirty="0"/>
          </a:p>
        </p:txBody>
      </p:sp>
      <p:sp>
        <p:nvSpPr>
          <p:cNvPr id="9" name="complete_checklist-text-8"/>
          <p:cNvSpPr/>
          <p:nvPr/>
        </p:nvSpPr>
        <p:spPr>
          <a:xfrm>
            <a:off x="3911600" y="2489200"/>
            <a:ext cx="241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Web Vitals　圖片優化　程式碼壓縮</a:t>
            </a:r>
            <a:endParaRPr lang="en-US" sz="1200" dirty="0"/>
          </a:p>
        </p:txBody>
      </p:sp>
      <p:sp>
        <p:nvSpPr>
          <p:cNvPr id="10" name="complete_checklist-shape-9"/>
          <p:cNvSpPr/>
          <p:nvPr/>
        </p:nvSpPr>
        <p:spPr>
          <a:xfrm>
            <a:off x="6654800" y="1778000"/>
            <a:ext cx="2794000" cy="5588000"/>
          </a:xfrm>
          <a:prstGeom prst="roundRect">
            <a:avLst>
              <a:gd name="adj" fmla="val 3636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1" name="complete_checklist-text-10"/>
          <p:cNvSpPr/>
          <p:nvPr/>
        </p:nvSpPr>
        <p:spPr>
          <a:xfrm>
            <a:off x="6858000" y="2032000"/>
            <a:ext cx="2413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爬取</a:t>
            </a:r>
            <a:endParaRPr lang="en-US" sz="1400" dirty="0"/>
          </a:p>
        </p:txBody>
      </p:sp>
      <p:sp>
        <p:nvSpPr>
          <p:cNvPr id="12" name="complete_checklist-text-11"/>
          <p:cNvSpPr/>
          <p:nvPr/>
        </p:nvSpPr>
        <p:spPr>
          <a:xfrm>
            <a:off x="6858000" y="2489200"/>
            <a:ext cx="241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內部連結結構　麵包屑導航</a:t>
            </a:r>
            <a:endParaRPr lang="en-US" sz="1200" dirty="0"/>
          </a:p>
        </p:txBody>
      </p:sp>
      <p:sp>
        <p:nvSpPr>
          <p:cNvPr id="13" name="complete_checklist-shape-12"/>
          <p:cNvSpPr/>
          <p:nvPr/>
        </p:nvSpPr>
        <p:spPr>
          <a:xfrm>
            <a:off x="9601200" y="1778000"/>
            <a:ext cx="2794000" cy="5588000"/>
          </a:xfrm>
          <a:prstGeom prst="roundRect">
            <a:avLst>
              <a:gd name="adj" fmla="val 3636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4" name="complete_checklist-text-13"/>
          <p:cNvSpPr/>
          <p:nvPr/>
        </p:nvSpPr>
        <p:spPr>
          <a:xfrm>
            <a:off x="9804400" y="2032000"/>
            <a:ext cx="2413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索引</a:t>
            </a:r>
            <a:endParaRPr lang="en-US" sz="1400" dirty="0"/>
          </a:p>
        </p:txBody>
      </p:sp>
      <p:sp>
        <p:nvSpPr>
          <p:cNvPr id="15" name="complete_checklist-text-14"/>
          <p:cNvSpPr/>
          <p:nvPr/>
        </p:nvSpPr>
        <p:spPr>
          <a:xfrm>
            <a:off x="9804400" y="2489200"/>
            <a:ext cx="241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無重複內容　正確使用 noindex</a:t>
            </a:r>
            <a:endParaRPr lang="en-US" sz="1200" dirty="0"/>
          </a:p>
        </p:txBody>
      </p:sp>
      <p:sp>
        <p:nvSpPr>
          <p:cNvPr id="16" name="complete_checklist-shape-15"/>
          <p:cNvSpPr/>
          <p:nvPr/>
        </p:nvSpPr>
        <p:spPr>
          <a:xfrm>
            <a:off x="12547600" y="1778000"/>
            <a:ext cx="2946400" cy="5588000"/>
          </a:xfrm>
          <a:prstGeom prst="roundRect">
            <a:avLst>
              <a:gd name="adj" fmla="val 3448"/>
            </a:avLst>
          </a:prstGeom>
          <a:solidFill>
            <a:srgbClr val="E8F0FE"/>
          </a:solidFill>
          <a:ln/>
        </p:spPr>
      </p:sp>
      <p:sp>
        <p:nvSpPr>
          <p:cNvPr id="17" name="complete_checklist-text-16"/>
          <p:cNvSpPr/>
          <p:nvPr/>
        </p:nvSpPr>
        <p:spPr>
          <a:xfrm>
            <a:off x="12750800" y="20320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行動裝置</a:t>
            </a:r>
            <a:endParaRPr lang="en-US" sz="1400" dirty="0"/>
          </a:p>
        </p:txBody>
      </p:sp>
      <p:sp>
        <p:nvSpPr>
          <p:cNvPr id="18" name="complete_checklist-text-17"/>
          <p:cNvSpPr/>
          <p:nvPr/>
        </p:nvSpPr>
        <p:spPr>
          <a:xfrm>
            <a:off x="12750800" y="24892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響應式設計　觸控友好介面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problems_solution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mon_problems_solution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常見技術 SEO 問題與解法</a:t>
            </a:r>
            <a:endParaRPr lang="en-US" sz="3000" dirty="0"/>
          </a:p>
        </p:txBody>
      </p:sp>
      <p:graphicFrame>
        <p:nvGraphicFramePr>
          <p:cNvPr id="28" name="common_problems_solution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778000"/>
          <a:ext cx="14732000" cy="5334000"/>
        </p:xfrm>
        <a:graphic>
          <a:graphicData uri="http://schemas.openxmlformats.org/drawingml/2006/table">
            <a:tbl>
              <a:tblPr/>
              <a:tblGrid>
                <a:gridCol w="4017818"/>
                <a:gridCol w="5357091"/>
                <a:gridCol w="5357091"/>
              </a:tblGrid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問題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症狀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解決方案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載入速度過慢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LCP 超過 4 秒，跳出率高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壓縮圖片、啟用快取、使用 CDN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頁面未被索引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GSC 顯示「已排除」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檢查 noindex 與 canonical 設定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重複內容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多個網址呈現相同內容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設定 Canonical 標籤統一指向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行動版體驗不佳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行動版易用性錯誤警示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採用響應式設計，加大點擊區域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結構化資料錯誤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Rich Results Test 顯示警告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 schema.org 規範修正必填欄位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tenance_schedul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aintenance_schedul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 SEO 的定期維護</a:t>
            </a:r>
            <a:endParaRPr lang="en-US" sz="3000" dirty="0"/>
          </a:p>
        </p:txBody>
      </p:sp>
      <p:sp>
        <p:nvSpPr>
          <p:cNvPr id="4" name="maintenance_schedule-shape-3"/>
          <p:cNvSpPr/>
          <p:nvPr/>
        </p:nvSpPr>
        <p:spPr>
          <a:xfrm>
            <a:off x="762000" y="1905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5" name="maintenance_schedule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6" name="maintenance_schedule-text-5"/>
          <p:cNvSpPr/>
          <p:nvPr/>
        </p:nvSpPr>
        <p:spPr>
          <a:xfrm>
            <a:off x="1016000" y="2921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</a:t>
            </a:r>
            <a:endParaRPr lang="en-US" sz="1600" dirty="0"/>
          </a:p>
        </p:txBody>
      </p:sp>
      <p:sp>
        <p:nvSpPr>
          <p:cNvPr id="7" name="maintenance_schedule-text-6"/>
          <p:cNvSpPr/>
          <p:nvPr/>
        </p:nvSpPr>
        <p:spPr>
          <a:xfrm>
            <a:off x="1016000" y="3378200"/>
            <a:ext cx="4064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檢查索引狀態、修復新出現的 404 錯誤、確認 Sitemap 更新正常</a:t>
            </a:r>
            <a:endParaRPr lang="en-US" sz="1300" dirty="0"/>
          </a:p>
        </p:txBody>
      </p:sp>
      <p:sp>
        <p:nvSpPr>
          <p:cNvPr id="8" name="maintenance_schedule-shape-7"/>
          <p:cNvSpPr/>
          <p:nvPr/>
        </p:nvSpPr>
        <p:spPr>
          <a:xfrm>
            <a:off x="5842000" y="1905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pic>
        <p:nvPicPr>
          <p:cNvPr id="9" name="maintenance_schedule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86000"/>
            <a:ext cx="406400" cy="406400"/>
          </a:xfrm>
          <a:prstGeom prst="rect">
            <a:avLst/>
          </a:prstGeom>
        </p:spPr>
      </p:pic>
      <p:sp>
        <p:nvSpPr>
          <p:cNvPr id="10" name="maintenance_schedule-text-9"/>
          <p:cNvSpPr/>
          <p:nvPr/>
        </p:nvSpPr>
        <p:spPr>
          <a:xfrm>
            <a:off x="6096000" y="2921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每季</a:t>
            </a:r>
            <a:endParaRPr lang="en-US" sz="1600" dirty="0"/>
          </a:p>
        </p:txBody>
      </p:sp>
      <p:sp>
        <p:nvSpPr>
          <p:cNvPr id="11" name="maintenance_schedule-text-10"/>
          <p:cNvSpPr/>
          <p:nvPr/>
        </p:nvSpPr>
        <p:spPr>
          <a:xfrm>
            <a:off x="6096000" y="3378200"/>
            <a:ext cx="4064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執行完整網站技術審核、檢視結構化資料完整性、更新內部連結架構</a:t>
            </a:r>
            <a:endParaRPr lang="en-US" sz="1300" dirty="0"/>
          </a:p>
        </p:txBody>
      </p:sp>
      <p:sp>
        <p:nvSpPr>
          <p:cNvPr id="12" name="maintenance_schedule-shape-11"/>
          <p:cNvSpPr/>
          <p:nvPr/>
        </p:nvSpPr>
        <p:spPr>
          <a:xfrm>
            <a:off x="10922000" y="1905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E8F0FE"/>
          </a:solidFill>
          <a:ln/>
        </p:spPr>
      </p:sp>
      <p:pic>
        <p:nvPicPr>
          <p:cNvPr id="13" name="maintenance_schedule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286000"/>
            <a:ext cx="406400" cy="406400"/>
          </a:xfrm>
          <a:prstGeom prst="rect">
            <a:avLst/>
          </a:prstGeom>
        </p:spPr>
      </p:pic>
      <p:sp>
        <p:nvSpPr>
          <p:cNvPr id="14" name="maintenance_schedule-text-13"/>
          <p:cNvSpPr/>
          <p:nvPr/>
        </p:nvSpPr>
        <p:spPr>
          <a:xfrm>
            <a:off x="11176000" y="2921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持續性</a:t>
            </a:r>
            <a:endParaRPr lang="en-US" sz="1600" dirty="0"/>
          </a:p>
        </p:txBody>
      </p:sp>
      <p:sp>
        <p:nvSpPr>
          <p:cNvPr id="15" name="maintenance_schedule-text-14"/>
          <p:cNvSpPr/>
          <p:nvPr/>
        </p:nvSpPr>
        <p:spPr>
          <a:xfrm>
            <a:off x="11176000" y="3378200"/>
            <a:ext cx="4064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監控 Core Web Vitals 趨勢、追蹤 Google 演算法更新公告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1905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5" name="summary-text-4"/>
          <p:cNvSpPr/>
          <p:nvPr/>
        </p:nvSpPr>
        <p:spPr>
          <a:xfrm>
            <a:off x="1016000" y="215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16000" y="274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建立技術 SEO 檢查清單</a:t>
            </a:r>
            <a:endParaRPr lang="en-US" sz="1600" dirty="0"/>
          </a:p>
        </p:txBody>
      </p:sp>
      <p:sp>
        <p:nvSpPr>
          <p:cNvPr id="7" name="summary-text-6"/>
          <p:cNvSpPr/>
          <p:nvPr/>
        </p:nvSpPr>
        <p:spPr>
          <a:xfrm>
            <a:off x="1016000" y="317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涵蓋速度、爬取、索引、結構化資料四大面向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8382000" y="1905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9" name="summary-text-8"/>
          <p:cNvSpPr/>
          <p:nvPr/>
        </p:nvSpPr>
        <p:spPr>
          <a:xfrm>
            <a:off x="8636000" y="215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8636000" y="274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設定自動監控工具</a:t>
            </a:r>
            <a:endParaRPr lang="en-US" sz="1600" dirty="0"/>
          </a:p>
        </p:txBody>
      </p:sp>
      <p:sp>
        <p:nvSpPr>
          <p:cNvPr id="11" name="summary-text-10"/>
          <p:cNvSpPr/>
          <p:nvPr/>
        </p:nvSpPr>
        <p:spPr>
          <a:xfrm>
            <a:off x="8636000" y="317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串接 Search Console 與 PageSpeed Insights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62000" y="4064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3" name="summary-text-12"/>
          <p:cNvSpPr/>
          <p:nvPr/>
        </p:nvSpPr>
        <p:spPr>
          <a:xfrm>
            <a:off x="1016000" y="431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1016000" y="4902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定期進行網站健康度檢查</a:t>
            </a:r>
            <a:endParaRPr lang="en-US" sz="1600" dirty="0"/>
          </a:p>
        </p:txBody>
      </p:sp>
      <p:sp>
        <p:nvSpPr>
          <p:cNvPr id="15" name="summary-text-14"/>
          <p:cNvSpPr/>
          <p:nvPr/>
        </p:nvSpPr>
        <p:spPr>
          <a:xfrm>
            <a:off x="1016000" y="5334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每月快篩、每季完整審核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8382000" y="4064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E8F0FE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8636000" y="431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8636000" y="4902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持續追蹤效能指標</a:t>
            </a:r>
            <a:endParaRPr lang="en-US" sz="1600" dirty="0"/>
          </a:p>
        </p:txBody>
      </p:sp>
      <p:sp>
        <p:nvSpPr>
          <p:cNvPr id="19" name="summary-text-18"/>
          <p:cNvSpPr/>
          <p:nvPr/>
        </p:nvSpPr>
        <p:spPr>
          <a:xfrm>
            <a:off x="8636000" y="5334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緊盯 Core Web Vitals 與演算法更新趨勢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1905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5" name="references-text-4"/>
          <p:cNvSpPr/>
          <p:nvPr/>
        </p:nvSpPr>
        <p:spPr>
          <a:xfrm>
            <a:off x="1092200" y="2184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 — developers.google.com/search</a:t>
            </a:r>
            <a:endParaRPr lang="en-US" sz="1600" dirty="0"/>
          </a:p>
        </p:txBody>
      </p:sp>
      <p:sp>
        <p:nvSpPr>
          <p:cNvPr id="6" name="references-shape-5"/>
          <p:cNvSpPr/>
          <p:nvPr/>
        </p:nvSpPr>
        <p:spPr>
          <a:xfrm>
            <a:off x="762000" y="2971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7" name="references-text-6"/>
          <p:cNvSpPr/>
          <p:nvPr/>
        </p:nvSpPr>
        <p:spPr>
          <a:xfrm>
            <a:off x="1092200" y="3251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PageSpeed Insights — pagespeed.web.dev</a:t>
            </a:r>
            <a:endParaRPr lang="en-US" sz="16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4038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9" name="references-text-8"/>
          <p:cNvSpPr/>
          <p:nvPr/>
        </p:nvSpPr>
        <p:spPr>
          <a:xfrm>
            <a:off x="1092200" y="4318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web.dev — Core Web Vitals 官方文件</a:t>
            </a:r>
            <a:endParaRPr lang="en-US" sz="16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5105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9FA"/>
          </a:solidFill>
          <a:ln w="12700">
            <a:solidFill>
              <a:srgbClr val="DADCE0"/>
            </a:solidFill>
            <a:prstDash val="solid"/>
          </a:ln>
        </p:spPr>
      </p:sp>
      <p:sp>
        <p:nvSpPr>
          <p:cNvPr id="11" name="references-text-10"/>
          <p:cNvSpPr/>
          <p:nvPr/>
        </p:nvSpPr>
        <p:spPr>
          <a:xfrm>
            <a:off x="1092200" y="5384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Schema.org — 結構化資料標準規範</a:t>
            </a:r>
            <a:endParaRPr lang="en-US" sz="16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61722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8F0FE"/>
          </a:solidFill>
          <a:ln/>
        </p:spPr>
      </p:sp>
      <p:sp>
        <p:nvSpPr>
          <p:cNvPr id="13" name="references-text-12"/>
          <p:cNvSpPr/>
          <p:nvPr/>
        </p:nvSpPr>
        <p:spPr>
          <a:xfrm>
            <a:off x="1092200" y="64516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Blog、Screaming Frog 官方教學文件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2446000" y="1016000"/>
            <a:ext cx="4572000" cy="4572000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016000" y="3810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4" name="thankyou-shape-3"/>
          <p:cNvSpPr/>
          <p:nvPr/>
        </p:nvSpPr>
        <p:spPr>
          <a:xfrm>
            <a:off x="1016000" y="49784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1016000" y="53340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技術 SEO 診斷：網站健康度檢查與優化實務</dc:title>
  <dc:subject>技術 SEO 診斷：網站健康度檢查與優化實務</dc:subject>
  <dc:creator>Manus</dc:creator>
  <cp:lastModifiedBy>Manus</cp:lastModifiedBy>
  <cp:revision>1</cp:revision>
  <dcterms:created xsi:type="dcterms:W3CDTF">2026-07-31T00:39:02Z</dcterms:created>
  <dcterms:modified xsi:type="dcterms:W3CDTF">2026-07-31T00:39:02Z</dcterms:modified>
</cp:coreProperties>
</file>