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6256000" cy="9144000"/>
  <p:notesSz cx="9144000" cy="16256000"/>
  <p:embeddedFontLst>
    <p:embeddedFont>
      <p:font typeface="Noto Sans TC" charset="-122" pitchFamily="34"/>
      <p:regular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Relationship Id="rId38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12-2.png"/><Relationship Id="rId3" Type="http://schemas.openxmlformats.org/officeDocument/2006/relationships/image" Target="../media/image-5-2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19-3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1.png"/><Relationship Id="rId3" Type="http://schemas.openxmlformats.org/officeDocument/2006/relationships/image" Target="../media/image-29-1.png"/><Relationship Id="rId4" Type="http://schemas.openxmlformats.org/officeDocument/2006/relationships/image" Target="../media/image-29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-image-1" descr="preencoded.png">    </p:cNvPr>
          <p:cNvPicPr>
            <a:picLocks noChangeAspect="1"/>
          </p:cNvPicPr>
          <p:nvPr/>
        </p:nvPicPr>
        <p:blipFill>
          <a:blip r:embed="rId1"/>
          <a:srcRect l="20342" r="20342" t="0" b="0"/>
          <a:stretch/>
        </p:blipFill>
        <p:spPr>
          <a:xfrm>
            <a:off x="8128000" y="0"/>
            <a:ext cx="8128000" cy="9144000"/>
          </a:xfrm>
          <a:prstGeom prst="rect">
            <a:avLst/>
          </a:prstGeom>
        </p:spPr>
      </p:pic>
      <p:sp>
        <p:nvSpPr>
          <p:cNvPr id="3" name="cover-shape-2"/>
          <p:cNvSpPr/>
          <p:nvPr/>
        </p:nvSpPr>
        <p:spPr>
          <a:xfrm>
            <a:off x="8128000" y="0"/>
            <a:ext cx="8128000" cy="9144000"/>
          </a:xfrm>
          <a:prstGeom prst="rect">
            <a:avLst/>
          </a:prstGeom>
          <a:solidFill>
            <a:srgbClr val="2563EB">
              <a:alpha val="67000"/>
            </a:srgbClr>
          </a:solidFill>
          <a:ln/>
        </p:spPr>
      </p:sp>
      <p:sp>
        <p:nvSpPr>
          <p:cNvPr id="4" name="cover-shape-3"/>
          <p:cNvSpPr/>
          <p:nvPr/>
        </p:nvSpPr>
        <p:spPr>
          <a:xfrm>
            <a:off x="0" y="0"/>
            <a:ext cx="8382000" cy="9144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cover-shape-4"/>
          <p:cNvSpPr/>
          <p:nvPr/>
        </p:nvSpPr>
        <p:spPr>
          <a:xfrm>
            <a:off x="1016000" y="3810000"/>
            <a:ext cx="1016000" cy="762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6" name="cover-text-5"/>
          <p:cNvSpPr/>
          <p:nvPr/>
        </p:nvSpPr>
        <p:spPr>
          <a:xfrm>
            <a:off x="1016000" y="4191000"/>
            <a:ext cx="7112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數位行銷全貌</a:t>
            </a:r>
            <a:endParaRPr lang="en-US" sz="4400" dirty="0"/>
          </a:p>
        </p:txBody>
      </p:sp>
      <p:sp>
        <p:nvSpPr>
          <p:cNvPr id="7" name="cover-text-6"/>
          <p:cNvSpPr/>
          <p:nvPr/>
        </p:nvSpPr>
        <p:spPr>
          <a:xfrm>
            <a:off x="1016000" y="5461000"/>
            <a:ext cx="711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DBEA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從流量到轉換的完整漏斗策略</a:t>
            </a:r>
            <a:endParaRPr lang="en-US" sz="2200" dirty="0"/>
          </a:p>
        </p:txBody>
      </p:sp>
      <p:sp>
        <p:nvSpPr>
          <p:cNvPr id="8" name="cover-shape-7"/>
          <p:cNvSpPr/>
          <p:nvPr/>
        </p:nvSpPr>
        <p:spPr>
          <a:xfrm>
            <a:off x="1016000" y="6858000"/>
            <a:ext cx="4064000" cy="762000"/>
          </a:xfrm>
          <a:prstGeom prst="roundRect">
            <a:avLst>
              <a:gd name="adj" fmla="val 13333"/>
            </a:avLst>
          </a:prstGeom>
          <a:solidFill>
            <a:srgbClr val="FFFFFF">
              <a:alpha val="13000"/>
            </a:srgbClr>
          </a:solidFill>
          <a:ln/>
        </p:spPr>
      </p:sp>
      <p:sp>
        <p:nvSpPr>
          <p:cNvPr id="9" name="cover-text-8"/>
          <p:cNvSpPr/>
          <p:nvPr/>
        </p:nvSpPr>
        <p:spPr>
          <a:xfrm>
            <a:off x="1219200" y="7048500"/>
            <a:ext cx="3683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200" dirty="0"/>
          </a:p>
        </p:txBody>
      </p:sp>
      <p:sp>
        <p:nvSpPr>
          <p:cNvPr id="4" name="agenda-shape-3"/>
          <p:cNvSpPr/>
          <p:nvPr/>
        </p:nvSpPr>
        <p:spPr>
          <a:xfrm>
            <a:off x="762000" y="17780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agenda-text-4"/>
          <p:cNvSpPr/>
          <p:nvPr/>
        </p:nvSpPr>
        <p:spPr>
          <a:xfrm>
            <a:off x="1016000" y="20066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agenda-text-5"/>
          <p:cNvSpPr/>
          <p:nvPr/>
        </p:nvSpPr>
        <p:spPr>
          <a:xfrm>
            <a:off x="1016000" y="2616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數位行銷基礎</a:t>
            </a:r>
            <a:endParaRPr lang="en-US" sz="1800" dirty="0"/>
          </a:p>
        </p:txBody>
      </p:sp>
      <p:sp>
        <p:nvSpPr>
          <p:cNvPr id="7" name="agenda-text-6"/>
          <p:cNvSpPr/>
          <p:nvPr/>
        </p:nvSpPr>
        <p:spPr>
          <a:xfrm>
            <a:off x="1016000" y="29718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定義、五大管道與傳統行銷的差異</a:t>
            </a:r>
            <a:endParaRPr lang="en-US" sz="1300" dirty="0"/>
          </a:p>
        </p:txBody>
      </p:sp>
      <p:sp>
        <p:nvSpPr>
          <p:cNvPr id="8" name="agenda-shape-7"/>
          <p:cNvSpPr/>
          <p:nvPr/>
        </p:nvSpPr>
        <p:spPr>
          <a:xfrm>
            <a:off x="8382000" y="17780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agenda-text-8"/>
          <p:cNvSpPr/>
          <p:nvPr/>
        </p:nvSpPr>
        <p:spPr>
          <a:xfrm>
            <a:off x="8636000" y="20066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agenda-text-9"/>
          <p:cNvSpPr/>
          <p:nvPr/>
        </p:nvSpPr>
        <p:spPr>
          <a:xfrm>
            <a:off x="8636000" y="2616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行銷漏斗模型</a:t>
            </a:r>
            <a:endParaRPr lang="en-US" sz="1800" dirty="0"/>
          </a:p>
        </p:txBody>
      </p:sp>
      <p:sp>
        <p:nvSpPr>
          <p:cNvPr id="11" name="agenda-text-10"/>
          <p:cNvSpPr/>
          <p:nvPr/>
        </p:nvSpPr>
        <p:spPr>
          <a:xfrm>
            <a:off x="8636000" y="29718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AIDA 模型與五階段對應策略</a:t>
            </a:r>
            <a:endParaRPr lang="en-US" sz="1300" dirty="0"/>
          </a:p>
        </p:txBody>
      </p:sp>
      <p:sp>
        <p:nvSpPr>
          <p:cNvPr id="12" name="agenda-shape-11"/>
          <p:cNvSpPr/>
          <p:nvPr/>
        </p:nvSpPr>
        <p:spPr>
          <a:xfrm>
            <a:off x="762000" y="35052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agenda-text-12"/>
          <p:cNvSpPr/>
          <p:nvPr/>
        </p:nvSpPr>
        <p:spPr>
          <a:xfrm>
            <a:off x="1016000" y="37338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000" dirty="0"/>
          </a:p>
        </p:txBody>
      </p:sp>
      <p:sp>
        <p:nvSpPr>
          <p:cNvPr id="14" name="agenda-text-13"/>
          <p:cNvSpPr/>
          <p:nvPr/>
        </p:nvSpPr>
        <p:spPr>
          <a:xfrm>
            <a:off x="1016000" y="43434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流量獲取策略</a:t>
            </a:r>
            <a:endParaRPr lang="en-US" sz="1800" dirty="0"/>
          </a:p>
        </p:txBody>
      </p:sp>
      <p:sp>
        <p:nvSpPr>
          <p:cNvPr id="15" name="agenda-text-14"/>
          <p:cNvSpPr/>
          <p:nvPr/>
        </p:nvSpPr>
        <p:spPr>
          <a:xfrm>
            <a:off x="1016000" y="46990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自然搜尋、付費廣告、社群媒體</a:t>
            </a:r>
            <a:endParaRPr lang="en-US" sz="1300" dirty="0"/>
          </a:p>
        </p:txBody>
      </p:sp>
      <p:sp>
        <p:nvSpPr>
          <p:cNvPr id="16" name="agenda-shape-15"/>
          <p:cNvSpPr/>
          <p:nvPr/>
        </p:nvSpPr>
        <p:spPr>
          <a:xfrm>
            <a:off x="8382000" y="35052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agenda-text-16"/>
          <p:cNvSpPr/>
          <p:nvPr/>
        </p:nvSpPr>
        <p:spPr>
          <a:xfrm>
            <a:off x="8636000" y="37338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9731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000" dirty="0"/>
          </a:p>
        </p:txBody>
      </p:sp>
      <p:sp>
        <p:nvSpPr>
          <p:cNvPr id="18" name="agenda-text-17"/>
          <p:cNvSpPr/>
          <p:nvPr/>
        </p:nvSpPr>
        <p:spPr>
          <a:xfrm>
            <a:off x="8636000" y="43434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轉換率優化</a:t>
            </a:r>
            <a:endParaRPr lang="en-US" sz="1800" dirty="0"/>
          </a:p>
        </p:txBody>
      </p:sp>
      <p:sp>
        <p:nvSpPr>
          <p:cNvPr id="19" name="agenda-text-18"/>
          <p:cNvSpPr/>
          <p:nvPr/>
        </p:nvSpPr>
        <p:spPr>
          <a:xfrm>
            <a:off x="8636000" y="46990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CRO 概念、六大影響因素與實戰技巧</a:t>
            </a:r>
            <a:endParaRPr lang="en-US" sz="1300" dirty="0"/>
          </a:p>
        </p:txBody>
      </p:sp>
      <p:sp>
        <p:nvSpPr>
          <p:cNvPr id="20" name="agenda-shape-19"/>
          <p:cNvSpPr/>
          <p:nvPr/>
        </p:nvSpPr>
        <p:spPr>
          <a:xfrm>
            <a:off x="762000" y="52324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agenda-text-20"/>
          <p:cNvSpPr/>
          <p:nvPr/>
        </p:nvSpPr>
        <p:spPr>
          <a:xfrm>
            <a:off x="1016000" y="5461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9731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000" dirty="0"/>
          </a:p>
        </p:txBody>
      </p:sp>
      <p:sp>
        <p:nvSpPr>
          <p:cNvPr id="22" name="agenda-text-21"/>
          <p:cNvSpPr/>
          <p:nvPr/>
        </p:nvSpPr>
        <p:spPr>
          <a:xfrm>
            <a:off x="1016000" y="60706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數據分析</a:t>
            </a:r>
            <a:endParaRPr lang="en-US" sz="1800" dirty="0"/>
          </a:p>
        </p:txBody>
      </p:sp>
      <p:sp>
        <p:nvSpPr>
          <p:cNvPr id="23" name="agenda-text-22"/>
          <p:cNvSpPr/>
          <p:nvPr/>
        </p:nvSpPr>
        <p:spPr>
          <a:xfrm>
            <a:off x="1016000" y="64262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GA4 核心功能與 KPI 框架</a:t>
            </a:r>
            <a:endParaRPr lang="en-US" sz="1300" dirty="0"/>
          </a:p>
        </p:txBody>
      </p:sp>
      <p:sp>
        <p:nvSpPr>
          <p:cNvPr id="24" name="agenda-shape-23"/>
          <p:cNvSpPr/>
          <p:nvPr/>
        </p:nvSpPr>
        <p:spPr>
          <a:xfrm>
            <a:off x="8382000" y="52324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5" name="agenda-text-24"/>
          <p:cNvSpPr/>
          <p:nvPr/>
        </p:nvSpPr>
        <p:spPr>
          <a:xfrm>
            <a:off x="8636000" y="5461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9731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000" dirty="0"/>
          </a:p>
        </p:txBody>
      </p:sp>
      <p:sp>
        <p:nvSpPr>
          <p:cNvPr id="26" name="agenda-text-25"/>
          <p:cNvSpPr/>
          <p:nvPr/>
        </p:nvSpPr>
        <p:spPr>
          <a:xfrm>
            <a:off x="8636000" y="60706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實戰規劃</a:t>
            </a:r>
            <a:endParaRPr lang="en-US" sz="1800" dirty="0"/>
          </a:p>
        </p:txBody>
      </p:sp>
      <p:sp>
        <p:nvSpPr>
          <p:cNvPr id="27" name="agenda-text-26"/>
          <p:cNvSpPr/>
          <p:nvPr/>
        </p:nvSpPr>
        <p:spPr>
          <a:xfrm>
            <a:off x="8636000" y="64262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策略制定步驟、預算分配與趨勢展望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8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BEA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6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數位行銷基礎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digital_marketing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what_is_digital_marketing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什麼是數位行銷？</a:t>
            </a:r>
            <a:endParaRPr lang="en-US" sz="3200" dirty="0"/>
          </a:p>
        </p:txBody>
      </p:sp>
      <p:sp>
        <p:nvSpPr>
          <p:cNvPr id="4" name="what_is_digital_marketing-text-3"/>
          <p:cNvSpPr/>
          <p:nvPr/>
        </p:nvSpPr>
        <p:spPr>
          <a:xfrm>
            <a:off x="762000" y="190500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數位行銷是指利用網路與數位技術，透過各種線上管道推廣產品或服務，以觸及並影響潛在客戶的行銷方式。</a:t>
            </a:r>
            <a:endParaRPr lang="en-US" sz="1800" dirty="0"/>
          </a:p>
        </p:txBody>
      </p:sp>
      <p:sp>
        <p:nvSpPr>
          <p:cNvPr id="5" name="what_is_digital_marketing-shape-4"/>
          <p:cNvSpPr/>
          <p:nvPr/>
        </p:nvSpPr>
        <p:spPr>
          <a:xfrm>
            <a:off x="762000" y="29210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sp>
        <p:nvSpPr>
          <p:cNvPr id="6" name="what_is_digital_marketing-text-5"/>
          <p:cNvSpPr/>
          <p:nvPr/>
        </p:nvSpPr>
        <p:spPr>
          <a:xfrm>
            <a:off x="1016000" y="3149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涵蓋範圍</a:t>
            </a:r>
            <a:endParaRPr lang="en-US" sz="1500" dirty="0"/>
          </a:p>
        </p:txBody>
      </p:sp>
      <p:sp>
        <p:nvSpPr>
          <p:cNvPr id="7" name="what_is_digital_marketing-text-6"/>
          <p:cNvSpPr/>
          <p:nvPr/>
        </p:nvSpPr>
        <p:spPr>
          <a:xfrm>
            <a:off x="1016000" y="35052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搜尋引擎、社群媒體、電子郵件、內容行銷等多元管道</a:t>
            </a:r>
            <a:endParaRPr lang="en-US" sz="1400" dirty="0"/>
          </a:p>
        </p:txBody>
      </p:sp>
      <p:sp>
        <p:nvSpPr>
          <p:cNvPr id="8" name="what_is_digital_marketing-shape-7"/>
          <p:cNvSpPr/>
          <p:nvPr/>
        </p:nvSpPr>
        <p:spPr>
          <a:xfrm>
            <a:off x="762000" y="42164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FF7ED"/>
          </a:solidFill>
          <a:ln/>
        </p:spPr>
      </p:sp>
      <p:sp>
        <p:nvSpPr>
          <p:cNvPr id="9" name="what_is_digital_marketing-text-8"/>
          <p:cNvSpPr/>
          <p:nvPr/>
        </p:nvSpPr>
        <p:spPr>
          <a:xfrm>
            <a:off x="1016000" y="4445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9731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核心目標</a:t>
            </a:r>
            <a:endParaRPr lang="en-US" sz="1500" dirty="0"/>
          </a:p>
        </p:txBody>
      </p:sp>
      <p:sp>
        <p:nvSpPr>
          <p:cNvPr id="10" name="what_is_digital_marketing-text-9"/>
          <p:cNvSpPr/>
          <p:nvPr/>
        </p:nvSpPr>
        <p:spPr>
          <a:xfrm>
            <a:off x="1016000" y="48006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吸引潛在客戶、建立品牌認知、促進轉換行動</a:t>
            </a:r>
            <a:endParaRPr lang="en-US" sz="1400" dirty="0"/>
          </a:p>
        </p:txBody>
      </p:sp>
      <p:pic>
        <p:nvPicPr>
          <p:cNvPr id="11" name="what_is_digital_marketing-image-10" descr="preencoded.png">    </p:cNvPr>
          <p:cNvPicPr>
            <a:picLocks noChangeAspect="1"/>
          </p:cNvPicPr>
          <p:nvPr/>
        </p:nvPicPr>
        <p:blipFill>
          <a:blip r:embed="rId1"/>
          <a:srcRect l="7576" r="7576" t="0" b="0"/>
          <a:stretch/>
        </p:blipFill>
        <p:spPr>
          <a:xfrm>
            <a:off x="8382000" y="1651000"/>
            <a:ext cx="7112000" cy="5588000"/>
          </a:xfrm>
          <a:prstGeom prst="roundRect">
            <a:avLst>
              <a:gd name="adj" fmla="val 2273"/>
            </a:avLst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ve_channels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five_channels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數位行銷的五大主要管道</a:t>
            </a:r>
            <a:endParaRPr lang="en-US" sz="3200" dirty="0"/>
          </a:p>
        </p:txBody>
      </p:sp>
      <p:sp>
        <p:nvSpPr>
          <p:cNvPr id="4" name="five_channels-shape-3"/>
          <p:cNvSpPr/>
          <p:nvPr/>
        </p:nvSpPr>
        <p:spPr>
          <a:xfrm>
            <a:off x="762000" y="2032000"/>
            <a:ext cx="2743200" cy="4826000"/>
          </a:xfrm>
          <a:prstGeom prst="roundRect">
            <a:avLst>
              <a:gd name="adj" fmla="val 4630"/>
            </a:avLst>
          </a:prstGeom>
          <a:solidFill>
            <a:srgbClr val="F1F5F9"/>
          </a:solidFill>
          <a:ln/>
        </p:spPr>
      </p:sp>
      <p:pic>
        <p:nvPicPr>
          <p:cNvPr id="5" name="five_channel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8000" y="2413000"/>
            <a:ext cx="457200" cy="457200"/>
          </a:xfrm>
          <a:prstGeom prst="rect">
            <a:avLst/>
          </a:prstGeom>
        </p:spPr>
      </p:pic>
      <p:sp>
        <p:nvSpPr>
          <p:cNvPr id="6" name="five_channels-text-5"/>
          <p:cNvSpPr/>
          <p:nvPr/>
        </p:nvSpPr>
        <p:spPr>
          <a:xfrm>
            <a:off x="1016000" y="3175000"/>
            <a:ext cx="22352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搜尋引擎行銷</a:t>
            </a:r>
            <a:endParaRPr lang="en-US" sz="1500" dirty="0"/>
          </a:p>
        </p:txBody>
      </p:sp>
      <p:sp>
        <p:nvSpPr>
          <p:cNvPr id="7" name="five_channels-text-6"/>
          <p:cNvSpPr/>
          <p:nvPr/>
        </p:nvSpPr>
        <p:spPr>
          <a:xfrm>
            <a:off x="1016000" y="3937000"/>
            <a:ext cx="22352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+ SEM，掌握搜尋流量入口</a:t>
            </a:r>
            <a:endParaRPr lang="en-US" sz="1200" dirty="0"/>
          </a:p>
        </p:txBody>
      </p:sp>
      <p:sp>
        <p:nvSpPr>
          <p:cNvPr id="8" name="five_channels-shape-7"/>
          <p:cNvSpPr/>
          <p:nvPr/>
        </p:nvSpPr>
        <p:spPr>
          <a:xfrm>
            <a:off x="3632200" y="2032000"/>
            <a:ext cx="2743200" cy="4826000"/>
          </a:xfrm>
          <a:prstGeom prst="roundRect">
            <a:avLst>
              <a:gd name="adj" fmla="val 4630"/>
            </a:avLst>
          </a:prstGeom>
          <a:solidFill>
            <a:srgbClr val="F1F5F9"/>
          </a:solidFill>
          <a:ln/>
        </p:spPr>
      </p:sp>
      <p:pic>
        <p:nvPicPr>
          <p:cNvPr id="9" name="five_channel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413000"/>
            <a:ext cx="457200" cy="457200"/>
          </a:xfrm>
          <a:prstGeom prst="rect">
            <a:avLst/>
          </a:prstGeom>
        </p:spPr>
      </p:pic>
      <p:sp>
        <p:nvSpPr>
          <p:cNvPr id="10" name="five_channels-text-9"/>
          <p:cNvSpPr/>
          <p:nvPr/>
        </p:nvSpPr>
        <p:spPr>
          <a:xfrm>
            <a:off x="3886200" y="3175000"/>
            <a:ext cx="22352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社群媒體行銷</a:t>
            </a:r>
            <a:endParaRPr lang="en-US" sz="1500" dirty="0"/>
          </a:p>
        </p:txBody>
      </p:sp>
      <p:sp>
        <p:nvSpPr>
          <p:cNvPr id="11" name="five_channels-text-10"/>
          <p:cNvSpPr/>
          <p:nvPr/>
        </p:nvSpPr>
        <p:spPr>
          <a:xfrm>
            <a:off x="3886200" y="3937000"/>
            <a:ext cx="22352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FB、IG、LINE 等平台的品牌經營</a:t>
            </a:r>
            <a:endParaRPr lang="en-US" sz="1200" dirty="0"/>
          </a:p>
        </p:txBody>
      </p:sp>
      <p:sp>
        <p:nvSpPr>
          <p:cNvPr id="12" name="five_channels-shape-11"/>
          <p:cNvSpPr/>
          <p:nvPr/>
        </p:nvSpPr>
        <p:spPr>
          <a:xfrm>
            <a:off x="6502400" y="2032000"/>
            <a:ext cx="2743200" cy="4826000"/>
          </a:xfrm>
          <a:prstGeom prst="roundRect">
            <a:avLst>
              <a:gd name="adj" fmla="val 4630"/>
            </a:avLst>
          </a:prstGeom>
          <a:solidFill>
            <a:srgbClr val="F1F5F9"/>
          </a:solidFill>
          <a:ln/>
        </p:spPr>
      </p:sp>
      <p:pic>
        <p:nvPicPr>
          <p:cNvPr id="13" name="five_channel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400" y="2413000"/>
            <a:ext cx="457200" cy="457200"/>
          </a:xfrm>
          <a:prstGeom prst="rect">
            <a:avLst/>
          </a:prstGeom>
        </p:spPr>
      </p:pic>
      <p:sp>
        <p:nvSpPr>
          <p:cNvPr id="14" name="five_channels-text-13"/>
          <p:cNvSpPr/>
          <p:nvPr/>
        </p:nvSpPr>
        <p:spPr>
          <a:xfrm>
            <a:off x="6756400" y="3175000"/>
            <a:ext cx="22352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內容行銷</a:t>
            </a:r>
            <a:endParaRPr lang="en-US" sz="1500" dirty="0"/>
          </a:p>
        </p:txBody>
      </p:sp>
      <p:sp>
        <p:nvSpPr>
          <p:cNvPr id="15" name="five_channels-text-14"/>
          <p:cNvSpPr/>
          <p:nvPr/>
        </p:nvSpPr>
        <p:spPr>
          <a:xfrm>
            <a:off x="6756400" y="3937000"/>
            <a:ext cx="22352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部落格、影片等價值內容吸引受眾</a:t>
            </a:r>
            <a:endParaRPr lang="en-US" sz="1200" dirty="0"/>
          </a:p>
        </p:txBody>
      </p:sp>
      <p:sp>
        <p:nvSpPr>
          <p:cNvPr id="16" name="five_channels-shape-15"/>
          <p:cNvSpPr/>
          <p:nvPr/>
        </p:nvSpPr>
        <p:spPr>
          <a:xfrm>
            <a:off x="9372600" y="2032000"/>
            <a:ext cx="2743200" cy="4826000"/>
          </a:xfrm>
          <a:prstGeom prst="roundRect">
            <a:avLst>
              <a:gd name="adj" fmla="val 4630"/>
            </a:avLst>
          </a:prstGeom>
          <a:solidFill>
            <a:srgbClr val="F1F5F9"/>
          </a:solidFill>
          <a:ln/>
        </p:spPr>
      </p:sp>
      <p:pic>
        <p:nvPicPr>
          <p:cNvPr id="17" name="five_channel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8600" y="2413000"/>
            <a:ext cx="457200" cy="457200"/>
          </a:xfrm>
          <a:prstGeom prst="rect">
            <a:avLst/>
          </a:prstGeom>
        </p:spPr>
      </p:pic>
      <p:sp>
        <p:nvSpPr>
          <p:cNvPr id="18" name="five_channels-text-17"/>
          <p:cNvSpPr/>
          <p:nvPr/>
        </p:nvSpPr>
        <p:spPr>
          <a:xfrm>
            <a:off x="9626600" y="3175000"/>
            <a:ext cx="22352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電子郵件行銷</a:t>
            </a:r>
            <a:endParaRPr lang="en-US" sz="1500" dirty="0"/>
          </a:p>
        </p:txBody>
      </p:sp>
      <p:sp>
        <p:nvSpPr>
          <p:cNvPr id="19" name="five_channels-text-18"/>
          <p:cNvSpPr/>
          <p:nvPr/>
        </p:nvSpPr>
        <p:spPr>
          <a:xfrm>
            <a:off x="9626600" y="3937000"/>
            <a:ext cx="22352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EDM 精準溝通與客戶關係維護</a:t>
            </a:r>
            <a:endParaRPr lang="en-US" sz="1200" dirty="0"/>
          </a:p>
        </p:txBody>
      </p:sp>
      <p:sp>
        <p:nvSpPr>
          <p:cNvPr id="20" name="five_channels-shape-19"/>
          <p:cNvSpPr/>
          <p:nvPr/>
        </p:nvSpPr>
        <p:spPr>
          <a:xfrm>
            <a:off x="12242800" y="2032000"/>
            <a:ext cx="3251200" cy="4826000"/>
          </a:xfrm>
          <a:prstGeom prst="roundRect">
            <a:avLst>
              <a:gd name="adj" fmla="val 3906"/>
            </a:avLst>
          </a:prstGeom>
          <a:solidFill>
            <a:srgbClr val="FFF7ED"/>
          </a:solidFill>
          <a:ln/>
        </p:spPr>
      </p:sp>
      <p:pic>
        <p:nvPicPr>
          <p:cNvPr id="21" name="five_channels-icon-2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12800" y="2413000"/>
            <a:ext cx="457200" cy="457200"/>
          </a:xfrm>
          <a:prstGeom prst="rect">
            <a:avLst/>
          </a:prstGeom>
        </p:spPr>
      </p:pic>
      <p:sp>
        <p:nvSpPr>
          <p:cNvPr id="22" name="five_channels-text-21"/>
          <p:cNvSpPr/>
          <p:nvPr/>
        </p:nvSpPr>
        <p:spPr>
          <a:xfrm>
            <a:off x="12496800" y="3175000"/>
            <a:ext cx="27432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聯盟行銷</a:t>
            </a:r>
            <a:endParaRPr lang="en-US" sz="1500" dirty="0"/>
          </a:p>
        </p:txBody>
      </p:sp>
      <p:sp>
        <p:nvSpPr>
          <p:cNvPr id="23" name="five_channels-text-22"/>
          <p:cNvSpPr/>
          <p:nvPr/>
        </p:nvSpPr>
        <p:spPr>
          <a:xfrm>
            <a:off x="12496800" y="3937000"/>
            <a:ext cx="27432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透過合作夥伴推廣，依成效付費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gital_vs_traditional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digital_vs_traditional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 vs 傳統行銷的關鍵差異</a:t>
            </a:r>
            <a:endParaRPr lang="en-US" sz="3000" dirty="0"/>
          </a:p>
        </p:txBody>
      </p:sp>
      <p:graphicFrame>
        <p:nvGraphicFramePr>
          <p:cNvPr id="7" name="digital_vs_traditional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651000"/>
          <a:ext cx="14732000" cy="6350000"/>
        </p:xfrm>
        <a:graphic>
          <a:graphicData uri="http://schemas.openxmlformats.org/drawingml/2006/table">
            <a:tbl>
              <a:tblPr/>
              <a:tblGrid>
                <a:gridCol w="2946400"/>
                <a:gridCol w="5892800"/>
                <a:gridCol w="5892800"/>
              </a:tblGrid>
              <a:tr h="1058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比較維度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傳統行銷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數位行銷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</a:tr>
              <a:tr h="1058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成本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電視、報紙廣告成本高昂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相對低成本，可依預算彈性調整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8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覆蓋範圍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受地理與媒體限制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可全球觸及，突破地理限制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1058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精準度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難以精準定位受眾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可依興趣、行為精準投放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8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可衡量性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成效難以量化追蹤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可即時追蹤點擊、轉換等數據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1058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互動性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單向傳播，缺乏互動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雙向互動，即時回饋與溝通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8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BEA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6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行銷漏斗模型</a:t>
            </a:r>
            <a:endParaRPr lang="en-US" sz="4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funnel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what_is_funnel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行銷漏斗是什麼？</a:t>
            </a:r>
            <a:endParaRPr lang="en-US" sz="3200" dirty="0"/>
          </a:p>
        </p:txBody>
      </p:sp>
      <p:sp>
        <p:nvSpPr>
          <p:cNvPr id="4" name="what_is_funnel-text-3"/>
          <p:cNvSpPr/>
          <p:nvPr/>
        </p:nvSpPr>
        <p:spPr>
          <a:xfrm>
            <a:off x="762000" y="190500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行銷漏斗是描述消費者從初次認知品牌到最終完成購買的旅程模型，幫助行銷人理解每個階段該採取的策略。</a:t>
            </a:r>
            <a:endParaRPr lang="en-US" sz="1800" dirty="0"/>
          </a:p>
        </p:txBody>
      </p:sp>
      <p:sp>
        <p:nvSpPr>
          <p:cNvPr id="5" name="what_is_funnel-shape-4"/>
          <p:cNvSpPr/>
          <p:nvPr/>
        </p:nvSpPr>
        <p:spPr>
          <a:xfrm>
            <a:off x="762000" y="2921000"/>
            <a:ext cx="6858000" cy="3048000"/>
          </a:xfrm>
          <a:prstGeom prst="roundRect">
            <a:avLst>
              <a:gd name="adj" fmla="val 3333"/>
            </a:avLst>
          </a:prstGeom>
          <a:solidFill>
            <a:srgbClr val="F1F5F9"/>
          </a:solidFill>
          <a:ln/>
        </p:spPr>
      </p:sp>
      <p:sp>
        <p:nvSpPr>
          <p:cNvPr id="6" name="what_is_funnel-text-5"/>
          <p:cNvSpPr/>
          <p:nvPr/>
        </p:nvSpPr>
        <p:spPr>
          <a:xfrm>
            <a:off x="1016000" y="3149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AIDA 經典模型</a:t>
            </a:r>
            <a:endParaRPr lang="en-US" sz="1500" dirty="0"/>
          </a:p>
        </p:txBody>
      </p:sp>
      <p:sp>
        <p:nvSpPr>
          <p:cNvPr id="7" name="what_is_funnel-text-6"/>
          <p:cNvSpPr/>
          <p:nvPr/>
        </p:nvSpPr>
        <p:spPr>
          <a:xfrm>
            <a:off x="1016000" y="36322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注意（Attention）→ 興趣（Interest）</a:t>
            </a:r>
            <a:endParaRPr lang="en-US" sz="1400" dirty="0"/>
          </a:p>
        </p:txBody>
      </p:sp>
      <p:sp>
        <p:nvSpPr>
          <p:cNvPr id="8" name="what_is_funnel-text-7"/>
          <p:cNvSpPr/>
          <p:nvPr/>
        </p:nvSpPr>
        <p:spPr>
          <a:xfrm>
            <a:off x="1016000" y="4064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→ 渴望（Desire）→ 行動（Action）</a:t>
            </a:r>
            <a:endParaRPr lang="en-US" sz="1400" dirty="0"/>
          </a:p>
        </p:txBody>
      </p:sp>
      <p:sp>
        <p:nvSpPr>
          <p:cNvPr id="9" name="what_is_funnel-text-8"/>
          <p:cNvSpPr/>
          <p:nvPr/>
        </p:nvSpPr>
        <p:spPr>
          <a:xfrm>
            <a:off x="1016000" y="4699000"/>
            <a:ext cx="635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數位時代的消費者旅程更為複雜且多線性，往往在各管道間反覆互動。</a:t>
            </a:r>
            <a:endParaRPr lang="en-US" sz="1300" dirty="0"/>
          </a:p>
        </p:txBody>
      </p:sp>
      <p:pic>
        <p:nvPicPr>
          <p:cNvPr id="10" name="what_is_funnel-image-9" descr="preencoded.png">    </p:cNvPr>
          <p:cNvPicPr>
            <a:picLocks noChangeAspect="1"/>
          </p:cNvPicPr>
          <p:nvPr/>
        </p:nvPicPr>
        <p:blipFill>
          <a:blip r:embed="rId1"/>
          <a:srcRect l="0" r="0" t="10714" b="10714"/>
          <a:stretch/>
        </p:blipFill>
        <p:spPr>
          <a:xfrm>
            <a:off x="8382000" y="1651000"/>
            <a:ext cx="7112000" cy="5588000"/>
          </a:xfrm>
          <a:prstGeom prst="roundRect">
            <a:avLst>
              <a:gd name="adj" fmla="val 2273"/>
            </a:avLst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nel_five_stages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funnel_five_stages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行銷漏斗的五個階段</a:t>
            </a:r>
            <a:endParaRPr lang="en-US" sz="3200" dirty="0"/>
          </a:p>
        </p:txBody>
      </p:sp>
      <p:sp>
        <p:nvSpPr>
          <p:cNvPr id="4" name="funnel_five_stages-shape-3"/>
          <p:cNvSpPr/>
          <p:nvPr/>
        </p:nvSpPr>
        <p:spPr>
          <a:xfrm>
            <a:off x="762000" y="2286000"/>
            <a:ext cx="14732000" cy="152400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5" name="funnel_five_stages-shape-4"/>
          <p:cNvSpPr/>
          <p:nvPr/>
        </p:nvSpPr>
        <p:spPr>
          <a:xfrm>
            <a:off x="762000" y="2286000"/>
            <a:ext cx="2946400" cy="1524000"/>
          </a:xfrm>
          <a:prstGeom prst="rect">
            <a:avLst/>
          </a:prstGeom>
          <a:solidFill>
            <a:srgbClr val="DBEAFE"/>
          </a:solidFill>
          <a:ln/>
        </p:spPr>
      </p:sp>
      <p:sp>
        <p:nvSpPr>
          <p:cNvPr id="6" name="funnel_five_stages-text-5"/>
          <p:cNvSpPr/>
          <p:nvPr/>
        </p:nvSpPr>
        <p:spPr>
          <a:xfrm>
            <a:off x="1016000" y="2489200"/>
            <a:ext cx="2438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563EB"/>
                </a:solidFill>
              </a:rPr>
              <a:t>認知</a:t>
            </a:r>
            <a:endParaRPr lang="en-US" sz="1700" dirty="0"/>
          </a:p>
        </p:txBody>
      </p:sp>
      <p:sp>
        <p:nvSpPr>
          <p:cNvPr id="7" name="funnel_five_stages-text-6"/>
          <p:cNvSpPr/>
          <p:nvPr/>
        </p:nvSpPr>
        <p:spPr>
          <a:xfrm>
            <a:off x="1016000" y="2895600"/>
            <a:ext cx="24384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Awareness</a:t>
            </a:r>
            <a:endParaRPr lang="en-US" sz="1200" dirty="0"/>
          </a:p>
        </p:txBody>
      </p:sp>
      <p:sp>
        <p:nvSpPr>
          <p:cNvPr id="8" name="funnel_five_stages-shape-7"/>
          <p:cNvSpPr/>
          <p:nvPr/>
        </p:nvSpPr>
        <p:spPr>
          <a:xfrm>
            <a:off x="3708400" y="2286000"/>
            <a:ext cx="2946400" cy="1524000"/>
          </a:xfrm>
          <a:prstGeom prst="rect">
            <a:avLst/>
          </a:prstGeom>
          <a:solidFill>
            <a:srgbClr val="BFDBFE"/>
          </a:solidFill>
          <a:ln/>
        </p:spPr>
      </p:sp>
      <p:sp>
        <p:nvSpPr>
          <p:cNvPr id="9" name="funnel_five_stages-text-8"/>
          <p:cNvSpPr/>
          <p:nvPr/>
        </p:nvSpPr>
        <p:spPr>
          <a:xfrm>
            <a:off x="3962400" y="2489200"/>
            <a:ext cx="2438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563EB"/>
                </a:solidFill>
              </a:rPr>
              <a:t>考慮</a:t>
            </a:r>
            <a:endParaRPr lang="en-US" sz="1700" dirty="0"/>
          </a:p>
        </p:txBody>
      </p:sp>
      <p:sp>
        <p:nvSpPr>
          <p:cNvPr id="10" name="funnel_five_stages-text-9"/>
          <p:cNvSpPr/>
          <p:nvPr/>
        </p:nvSpPr>
        <p:spPr>
          <a:xfrm>
            <a:off x="3962400" y="2895600"/>
            <a:ext cx="24384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Consideration</a:t>
            </a:r>
            <a:endParaRPr lang="en-US" sz="1200" dirty="0"/>
          </a:p>
        </p:txBody>
      </p:sp>
      <p:sp>
        <p:nvSpPr>
          <p:cNvPr id="11" name="funnel_five_stages-shape-10"/>
          <p:cNvSpPr/>
          <p:nvPr/>
        </p:nvSpPr>
        <p:spPr>
          <a:xfrm>
            <a:off x="6654800" y="2286000"/>
            <a:ext cx="2946400" cy="1524000"/>
          </a:xfrm>
          <a:prstGeom prst="rect">
            <a:avLst/>
          </a:prstGeom>
          <a:solidFill>
            <a:srgbClr val="93C5FD"/>
          </a:solidFill>
          <a:ln/>
        </p:spPr>
      </p:sp>
      <p:sp>
        <p:nvSpPr>
          <p:cNvPr id="12" name="funnel_five_stages-text-11"/>
          <p:cNvSpPr/>
          <p:nvPr/>
        </p:nvSpPr>
        <p:spPr>
          <a:xfrm>
            <a:off x="6908800" y="2489200"/>
            <a:ext cx="2438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293B"/>
                </a:solidFill>
              </a:rPr>
              <a:t>評估</a:t>
            </a:r>
            <a:endParaRPr lang="en-US" sz="1700" dirty="0"/>
          </a:p>
        </p:txBody>
      </p:sp>
      <p:sp>
        <p:nvSpPr>
          <p:cNvPr id="13" name="funnel_five_stages-text-12"/>
          <p:cNvSpPr/>
          <p:nvPr/>
        </p:nvSpPr>
        <p:spPr>
          <a:xfrm>
            <a:off x="6908800" y="2895600"/>
            <a:ext cx="24384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Evaluation</a:t>
            </a:r>
            <a:endParaRPr lang="en-US" sz="1200" dirty="0"/>
          </a:p>
        </p:txBody>
      </p:sp>
      <p:sp>
        <p:nvSpPr>
          <p:cNvPr id="14" name="funnel_five_stages-shape-13"/>
          <p:cNvSpPr/>
          <p:nvPr/>
        </p:nvSpPr>
        <p:spPr>
          <a:xfrm>
            <a:off x="9601200" y="2286000"/>
            <a:ext cx="2946400" cy="1524000"/>
          </a:xfrm>
          <a:prstGeom prst="rect">
            <a:avLst/>
          </a:prstGeom>
          <a:solidFill>
            <a:srgbClr val="FDBA74"/>
          </a:solidFill>
          <a:ln/>
        </p:spPr>
      </p:sp>
      <p:sp>
        <p:nvSpPr>
          <p:cNvPr id="15" name="funnel_five_stages-text-14"/>
          <p:cNvSpPr/>
          <p:nvPr/>
        </p:nvSpPr>
        <p:spPr>
          <a:xfrm>
            <a:off x="9855200" y="2489200"/>
            <a:ext cx="2438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293B"/>
                </a:solidFill>
              </a:rPr>
              <a:t>轉換</a:t>
            </a:r>
            <a:endParaRPr lang="en-US" sz="1700" dirty="0"/>
          </a:p>
        </p:txBody>
      </p:sp>
      <p:sp>
        <p:nvSpPr>
          <p:cNvPr id="16" name="funnel_five_stages-text-15"/>
          <p:cNvSpPr/>
          <p:nvPr/>
        </p:nvSpPr>
        <p:spPr>
          <a:xfrm>
            <a:off x="9855200" y="2895600"/>
            <a:ext cx="24384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Conversion</a:t>
            </a:r>
            <a:endParaRPr lang="en-US" sz="1200" dirty="0"/>
          </a:p>
        </p:txBody>
      </p:sp>
      <p:sp>
        <p:nvSpPr>
          <p:cNvPr id="17" name="funnel_five_stages-shape-16"/>
          <p:cNvSpPr/>
          <p:nvPr/>
        </p:nvSpPr>
        <p:spPr>
          <a:xfrm>
            <a:off x="12547600" y="2286000"/>
            <a:ext cx="2946400" cy="15240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8" name="funnel_five_stages-text-17"/>
          <p:cNvSpPr/>
          <p:nvPr/>
        </p:nvSpPr>
        <p:spPr>
          <a:xfrm>
            <a:off x="12801600" y="2489200"/>
            <a:ext cx="2438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</a:rPr>
              <a:t>忠誠</a:t>
            </a:r>
            <a:endParaRPr lang="en-US" sz="1700" dirty="0"/>
          </a:p>
        </p:txBody>
      </p:sp>
      <p:sp>
        <p:nvSpPr>
          <p:cNvPr id="19" name="funnel_five_stages-text-18"/>
          <p:cNvSpPr/>
          <p:nvPr/>
        </p:nvSpPr>
        <p:spPr>
          <a:xfrm>
            <a:off x="12801600" y="2895600"/>
            <a:ext cx="24384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Loyalty</a:t>
            </a:r>
            <a:endParaRPr lang="en-US" sz="1200" dirty="0"/>
          </a:p>
        </p:txBody>
      </p:sp>
      <p:sp>
        <p:nvSpPr>
          <p:cNvPr id="20" name="funnel_five_stages-text-19"/>
          <p:cNvSpPr/>
          <p:nvPr/>
        </p:nvSpPr>
        <p:spPr>
          <a:xfrm>
            <a:off x="762000" y="4318000"/>
            <a:ext cx="1473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漏斗越往下，人數越少但意圖越強烈，轉換價值也隨之提升</a:t>
            </a:r>
            <a:endParaRPr lang="en-US" sz="1500" dirty="0"/>
          </a:p>
        </p:txBody>
      </p:sp>
      <p:sp>
        <p:nvSpPr>
          <p:cNvPr id="21" name="funnel_five_stages-shape-20"/>
          <p:cNvSpPr/>
          <p:nvPr/>
        </p:nvSpPr>
        <p:spPr>
          <a:xfrm>
            <a:off x="762000" y="5080000"/>
            <a:ext cx="14732000" cy="17780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funnel_five_stages-text-21"/>
          <p:cNvSpPr/>
          <p:nvPr/>
        </p:nvSpPr>
        <p:spPr>
          <a:xfrm>
            <a:off x="1092200" y="5334000"/>
            <a:ext cx="1397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認知階段吸引最多潛在受眾接觸品牌，隨著旅程推進，受眾逐漸被篩選並深化興趣，最終在轉換階段完成購買行動，並透過良好體驗培養長期忠誠客戶。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ge_strategies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stage_strategies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每個階段的對應策略</a:t>
            </a:r>
            <a:endParaRPr lang="en-US" sz="3000" dirty="0"/>
          </a:p>
        </p:txBody>
      </p:sp>
      <p:graphicFrame>
        <p:nvGraphicFramePr>
          <p:cNvPr id="11" name="stage_strategies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651000"/>
          <a:ext cx="14732000" cy="6350000"/>
        </p:xfrm>
        <a:graphic>
          <a:graphicData uri="http://schemas.openxmlformats.org/drawingml/2006/table">
            <a:tbl>
              <a:tblPr/>
              <a:tblGrid>
                <a:gridCol w="4209139"/>
                <a:gridCol w="10522861"/>
              </a:tblGrid>
              <a:tr h="1058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漏斗階段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對應行銷策略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</a:tr>
              <a:tr h="1058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認知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SEO、社群媒體曝光、KOL 合作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8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考慮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內容行銷、電子郵件行銷、再行銷廣告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1058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評估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產品比較內容、客戶評價、試用體驗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8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轉換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轉換率優化（CRO）、優惠促銷、簡化結帳流程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10583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忠誠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會員制度、客戶服務、社群經營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8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BEA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6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流量獲取策略</a:t>
            </a:r>
            <a:endParaRPr lang="en-US" sz="4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ur_traffic_types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four_traffic_types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流量來源的四大類型</a:t>
            </a:r>
            <a:endParaRPr lang="en-US" sz="3200" dirty="0"/>
          </a:p>
        </p:txBody>
      </p:sp>
      <p:sp>
        <p:nvSpPr>
          <p:cNvPr id="4" name="four_traffic_types-shape-3"/>
          <p:cNvSpPr/>
          <p:nvPr/>
        </p:nvSpPr>
        <p:spPr>
          <a:xfrm>
            <a:off x="762000" y="1778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1F5F9"/>
          </a:solidFill>
          <a:ln/>
        </p:spPr>
      </p:sp>
      <p:pic>
        <p:nvPicPr>
          <p:cNvPr id="5" name="four_traffic_typ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108200"/>
            <a:ext cx="457200" cy="457200"/>
          </a:xfrm>
          <a:prstGeom prst="rect">
            <a:avLst/>
          </a:prstGeom>
        </p:spPr>
      </p:pic>
      <p:sp>
        <p:nvSpPr>
          <p:cNvPr id="6" name="four_traffic_types-text-5"/>
          <p:cNvSpPr/>
          <p:nvPr/>
        </p:nvSpPr>
        <p:spPr>
          <a:xfrm>
            <a:off x="1727200" y="2108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自然搜尋（Organic Search）</a:t>
            </a:r>
            <a:endParaRPr lang="en-US" sz="1700" dirty="0"/>
          </a:p>
        </p:txBody>
      </p:sp>
      <p:sp>
        <p:nvSpPr>
          <p:cNvPr id="7" name="four_traffic_types-text-6"/>
          <p:cNvSpPr/>
          <p:nvPr/>
        </p:nvSpPr>
        <p:spPr>
          <a:xfrm>
            <a:off x="1092200" y="2616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來自 Google、Bing 等搜尋引擎的無付費流量，透過 SEO 優化提升。</a:t>
            </a:r>
            <a:endParaRPr lang="en-US" sz="1400" dirty="0"/>
          </a:p>
        </p:txBody>
      </p:sp>
      <p:sp>
        <p:nvSpPr>
          <p:cNvPr id="8" name="four_traffic_types-shape-7"/>
          <p:cNvSpPr/>
          <p:nvPr/>
        </p:nvSpPr>
        <p:spPr>
          <a:xfrm>
            <a:off x="8382000" y="1778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FF7ED"/>
          </a:solidFill>
          <a:ln/>
        </p:spPr>
      </p:sp>
      <p:pic>
        <p:nvPicPr>
          <p:cNvPr id="9" name="four_traffic_typ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108200"/>
            <a:ext cx="457200" cy="457200"/>
          </a:xfrm>
          <a:prstGeom prst="rect">
            <a:avLst/>
          </a:prstGeom>
        </p:spPr>
      </p:pic>
      <p:sp>
        <p:nvSpPr>
          <p:cNvPr id="10" name="four_traffic_types-text-9"/>
          <p:cNvSpPr/>
          <p:nvPr/>
        </p:nvSpPr>
        <p:spPr>
          <a:xfrm>
            <a:off x="9347200" y="2108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付費廣告（Paid Advertising）</a:t>
            </a:r>
            <a:endParaRPr lang="en-US" sz="1700" dirty="0"/>
          </a:p>
        </p:txBody>
      </p:sp>
      <p:sp>
        <p:nvSpPr>
          <p:cNvPr id="11" name="four_traffic_types-text-10"/>
          <p:cNvSpPr/>
          <p:nvPr/>
        </p:nvSpPr>
        <p:spPr>
          <a:xfrm>
            <a:off x="8712200" y="2616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 Google Ads、Meta Ads 等平台投放廣告獲得的流量。</a:t>
            </a:r>
            <a:endParaRPr lang="en-US" sz="1400" dirty="0"/>
          </a:p>
        </p:txBody>
      </p:sp>
      <p:sp>
        <p:nvSpPr>
          <p:cNvPr id="12" name="four_traffic_types-shape-11"/>
          <p:cNvSpPr/>
          <p:nvPr/>
        </p:nvSpPr>
        <p:spPr>
          <a:xfrm>
            <a:off x="762000" y="4191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1F5F9"/>
          </a:solidFill>
          <a:ln/>
        </p:spPr>
      </p:sp>
      <p:pic>
        <p:nvPicPr>
          <p:cNvPr id="13" name="four_traffic_type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521200"/>
            <a:ext cx="457200" cy="457200"/>
          </a:xfrm>
          <a:prstGeom prst="rect">
            <a:avLst/>
          </a:prstGeom>
        </p:spPr>
      </p:pic>
      <p:sp>
        <p:nvSpPr>
          <p:cNvPr id="14" name="four_traffic_types-text-13"/>
          <p:cNvSpPr/>
          <p:nvPr/>
        </p:nvSpPr>
        <p:spPr>
          <a:xfrm>
            <a:off x="1727200" y="452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社群媒體（Social Media）</a:t>
            </a:r>
            <a:endParaRPr lang="en-US" sz="1700" dirty="0"/>
          </a:p>
        </p:txBody>
      </p:sp>
      <p:sp>
        <p:nvSpPr>
          <p:cNvPr id="15" name="four_traffic_types-text-14"/>
          <p:cNvSpPr/>
          <p:nvPr/>
        </p:nvSpPr>
        <p:spPr>
          <a:xfrm>
            <a:off x="1092200" y="5029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來自 FB、IG、LINE 等社群平台分享與互動帶來的流量。</a:t>
            </a:r>
            <a:endParaRPr lang="en-US" sz="1400" dirty="0"/>
          </a:p>
        </p:txBody>
      </p:sp>
      <p:sp>
        <p:nvSpPr>
          <p:cNvPr id="16" name="four_traffic_types-shape-15"/>
          <p:cNvSpPr/>
          <p:nvPr/>
        </p:nvSpPr>
        <p:spPr>
          <a:xfrm>
            <a:off x="8382000" y="4191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FF7ED"/>
          </a:solidFill>
          <a:ln/>
        </p:spPr>
      </p:sp>
      <p:pic>
        <p:nvPicPr>
          <p:cNvPr id="17" name="four_traffic_type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4521200"/>
            <a:ext cx="457200" cy="457200"/>
          </a:xfrm>
          <a:prstGeom prst="rect">
            <a:avLst/>
          </a:prstGeom>
        </p:spPr>
      </p:pic>
      <p:sp>
        <p:nvSpPr>
          <p:cNvPr id="18" name="four_traffic_types-text-17"/>
          <p:cNvSpPr/>
          <p:nvPr/>
        </p:nvSpPr>
        <p:spPr>
          <a:xfrm>
            <a:off x="9347200" y="452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直接流量（Direct Traffic）</a:t>
            </a:r>
            <a:endParaRPr lang="en-US" sz="1700" dirty="0"/>
          </a:p>
        </p:txBody>
      </p:sp>
      <p:sp>
        <p:nvSpPr>
          <p:cNvPr id="19" name="four_traffic_types-text-18"/>
          <p:cNvSpPr/>
          <p:nvPr/>
        </p:nvSpPr>
        <p:spPr>
          <a:xfrm>
            <a:off x="8712200" y="5029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使用者直接輸入網址或透過書籤造訪，反映品牌知名度。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rganic_traffic_strategy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organic_traffic_strategy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自然搜尋流量策略</a:t>
            </a:r>
            <a:endParaRPr lang="en-US" sz="3200" dirty="0"/>
          </a:p>
        </p:txBody>
      </p:sp>
      <p:sp>
        <p:nvSpPr>
          <p:cNvPr id="4" name="organic_traffic_strategy-text-3"/>
          <p:cNvSpPr/>
          <p:nvPr/>
        </p:nvSpPr>
        <p:spPr>
          <a:xfrm>
            <a:off x="762000" y="190500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自然搜尋流量是最具長期價值的流量來源，透過持續的 SEO 優化可建立穩定且低成本的訪客管道。</a:t>
            </a:r>
            <a:endParaRPr lang="en-US" sz="1800" dirty="0"/>
          </a:p>
        </p:txBody>
      </p:sp>
      <p:sp>
        <p:nvSpPr>
          <p:cNvPr id="5" name="organic_traffic_strategy-shape-4"/>
          <p:cNvSpPr/>
          <p:nvPr/>
        </p:nvSpPr>
        <p:spPr>
          <a:xfrm>
            <a:off x="762000" y="2921000"/>
            <a:ext cx="6858000" cy="889000"/>
          </a:xfrm>
          <a:prstGeom prst="roundRect">
            <a:avLst>
              <a:gd name="adj" fmla="val 11429"/>
            </a:avLst>
          </a:prstGeom>
          <a:solidFill>
            <a:srgbClr val="F1F5F9"/>
          </a:solidFill>
          <a:ln/>
        </p:spPr>
      </p:sp>
      <p:sp>
        <p:nvSpPr>
          <p:cNvPr id="6" name="organic_traffic_strategy-text-5"/>
          <p:cNvSpPr/>
          <p:nvPr/>
        </p:nvSpPr>
        <p:spPr>
          <a:xfrm>
            <a:off x="1016000" y="3149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關鍵字佈局</a:t>
            </a:r>
            <a:endParaRPr lang="en-US" sz="1500" dirty="0"/>
          </a:p>
        </p:txBody>
      </p:sp>
      <p:sp>
        <p:nvSpPr>
          <p:cNvPr id="7" name="organic_traffic_strategy-text-6"/>
          <p:cNvSpPr/>
          <p:nvPr/>
        </p:nvSpPr>
        <p:spPr>
          <a:xfrm>
            <a:off x="1016000" y="3505200"/>
            <a:ext cx="635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依搜尋意圖規劃內容架構</a:t>
            </a:r>
            <a:endParaRPr lang="en-US" sz="1300" dirty="0"/>
          </a:p>
        </p:txBody>
      </p:sp>
      <p:sp>
        <p:nvSpPr>
          <p:cNvPr id="8" name="organic_traffic_strategy-shape-7"/>
          <p:cNvSpPr/>
          <p:nvPr/>
        </p:nvSpPr>
        <p:spPr>
          <a:xfrm>
            <a:off x="762000" y="3962400"/>
            <a:ext cx="6858000" cy="889000"/>
          </a:xfrm>
          <a:prstGeom prst="roundRect">
            <a:avLst>
              <a:gd name="adj" fmla="val 11429"/>
            </a:avLst>
          </a:prstGeom>
          <a:solidFill>
            <a:srgbClr val="F1F5F9"/>
          </a:solidFill>
          <a:ln/>
        </p:spPr>
      </p:sp>
      <p:sp>
        <p:nvSpPr>
          <p:cNvPr id="9" name="organic_traffic_strategy-text-8"/>
          <p:cNvSpPr/>
          <p:nvPr/>
        </p:nvSpPr>
        <p:spPr>
          <a:xfrm>
            <a:off x="1016000" y="4191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內容品質提升</a:t>
            </a:r>
            <a:endParaRPr lang="en-US" sz="1500" dirty="0"/>
          </a:p>
        </p:txBody>
      </p:sp>
      <p:sp>
        <p:nvSpPr>
          <p:cNvPr id="10" name="organic_traffic_strategy-text-9"/>
          <p:cNvSpPr/>
          <p:nvPr/>
        </p:nvSpPr>
        <p:spPr>
          <a:xfrm>
            <a:off x="1016000" y="4546600"/>
            <a:ext cx="635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符合 E-E-A-T 原則的深度內容</a:t>
            </a:r>
            <a:endParaRPr lang="en-US" sz="1300" dirty="0"/>
          </a:p>
        </p:txBody>
      </p:sp>
      <p:sp>
        <p:nvSpPr>
          <p:cNvPr id="11" name="organic_traffic_strategy-shape-10"/>
          <p:cNvSpPr/>
          <p:nvPr/>
        </p:nvSpPr>
        <p:spPr>
          <a:xfrm>
            <a:off x="762000" y="5003800"/>
            <a:ext cx="6858000" cy="889000"/>
          </a:xfrm>
          <a:prstGeom prst="roundRect">
            <a:avLst>
              <a:gd name="adj" fmla="val 11429"/>
            </a:avLst>
          </a:prstGeom>
          <a:solidFill>
            <a:srgbClr val="F1F5F9"/>
          </a:solidFill>
          <a:ln/>
        </p:spPr>
      </p:sp>
      <p:sp>
        <p:nvSpPr>
          <p:cNvPr id="12" name="organic_traffic_strategy-text-11"/>
          <p:cNvSpPr/>
          <p:nvPr/>
        </p:nvSpPr>
        <p:spPr>
          <a:xfrm>
            <a:off x="1016000" y="52324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技術優化</a:t>
            </a:r>
            <a:endParaRPr lang="en-US" sz="1500" dirty="0"/>
          </a:p>
        </p:txBody>
      </p:sp>
      <p:sp>
        <p:nvSpPr>
          <p:cNvPr id="13" name="organic_traffic_strategy-text-12"/>
          <p:cNvSpPr/>
          <p:nvPr/>
        </p:nvSpPr>
        <p:spPr>
          <a:xfrm>
            <a:off x="1016000" y="5588000"/>
            <a:ext cx="635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網站速度、行動版適配、結構化資料</a:t>
            </a:r>
            <a:endParaRPr lang="en-US" sz="1300" dirty="0"/>
          </a:p>
        </p:txBody>
      </p:sp>
      <p:pic>
        <p:nvPicPr>
          <p:cNvPr id="14" name="organic_traffic_strategy-image-13" descr="preencoded.png">    </p:cNvPr>
          <p:cNvPicPr>
            <a:picLocks noChangeAspect="1"/>
          </p:cNvPicPr>
          <p:nvPr/>
        </p:nvPicPr>
        <p:blipFill>
          <a:blip r:embed="rId1"/>
          <a:srcRect l="7576" r="7576" t="0" b="0"/>
          <a:stretch/>
        </p:blipFill>
        <p:spPr>
          <a:xfrm>
            <a:off x="8382000" y="1651000"/>
            <a:ext cx="7112000" cy="5588000"/>
          </a:xfrm>
          <a:prstGeom prst="roundRect">
            <a:avLst>
              <a:gd name="adj" fmla="val 2273"/>
            </a:avLst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id_ads_strategy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paid_ads_strategy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付費廣告流量策略</a:t>
            </a:r>
            <a:endParaRPr lang="en-US" sz="3000" dirty="0"/>
          </a:p>
        </p:txBody>
      </p:sp>
      <p:graphicFrame>
        <p:nvGraphicFramePr>
          <p:cNvPr id="15" name="paid_ads_strategy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651000"/>
          <a:ext cx="14732000" cy="5715000"/>
        </p:xfrm>
        <a:graphic>
          <a:graphicData uri="http://schemas.openxmlformats.org/drawingml/2006/table">
            <a:tbl>
              <a:tblPr/>
              <a:tblGrid>
                <a:gridCol w="2946400"/>
                <a:gridCol w="5892800"/>
                <a:gridCol w="5892800"/>
              </a:tblGrid>
              <a:tr h="1428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平台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廣告類型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適用情境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</a:tr>
              <a:tr h="1428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Google Ads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搜尋廣告、展示廣告、YouTube 廣告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捕捉明確搜尋意圖的高轉換受眾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Meta Ads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Facebook 與 Instagram 廣告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視覺化品牌曝光與興趣導向受眾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1428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TikTok Ads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短影音廣告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觸及年輕世代與病毒式傳播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paid_ads_strategy-shape-4"/>
          <p:cNvSpPr/>
          <p:nvPr/>
        </p:nvSpPr>
        <p:spPr>
          <a:xfrm>
            <a:off x="762000" y="7620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7ED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6" name="paid_ads_strategy-text-5"/>
          <p:cNvSpPr/>
          <p:nvPr/>
        </p:nvSpPr>
        <p:spPr>
          <a:xfrm>
            <a:off x="1092200" y="79502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建議依品牌階段與目標受眾特性，選擇 1-2 個主要平台深耕，避免資源過度分散。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cial_media_strategy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social_media_strategy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社群媒體流量策略</a:t>
            </a:r>
            <a:endParaRPr lang="en-US" sz="3200" dirty="0"/>
          </a:p>
        </p:txBody>
      </p:sp>
      <p:sp>
        <p:nvSpPr>
          <p:cNvPr id="4" name="social_media_strategy-shape-3"/>
          <p:cNvSpPr/>
          <p:nvPr/>
        </p:nvSpPr>
        <p:spPr>
          <a:xfrm>
            <a:off x="762000" y="1905000"/>
            <a:ext cx="3429000" cy="5080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pic>
        <p:nvPicPr>
          <p:cNvPr id="5" name="social_media_strategy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9000" y="2286000"/>
            <a:ext cx="457200" cy="457200"/>
          </a:xfrm>
          <a:prstGeom prst="rect">
            <a:avLst/>
          </a:prstGeom>
        </p:spPr>
      </p:pic>
      <p:sp>
        <p:nvSpPr>
          <p:cNvPr id="6" name="social_media_strategy-text-5"/>
          <p:cNvSpPr/>
          <p:nvPr/>
        </p:nvSpPr>
        <p:spPr>
          <a:xfrm>
            <a:off x="1016000" y="3048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Facebook</a:t>
            </a:r>
            <a:endParaRPr lang="en-US" sz="1600" dirty="0"/>
          </a:p>
        </p:txBody>
      </p:sp>
      <p:sp>
        <p:nvSpPr>
          <p:cNvPr id="7" name="social_media_strategy-text-6"/>
          <p:cNvSpPr/>
          <p:nvPr/>
        </p:nvSpPr>
        <p:spPr>
          <a:xfrm>
            <a:off x="1016000" y="3556000"/>
            <a:ext cx="2921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社群經營與社團行銷，適合中高年齡層互動</a:t>
            </a:r>
            <a:endParaRPr lang="en-US" sz="1300" dirty="0"/>
          </a:p>
        </p:txBody>
      </p:sp>
      <p:sp>
        <p:nvSpPr>
          <p:cNvPr id="8" name="social_media_strategy-shape-7"/>
          <p:cNvSpPr/>
          <p:nvPr/>
        </p:nvSpPr>
        <p:spPr>
          <a:xfrm>
            <a:off x="4381500" y="1905000"/>
            <a:ext cx="3429000" cy="5080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pic>
        <p:nvPicPr>
          <p:cNvPr id="9" name="social_media_strategy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0" y="2286000"/>
            <a:ext cx="457200" cy="457200"/>
          </a:xfrm>
          <a:prstGeom prst="rect">
            <a:avLst/>
          </a:prstGeom>
        </p:spPr>
      </p:pic>
      <p:sp>
        <p:nvSpPr>
          <p:cNvPr id="10" name="social_media_strategy-text-9"/>
          <p:cNvSpPr/>
          <p:nvPr/>
        </p:nvSpPr>
        <p:spPr>
          <a:xfrm>
            <a:off x="4635500" y="3048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Instagram</a:t>
            </a:r>
            <a:endParaRPr lang="en-US" sz="1600" dirty="0"/>
          </a:p>
        </p:txBody>
      </p:sp>
      <p:sp>
        <p:nvSpPr>
          <p:cNvPr id="11" name="social_media_strategy-text-10"/>
          <p:cNvSpPr/>
          <p:nvPr/>
        </p:nvSpPr>
        <p:spPr>
          <a:xfrm>
            <a:off x="4635500" y="3556000"/>
            <a:ext cx="2921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視覺內容與 Reels 短影音，吸引年輕受眾</a:t>
            </a:r>
            <a:endParaRPr lang="en-US" sz="1300" dirty="0"/>
          </a:p>
        </p:txBody>
      </p:sp>
      <p:sp>
        <p:nvSpPr>
          <p:cNvPr id="12" name="social_media_strategy-shape-11"/>
          <p:cNvSpPr/>
          <p:nvPr/>
        </p:nvSpPr>
        <p:spPr>
          <a:xfrm>
            <a:off x="8001000" y="1905000"/>
            <a:ext cx="3429000" cy="5080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pic>
        <p:nvPicPr>
          <p:cNvPr id="13" name="social_media_strategy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0" y="2286000"/>
            <a:ext cx="457200" cy="457200"/>
          </a:xfrm>
          <a:prstGeom prst="rect">
            <a:avLst/>
          </a:prstGeom>
        </p:spPr>
      </p:pic>
      <p:sp>
        <p:nvSpPr>
          <p:cNvPr id="14" name="social_media_strategy-text-13"/>
          <p:cNvSpPr/>
          <p:nvPr/>
        </p:nvSpPr>
        <p:spPr>
          <a:xfrm>
            <a:off x="8255000" y="3048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LinkedIn</a:t>
            </a:r>
            <a:endParaRPr lang="en-US" sz="1600" dirty="0"/>
          </a:p>
        </p:txBody>
      </p:sp>
      <p:sp>
        <p:nvSpPr>
          <p:cNvPr id="15" name="social_media_strategy-text-14"/>
          <p:cNvSpPr/>
          <p:nvPr/>
        </p:nvSpPr>
        <p:spPr>
          <a:xfrm>
            <a:off x="8255000" y="3556000"/>
            <a:ext cx="2921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B2B 行銷與專業內容，建立產業權威</a:t>
            </a:r>
            <a:endParaRPr lang="en-US" sz="1300" dirty="0"/>
          </a:p>
        </p:txBody>
      </p:sp>
      <p:sp>
        <p:nvSpPr>
          <p:cNvPr id="16" name="social_media_strategy-shape-15"/>
          <p:cNvSpPr/>
          <p:nvPr/>
        </p:nvSpPr>
        <p:spPr>
          <a:xfrm>
            <a:off x="11620500" y="1905000"/>
            <a:ext cx="3429000" cy="5080000"/>
          </a:xfrm>
          <a:prstGeom prst="roundRect">
            <a:avLst>
              <a:gd name="adj" fmla="val 3704"/>
            </a:avLst>
          </a:prstGeom>
          <a:solidFill>
            <a:srgbClr val="FFF7ED"/>
          </a:solidFill>
          <a:ln/>
        </p:spPr>
      </p:sp>
      <p:pic>
        <p:nvPicPr>
          <p:cNvPr id="17" name="social_media_strategy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7500" y="2286000"/>
            <a:ext cx="457200" cy="457200"/>
          </a:xfrm>
          <a:prstGeom prst="rect">
            <a:avLst/>
          </a:prstGeom>
        </p:spPr>
      </p:pic>
      <p:sp>
        <p:nvSpPr>
          <p:cNvPr id="18" name="social_media_strategy-text-17"/>
          <p:cNvSpPr/>
          <p:nvPr/>
        </p:nvSpPr>
        <p:spPr>
          <a:xfrm>
            <a:off x="11874500" y="3048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TikTok</a:t>
            </a:r>
            <a:endParaRPr lang="en-US" sz="1600" dirty="0"/>
          </a:p>
        </p:txBody>
      </p:sp>
      <p:sp>
        <p:nvSpPr>
          <p:cNvPr id="19" name="social_media_strategy-text-18"/>
          <p:cNvSpPr/>
          <p:nvPr/>
        </p:nvSpPr>
        <p:spPr>
          <a:xfrm>
            <a:off x="11874500" y="3556000"/>
            <a:ext cx="2921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短影音與趨勢行銷，觸及 Z 世代年輕人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8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4" name="ch4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BEA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6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轉換率優化</a:t>
            </a:r>
            <a:endParaRPr lang="en-US" sz="4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cro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what_is_cro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什麼是轉換率優化（CRO）？</a:t>
            </a:r>
            <a:endParaRPr lang="en-US" sz="3200" dirty="0"/>
          </a:p>
        </p:txBody>
      </p:sp>
      <p:sp>
        <p:nvSpPr>
          <p:cNvPr id="4" name="what_is_cro-text-3"/>
          <p:cNvSpPr/>
          <p:nvPr/>
        </p:nvSpPr>
        <p:spPr>
          <a:xfrm>
            <a:off x="762000" y="190500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轉換率優化是透過系統性測試與改善，提升網站訪客完成目標行動（如購買、註冊）的比率。</a:t>
            </a:r>
            <a:endParaRPr lang="en-US" sz="1800" dirty="0"/>
          </a:p>
        </p:txBody>
      </p:sp>
      <p:sp>
        <p:nvSpPr>
          <p:cNvPr id="5" name="what_is_cro-shape-4"/>
          <p:cNvSpPr/>
          <p:nvPr/>
        </p:nvSpPr>
        <p:spPr>
          <a:xfrm>
            <a:off x="762000" y="29210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what_is_cro-text-5"/>
          <p:cNvSpPr/>
          <p:nvPr/>
        </p:nvSpPr>
        <p:spPr>
          <a:xfrm>
            <a:off x="1016000" y="3149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計算公式</a:t>
            </a:r>
            <a:endParaRPr lang="en-US" sz="1500" dirty="0"/>
          </a:p>
        </p:txBody>
      </p:sp>
      <p:sp>
        <p:nvSpPr>
          <p:cNvPr id="7" name="what_is_cro-text-6"/>
          <p:cNvSpPr/>
          <p:nvPr/>
        </p:nvSpPr>
        <p:spPr>
          <a:xfrm>
            <a:off x="1016000" y="35306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轉換率 ＝ 轉換次數 ÷ 訪客數 × 100%</a:t>
            </a:r>
            <a:endParaRPr lang="en-US" sz="1600" dirty="0"/>
          </a:p>
        </p:txBody>
      </p:sp>
      <p:sp>
        <p:nvSpPr>
          <p:cNvPr id="8" name="what_is_cro-shape-7"/>
          <p:cNvSpPr/>
          <p:nvPr/>
        </p:nvSpPr>
        <p:spPr>
          <a:xfrm>
            <a:off x="762000" y="42164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sp>
        <p:nvSpPr>
          <p:cNvPr id="9" name="what_is_cro-text-8"/>
          <p:cNvSpPr/>
          <p:nvPr/>
        </p:nvSpPr>
        <p:spPr>
          <a:xfrm>
            <a:off x="1016000" y="4445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常見轉換目標</a:t>
            </a:r>
            <a:endParaRPr lang="en-US" sz="1500" dirty="0"/>
          </a:p>
        </p:txBody>
      </p:sp>
      <p:sp>
        <p:nvSpPr>
          <p:cNvPr id="10" name="what_is_cro-text-9"/>
          <p:cNvSpPr/>
          <p:nvPr/>
        </p:nvSpPr>
        <p:spPr>
          <a:xfrm>
            <a:off x="1016000" y="48006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購買、註冊、下載、訂閱電子報</a:t>
            </a:r>
            <a:endParaRPr lang="en-US" sz="1400" dirty="0"/>
          </a:p>
        </p:txBody>
      </p:sp>
      <p:pic>
        <p:nvPicPr>
          <p:cNvPr id="11" name="what_is_cro-image-10" descr="preencoded.png">    </p:cNvPr>
          <p:cNvPicPr>
            <a:picLocks noChangeAspect="1"/>
          </p:cNvPicPr>
          <p:nvPr/>
        </p:nvPicPr>
        <p:blipFill>
          <a:blip r:embed="rId1"/>
          <a:srcRect l="7551" r="7551" t="0" b="0"/>
          <a:stretch/>
        </p:blipFill>
        <p:spPr>
          <a:xfrm>
            <a:off x="8382000" y="1651000"/>
            <a:ext cx="7112000" cy="5588000"/>
          </a:xfrm>
          <a:prstGeom prst="roundRect">
            <a:avLst>
              <a:gd name="adj" fmla="val 2273"/>
            </a:avLst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ro_six_factors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cro_six_factors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影響轉換率的六大因素</a:t>
            </a:r>
            <a:endParaRPr lang="en-US" sz="3200" dirty="0"/>
          </a:p>
        </p:txBody>
      </p:sp>
      <p:sp>
        <p:nvSpPr>
          <p:cNvPr id="4" name="cro_six_factors-shape-3"/>
          <p:cNvSpPr/>
          <p:nvPr/>
        </p:nvSpPr>
        <p:spPr>
          <a:xfrm>
            <a:off x="762000" y="1905000"/>
            <a:ext cx="4572000" cy="2032000"/>
          </a:xfrm>
          <a:prstGeom prst="roundRect">
            <a:avLst>
              <a:gd name="adj" fmla="val 5000"/>
            </a:avLst>
          </a:prstGeom>
          <a:solidFill>
            <a:srgbClr val="F1F5F9"/>
          </a:solidFill>
          <a:ln/>
        </p:spPr>
      </p:sp>
      <p:pic>
        <p:nvPicPr>
          <p:cNvPr id="5" name="cro_six_factor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2184400"/>
            <a:ext cx="381000" cy="381000"/>
          </a:xfrm>
          <a:prstGeom prst="rect">
            <a:avLst/>
          </a:prstGeom>
        </p:spPr>
      </p:pic>
      <p:sp>
        <p:nvSpPr>
          <p:cNvPr id="6" name="cro_six_factors-text-5"/>
          <p:cNvSpPr/>
          <p:nvPr/>
        </p:nvSpPr>
        <p:spPr>
          <a:xfrm>
            <a:off x="1549400" y="22352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頁面載入速度</a:t>
            </a:r>
            <a:endParaRPr lang="en-US" sz="1500" dirty="0"/>
          </a:p>
        </p:txBody>
      </p:sp>
      <p:sp>
        <p:nvSpPr>
          <p:cNvPr id="7" name="cro_six_factors-text-6"/>
          <p:cNvSpPr/>
          <p:nvPr/>
        </p:nvSpPr>
        <p:spPr>
          <a:xfrm>
            <a:off x="1016000" y="27178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每延遲1秒可能損失多達7%轉換率</a:t>
            </a:r>
            <a:endParaRPr lang="en-US" sz="1300" dirty="0"/>
          </a:p>
        </p:txBody>
      </p:sp>
      <p:sp>
        <p:nvSpPr>
          <p:cNvPr id="8" name="cro_six_factors-shape-7"/>
          <p:cNvSpPr/>
          <p:nvPr/>
        </p:nvSpPr>
        <p:spPr>
          <a:xfrm>
            <a:off x="5842000" y="1905000"/>
            <a:ext cx="4572000" cy="2032000"/>
          </a:xfrm>
          <a:prstGeom prst="roundRect">
            <a:avLst>
              <a:gd name="adj" fmla="val 5000"/>
            </a:avLst>
          </a:prstGeom>
          <a:solidFill>
            <a:srgbClr val="F1F5F9"/>
          </a:solidFill>
          <a:ln/>
        </p:spPr>
      </p:sp>
      <p:pic>
        <p:nvPicPr>
          <p:cNvPr id="9" name="cro_six_factor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84400"/>
            <a:ext cx="381000" cy="381000"/>
          </a:xfrm>
          <a:prstGeom prst="rect">
            <a:avLst/>
          </a:prstGeom>
        </p:spPr>
      </p:pic>
      <p:sp>
        <p:nvSpPr>
          <p:cNvPr id="10" name="cro_six_factors-text-9"/>
          <p:cNvSpPr/>
          <p:nvPr/>
        </p:nvSpPr>
        <p:spPr>
          <a:xfrm>
            <a:off x="6629400" y="22352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使用者體驗設計</a:t>
            </a:r>
            <a:endParaRPr lang="en-US" sz="1500" dirty="0"/>
          </a:p>
        </p:txBody>
      </p:sp>
      <p:sp>
        <p:nvSpPr>
          <p:cNvPr id="11" name="cro_six_factors-text-10"/>
          <p:cNvSpPr/>
          <p:nvPr/>
        </p:nvSpPr>
        <p:spPr>
          <a:xfrm>
            <a:off x="6096000" y="27178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清晰直覺的介面降低操作阻力</a:t>
            </a:r>
            <a:endParaRPr lang="en-US" sz="1300" dirty="0"/>
          </a:p>
        </p:txBody>
      </p:sp>
      <p:sp>
        <p:nvSpPr>
          <p:cNvPr id="12" name="cro_six_factors-shape-11"/>
          <p:cNvSpPr/>
          <p:nvPr/>
        </p:nvSpPr>
        <p:spPr>
          <a:xfrm>
            <a:off x="10922000" y="1905000"/>
            <a:ext cx="4572000" cy="2032000"/>
          </a:xfrm>
          <a:prstGeom prst="roundRect">
            <a:avLst>
              <a:gd name="adj" fmla="val 5000"/>
            </a:avLst>
          </a:prstGeom>
          <a:solidFill>
            <a:srgbClr val="F1F5F9"/>
          </a:solidFill>
          <a:ln/>
        </p:spPr>
      </p:sp>
      <p:pic>
        <p:nvPicPr>
          <p:cNvPr id="13" name="cro_six_factor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2184400"/>
            <a:ext cx="381000" cy="381000"/>
          </a:xfrm>
          <a:prstGeom prst="rect">
            <a:avLst/>
          </a:prstGeom>
        </p:spPr>
      </p:pic>
      <p:sp>
        <p:nvSpPr>
          <p:cNvPr id="14" name="cro_six_factors-text-13"/>
          <p:cNvSpPr/>
          <p:nvPr/>
        </p:nvSpPr>
        <p:spPr>
          <a:xfrm>
            <a:off x="11709400" y="22352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信任元素</a:t>
            </a:r>
            <a:endParaRPr lang="en-US" sz="1500" dirty="0"/>
          </a:p>
        </p:txBody>
      </p:sp>
      <p:sp>
        <p:nvSpPr>
          <p:cNvPr id="15" name="cro_six_factors-text-14"/>
          <p:cNvSpPr/>
          <p:nvPr/>
        </p:nvSpPr>
        <p:spPr>
          <a:xfrm>
            <a:off x="11176000" y="27178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評價、認證、保障標章建立信任</a:t>
            </a:r>
            <a:endParaRPr lang="en-US" sz="1300" dirty="0"/>
          </a:p>
        </p:txBody>
      </p:sp>
      <p:sp>
        <p:nvSpPr>
          <p:cNvPr id="16" name="cro_six_factors-shape-15"/>
          <p:cNvSpPr/>
          <p:nvPr/>
        </p:nvSpPr>
        <p:spPr>
          <a:xfrm>
            <a:off x="762000" y="4191000"/>
            <a:ext cx="4572000" cy="2032000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/>
        </p:spPr>
      </p:sp>
      <p:pic>
        <p:nvPicPr>
          <p:cNvPr id="17" name="cro_six_factor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0" y="4470400"/>
            <a:ext cx="381000" cy="381000"/>
          </a:xfrm>
          <a:prstGeom prst="rect">
            <a:avLst/>
          </a:prstGeom>
        </p:spPr>
      </p:pic>
      <p:sp>
        <p:nvSpPr>
          <p:cNvPr id="18" name="cro_six_factors-text-17"/>
          <p:cNvSpPr/>
          <p:nvPr/>
        </p:nvSpPr>
        <p:spPr>
          <a:xfrm>
            <a:off x="1549400" y="45212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行動呼籲設計</a:t>
            </a:r>
            <a:endParaRPr lang="en-US" sz="1500" dirty="0"/>
          </a:p>
        </p:txBody>
      </p:sp>
      <p:sp>
        <p:nvSpPr>
          <p:cNvPr id="19" name="cro_six_factors-text-18"/>
          <p:cNvSpPr/>
          <p:nvPr/>
        </p:nvSpPr>
        <p:spPr>
          <a:xfrm>
            <a:off x="1016000" y="50038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明確且吸睛的 CTA 按鈕文案</a:t>
            </a:r>
            <a:endParaRPr lang="en-US" sz="1300" dirty="0"/>
          </a:p>
        </p:txBody>
      </p:sp>
      <p:sp>
        <p:nvSpPr>
          <p:cNvPr id="20" name="cro_six_factors-shape-19"/>
          <p:cNvSpPr/>
          <p:nvPr/>
        </p:nvSpPr>
        <p:spPr>
          <a:xfrm>
            <a:off x="5842000" y="4191000"/>
            <a:ext cx="4572000" cy="2032000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/>
        </p:spPr>
      </p:sp>
      <p:pic>
        <p:nvPicPr>
          <p:cNvPr id="21" name="cro_six_factors-icon-2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470400"/>
            <a:ext cx="381000" cy="381000"/>
          </a:xfrm>
          <a:prstGeom prst="rect">
            <a:avLst/>
          </a:prstGeom>
        </p:spPr>
      </p:pic>
      <p:sp>
        <p:nvSpPr>
          <p:cNvPr id="22" name="cro_six_factors-text-21"/>
          <p:cNvSpPr/>
          <p:nvPr/>
        </p:nvSpPr>
        <p:spPr>
          <a:xfrm>
            <a:off x="6629400" y="45212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結帳流程簡化</a:t>
            </a:r>
            <a:endParaRPr lang="en-US" sz="1500" dirty="0"/>
          </a:p>
        </p:txBody>
      </p:sp>
      <p:sp>
        <p:nvSpPr>
          <p:cNvPr id="23" name="cro_six_factors-text-22"/>
          <p:cNvSpPr/>
          <p:nvPr/>
        </p:nvSpPr>
        <p:spPr>
          <a:xfrm>
            <a:off x="6096000" y="50038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減少不必要步驟，降低流失率</a:t>
            </a:r>
            <a:endParaRPr lang="en-US" sz="1300" dirty="0"/>
          </a:p>
        </p:txBody>
      </p:sp>
      <p:sp>
        <p:nvSpPr>
          <p:cNvPr id="24" name="cro_six_factors-shape-23"/>
          <p:cNvSpPr/>
          <p:nvPr/>
        </p:nvSpPr>
        <p:spPr>
          <a:xfrm>
            <a:off x="10922000" y="4191000"/>
            <a:ext cx="4572000" cy="2032000"/>
          </a:xfrm>
          <a:prstGeom prst="roundRect">
            <a:avLst>
              <a:gd name="adj" fmla="val 5000"/>
            </a:avLst>
          </a:prstGeom>
          <a:solidFill>
            <a:srgbClr val="FFF7ED"/>
          </a:solidFill>
          <a:ln/>
        </p:spPr>
      </p:sp>
      <p:pic>
        <p:nvPicPr>
          <p:cNvPr id="25" name="cro_six_factors-icon-2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76000" y="4470400"/>
            <a:ext cx="381000" cy="381000"/>
          </a:xfrm>
          <a:prstGeom prst="rect">
            <a:avLst/>
          </a:prstGeom>
        </p:spPr>
      </p:pic>
      <p:sp>
        <p:nvSpPr>
          <p:cNvPr id="26" name="cro_six_factors-text-25"/>
          <p:cNvSpPr/>
          <p:nvPr/>
        </p:nvSpPr>
        <p:spPr>
          <a:xfrm>
            <a:off x="11709400" y="45212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行動裝置適配</a:t>
            </a:r>
            <a:endParaRPr lang="en-US" sz="1500" dirty="0"/>
          </a:p>
        </p:txBody>
      </p:sp>
      <p:sp>
        <p:nvSpPr>
          <p:cNvPr id="27" name="cro_six_factors-text-26"/>
          <p:cNvSpPr/>
          <p:nvPr/>
        </p:nvSpPr>
        <p:spPr>
          <a:xfrm>
            <a:off x="11176000" y="50038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超過60%流量來自手機，適配至關重要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ro_tactics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cro_tactics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CRO 實戰技巧</a:t>
            </a:r>
            <a:endParaRPr lang="en-US" sz="3200" dirty="0"/>
          </a:p>
        </p:txBody>
      </p:sp>
      <p:sp>
        <p:nvSpPr>
          <p:cNvPr id="4" name="cro_tactics-shape-3"/>
          <p:cNvSpPr/>
          <p:nvPr/>
        </p:nvSpPr>
        <p:spPr>
          <a:xfrm>
            <a:off x="762000" y="2032000"/>
            <a:ext cx="3429000" cy="4826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pic>
        <p:nvPicPr>
          <p:cNvPr id="5" name="cro_tactic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9000" y="2413000"/>
            <a:ext cx="457200" cy="457200"/>
          </a:xfrm>
          <a:prstGeom prst="rect">
            <a:avLst/>
          </a:prstGeom>
        </p:spPr>
      </p:pic>
      <p:sp>
        <p:nvSpPr>
          <p:cNvPr id="6" name="cro_tactics-text-5"/>
          <p:cNvSpPr/>
          <p:nvPr/>
        </p:nvSpPr>
        <p:spPr>
          <a:xfrm>
            <a:off x="1016000" y="3175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A/B 測試</a:t>
            </a:r>
            <a:endParaRPr lang="en-US" sz="1600" dirty="0"/>
          </a:p>
        </p:txBody>
      </p:sp>
      <p:sp>
        <p:nvSpPr>
          <p:cNvPr id="7" name="cro_tactics-text-6"/>
          <p:cNvSpPr/>
          <p:nvPr/>
        </p:nvSpPr>
        <p:spPr>
          <a:xfrm>
            <a:off x="1016000" y="3683000"/>
            <a:ext cx="2921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比較兩種版本的成效，找出最佳設計方案</a:t>
            </a:r>
            <a:endParaRPr lang="en-US" sz="1300" dirty="0"/>
          </a:p>
        </p:txBody>
      </p:sp>
      <p:sp>
        <p:nvSpPr>
          <p:cNvPr id="8" name="cro_tactics-shape-7"/>
          <p:cNvSpPr/>
          <p:nvPr/>
        </p:nvSpPr>
        <p:spPr>
          <a:xfrm>
            <a:off x="4381500" y="2032000"/>
            <a:ext cx="3429000" cy="4826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pic>
        <p:nvPicPr>
          <p:cNvPr id="9" name="cro_tactic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0" y="2413000"/>
            <a:ext cx="457200" cy="457200"/>
          </a:xfrm>
          <a:prstGeom prst="rect">
            <a:avLst/>
          </a:prstGeom>
        </p:spPr>
      </p:pic>
      <p:sp>
        <p:nvSpPr>
          <p:cNvPr id="10" name="cro_tactics-text-9"/>
          <p:cNvSpPr/>
          <p:nvPr/>
        </p:nvSpPr>
        <p:spPr>
          <a:xfrm>
            <a:off x="4635500" y="3175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熱力圖分析</a:t>
            </a:r>
            <a:endParaRPr lang="en-US" sz="1600" dirty="0"/>
          </a:p>
        </p:txBody>
      </p:sp>
      <p:sp>
        <p:nvSpPr>
          <p:cNvPr id="11" name="cro_tactics-text-10"/>
          <p:cNvSpPr/>
          <p:nvPr/>
        </p:nvSpPr>
        <p:spPr>
          <a:xfrm>
            <a:off x="4635500" y="3683000"/>
            <a:ext cx="2921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視覺化使用者點擊與滾動行為</a:t>
            </a:r>
            <a:endParaRPr lang="en-US" sz="1300" dirty="0"/>
          </a:p>
        </p:txBody>
      </p:sp>
      <p:sp>
        <p:nvSpPr>
          <p:cNvPr id="12" name="cro_tactics-shape-11"/>
          <p:cNvSpPr/>
          <p:nvPr/>
        </p:nvSpPr>
        <p:spPr>
          <a:xfrm>
            <a:off x="8001000" y="2032000"/>
            <a:ext cx="3429000" cy="4826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pic>
        <p:nvPicPr>
          <p:cNvPr id="13" name="cro_tactic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0" y="2413000"/>
            <a:ext cx="457200" cy="457200"/>
          </a:xfrm>
          <a:prstGeom prst="rect">
            <a:avLst/>
          </a:prstGeom>
        </p:spPr>
      </p:pic>
      <p:sp>
        <p:nvSpPr>
          <p:cNvPr id="14" name="cro_tactics-text-13"/>
          <p:cNvSpPr/>
          <p:nvPr/>
        </p:nvSpPr>
        <p:spPr>
          <a:xfrm>
            <a:off x="8255000" y="3175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使用者旅程優化</a:t>
            </a:r>
            <a:endParaRPr lang="en-US" sz="1600" dirty="0"/>
          </a:p>
        </p:txBody>
      </p:sp>
      <p:sp>
        <p:nvSpPr>
          <p:cNvPr id="15" name="cro_tactics-text-14"/>
          <p:cNvSpPr/>
          <p:nvPr/>
        </p:nvSpPr>
        <p:spPr>
          <a:xfrm>
            <a:off x="8255000" y="3683000"/>
            <a:ext cx="2921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分析並消除轉換路徑中的阻礙點</a:t>
            </a:r>
            <a:endParaRPr lang="en-US" sz="1300" dirty="0"/>
          </a:p>
        </p:txBody>
      </p:sp>
      <p:sp>
        <p:nvSpPr>
          <p:cNvPr id="16" name="cro_tactics-shape-15"/>
          <p:cNvSpPr/>
          <p:nvPr/>
        </p:nvSpPr>
        <p:spPr>
          <a:xfrm>
            <a:off x="11620500" y="2032000"/>
            <a:ext cx="3429000" cy="4826000"/>
          </a:xfrm>
          <a:prstGeom prst="roundRect">
            <a:avLst>
              <a:gd name="adj" fmla="val 3704"/>
            </a:avLst>
          </a:prstGeom>
          <a:solidFill>
            <a:srgbClr val="FFF7ED"/>
          </a:solidFill>
          <a:ln/>
        </p:spPr>
      </p:sp>
      <p:pic>
        <p:nvPicPr>
          <p:cNvPr id="17" name="cro_tactic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7500" y="2413000"/>
            <a:ext cx="457200" cy="457200"/>
          </a:xfrm>
          <a:prstGeom prst="rect">
            <a:avLst/>
          </a:prstGeom>
        </p:spPr>
      </p:pic>
      <p:sp>
        <p:nvSpPr>
          <p:cNvPr id="18" name="cro_tactics-text-17"/>
          <p:cNvSpPr/>
          <p:nvPr/>
        </p:nvSpPr>
        <p:spPr>
          <a:xfrm>
            <a:off x="11874500" y="3175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表單優化</a:t>
            </a:r>
            <a:endParaRPr lang="en-US" sz="1600" dirty="0"/>
          </a:p>
        </p:txBody>
      </p:sp>
      <p:sp>
        <p:nvSpPr>
          <p:cNvPr id="19" name="cro_tactics-text-18"/>
          <p:cNvSpPr/>
          <p:nvPr/>
        </p:nvSpPr>
        <p:spPr>
          <a:xfrm>
            <a:off x="11874500" y="3683000"/>
            <a:ext cx="2921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精簡欄位數量，降低填寫負擔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5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8000" dirty="0"/>
          </a:p>
        </p:txBody>
      </p:sp>
      <p:sp>
        <p:nvSpPr>
          <p:cNvPr id="3" name="ch5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4" name="ch5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BEA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FIVE</a:t>
            </a:r>
            <a:endParaRPr lang="en-US" sz="1600" dirty="0"/>
          </a:p>
        </p:txBody>
      </p:sp>
      <p:sp>
        <p:nvSpPr>
          <p:cNvPr id="5" name="ch5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數據分析</a:t>
            </a:r>
            <a:endParaRPr lang="en-US" sz="4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data_matters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why_data_matters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為什麼數據分析很重要？</a:t>
            </a:r>
            <a:endParaRPr lang="en-US" sz="3200" dirty="0"/>
          </a:p>
        </p:txBody>
      </p:sp>
      <p:sp>
        <p:nvSpPr>
          <p:cNvPr id="4" name="why_data_matters-shape-3"/>
          <p:cNvSpPr/>
          <p:nvPr/>
        </p:nvSpPr>
        <p:spPr>
          <a:xfrm>
            <a:off x="762000" y="19050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sp>
        <p:nvSpPr>
          <p:cNvPr id="5" name="why_data_matters-text-4"/>
          <p:cNvSpPr/>
          <p:nvPr/>
        </p:nvSpPr>
        <p:spPr>
          <a:xfrm>
            <a:off x="1016000" y="2133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數據驅動決策</a:t>
            </a:r>
            <a:endParaRPr lang="en-US" sz="1500" dirty="0"/>
          </a:p>
        </p:txBody>
      </p:sp>
      <p:sp>
        <p:nvSpPr>
          <p:cNvPr id="6" name="why_data_matters-text-5"/>
          <p:cNvSpPr/>
          <p:nvPr/>
        </p:nvSpPr>
        <p:spPr>
          <a:xfrm>
            <a:off x="1016000" y="24892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優於憑直覺判斷，降低決策風險</a:t>
            </a:r>
            <a:endParaRPr lang="en-US" sz="1400" dirty="0"/>
          </a:p>
        </p:txBody>
      </p:sp>
      <p:sp>
        <p:nvSpPr>
          <p:cNvPr id="7" name="why_data_matters-shape-6"/>
          <p:cNvSpPr/>
          <p:nvPr/>
        </p:nvSpPr>
        <p:spPr>
          <a:xfrm>
            <a:off x="762000" y="32004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1F5F9"/>
          </a:solidFill>
          <a:ln/>
        </p:spPr>
      </p:sp>
      <p:sp>
        <p:nvSpPr>
          <p:cNvPr id="8" name="why_data_matters-text-7"/>
          <p:cNvSpPr/>
          <p:nvPr/>
        </p:nvSpPr>
        <p:spPr>
          <a:xfrm>
            <a:off x="1016000" y="3429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精確追蹤 ROI</a:t>
            </a:r>
            <a:endParaRPr lang="en-US" sz="1500" dirty="0"/>
          </a:p>
        </p:txBody>
      </p:sp>
      <p:sp>
        <p:nvSpPr>
          <p:cNvPr id="9" name="why_data_matters-text-8"/>
          <p:cNvSpPr/>
          <p:nvPr/>
        </p:nvSpPr>
        <p:spPr>
          <a:xfrm>
            <a:off x="1016000" y="37846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清楚掌握每個管道的投資回報率</a:t>
            </a:r>
            <a:endParaRPr lang="en-US" sz="1400" dirty="0"/>
          </a:p>
        </p:txBody>
      </p:sp>
      <p:sp>
        <p:nvSpPr>
          <p:cNvPr id="10" name="why_data_matters-shape-9"/>
          <p:cNvSpPr/>
          <p:nvPr/>
        </p:nvSpPr>
        <p:spPr>
          <a:xfrm>
            <a:off x="762000" y="44958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FF7ED"/>
          </a:solidFill>
          <a:ln/>
        </p:spPr>
      </p:sp>
      <p:sp>
        <p:nvSpPr>
          <p:cNvPr id="11" name="why_data_matters-text-10"/>
          <p:cNvSpPr/>
          <p:nvPr/>
        </p:nvSpPr>
        <p:spPr>
          <a:xfrm>
            <a:off x="1016000" y="47244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9731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持續優化基礎</a:t>
            </a:r>
            <a:endParaRPr lang="en-US" sz="1500" dirty="0"/>
          </a:p>
        </p:txBody>
      </p:sp>
      <p:sp>
        <p:nvSpPr>
          <p:cNvPr id="12" name="why_data_matters-text-11"/>
          <p:cNvSpPr/>
          <p:nvPr/>
        </p:nvSpPr>
        <p:spPr>
          <a:xfrm>
            <a:off x="1016000" y="5080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為行銷策略調整提供客觀依據</a:t>
            </a:r>
            <a:endParaRPr lang="en-US" sz="1400" dirty="0"/>
          </a:p>
        </p:txBody>
      </p:sp>
      <p:pic>
        <p:nvPicPr>
          <p:cNvPr id="13" name="why_data_matters-image-12" descr="preencoded.png">    </p:cNvPr>
          <p:cNvPicPr>
            <a:picLocks noChangeAspect="1"/>
          </p:cNvPicPr>
          <p:nvPr/>
        </p:nvPicPr>
        <p:blipFill>
          <a:blip r:embed="rId1"/>
          <a:srcRect l="7535" r="7535" t="0" b="0"/>
          <a:stretch/>
        </p:blipFill>
        <p:spPr>
          <a:xfrm>
            <a:off x="8382000" y="1651000"/>
            <a:ext cx="7112000" cy="5588000"/>
          </a:xfrm>
          <a:prstGeom prst="roundRect">
            <a:avLst>
              <a:gd name="adj" fmla="val 2273"/>
            </a:avLst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4_features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ga4_features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Analytics 4 核心功能</a:t>
            </a:r>
            <a:endParaRPr lang="en-US" sz="3200" dirty="0"/>
          </a:p>
        </p:txBody>
      </p:sp>
      <p:sp>
        <p:nvSpPr>
          <p:cNvPr id="4" name="ga4_features-shape-3"/>
          <p:cNvSpPr/>
          <p:nvPr/>
        </p:nvSpPr>
        <p:spPr>
          <a:xfrm>
            <a:off x="762000" y="2032000"/>
            <a:ext cx="4572000" cy="4826000"/>
          </a:xfrm>
          <a:prstGeom prst="roundRect">
            <a:avLst>
              <a:gd name="adj" fmla="val 2778"/>
            </a:avLst>
          </a:prstGeom>
          <a:solidFill>
            <a:srgbClr val="F1F5F9"/>
          </a:solidFill>
          <a:ln/>
        </p:spPr>
      </p:sp>
      <p:pic>
        <p:nvPicPr>
          <p:cNvPr id="5" name="ga4_featur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0" y="2413000"/>
            <a:ext cx="457200" cy="457200"/>
          </a:xfrm>
          <a:prstGeom prst="rect">
            <a:avLst/>
          </a:prstGeom>
        </p:spPr>
      </p:pic>
      <p:sp>
        <p:nvSpPr>
          <p:cNvPr id="6" name="ga4_features-text-5"/>
          <p:cNvSpPr/>
          <p:nvPr/>
        </p:nvSpPr>
        <p:spPr>
          <a:xfrm>
            <a:off x="1016000" y="3175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事件追蹤</a:t>
            </a:r>
            <a:endParaRPr lang="en-US" sz="1600" dirty="0"/>
          </a:p>
        </p:txBody>
      </p:sp>
      <p:sp>
        <p:nvSpPr>
          <p:cNvPr id="7" name="ga4_features-text-6"/>
          <p:cNvSpPr/>
          <p:nvPr/>
        </p:nvSpPr>
        <p:spPr>
          <a:xfrm>
            <a:off x="1016000" y="36830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記錄使用者在網站上的每個互動行為</a:t>
            </a:r>
            <a:endParaRPr lang="en-US" sz="1300" dirty="0"/>
          </a:p>
        </p:txBody>
      </p:sp>
      <p:sp>
        <p:nvSpPr>
          <p:cNvPr id="8" name="ga4_features-shape-7"/>
          <p:cNvSpPr/>
          <p:nvPr/>
        </p:nvSpPr>
        <p:spPr>
          <a:xfrm>
            <a:off x="5842000" y="2032000"/>
            <a:ext cx="4572000" cy="4826000"/>
          </a:xfrm>
          <a:prstGeom prst="roundRect">
            <a:avLst>
              <a:gd name="adj" fmla="val 2778"/>
            </a:avLst>
          </a:prstGeom>
          <a:solidFill>
            <a:srgbClr val="F1F5F9"/>
          </a:solidFill>
          <a:ln/>
        </p:spPr>
      </p:sp>
      <p:pic>
        <p:nvPicPr>
          <p:cNvPr id="9" name="ga4_featur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0" y="2413000"/>
            <a:ext cx="457200" cy="457200"/>
          </a:xfrm>
          <a:prstGeom prst="rect">
            <a:avLst/>
          </a:prstGeom>
        </p:spPr>
      </p:pic>
      <p:sp>
        <p:nvSpPr>
          <p:cNvPr id="10" name="ga4_features-text-9"/>
          <p:cNvSpPr/>
          <p:nvPr/>
        </p:nvSpPr>
        <p:spPr>
          <a:xfrm>
            <a:off x="6096000" y="3175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使用者旅程分析</a:t>
            </a:r>
            <a:endParaRPr lang="en-US" sz="1600" dirty="0"/>
          </a:p>
        </p:txBody>
      </p:sp>
      <p:sp>
        <p:nvSpPr>
          <p:cNvPr id="11" name="ga4_features-text-10"/>
          <p:cNvSpPr/>
          <p:nvPr/>
        </p:nvSpPr>
        <p:spPr>
          <a:xfrm>
            <a:off x="6096000" y="36830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追蹤跨裝置、跨管道的完整互動路徑</a:t>
            </a:r>
            <a:endParaRPr lang="en-US" sz="1300" dirty="0"/>
          </a:p>
        </p:txBody>
      </p:sp>
      <p:sp>
        <p:nvSpPr>
          <p:cNvPr id="12" name="ga4_features-shape-11"/>
          <p:cNvSpPr/>
          <p:nvPr/>
        </p:nvSpPr>
        <p:spPr>
          <a:xfrm>
            <a:off x="10922000" y="2032000"/>
            <a:ext cx="4572000" cy="4826000"/>
          </a:xfrm>
          <a:prstGeom prst="roundRect">
            <a:avLst>
              <a:gd name="adj" fmla="val 2778"/>
            </a:avLst>
          </a:prstGeom>
          <a:solidFill>
            <a:srgbClr val="FFF7ED"/>
          </a:solidFill>
          <a:ln/>
        </p:spPr>
      </p:sp>
      <p:pic>
        <p:nvPicPr>
          <p:cNvPr id="13" name="ga4_feature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000" y="2413000"/>
            <a:ext cx="457200" cy="457200"/>
          </a:xfrm>
          <a:prstGeom prst="rect">
            <a:avLst/>
          </a:prstGeom>
        </p:spPr>
      </p:pic>
      <p:sp>
        <p:nvSpPr>
          <p:cNvPr id="14" name="ga4_features-text-13"/>
          <p:cNvSpPr/>
          <p:nvPr/>
        </p:nvSpPr>
        <p:spPr>
          <a:xfrm>
            <a:off x="11176000" y="3175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轉換歸因</a:t>
            </a:r>
            <a:endParaRPr lang="en-US" sz="1600" dirty="0"/>
          </a:p>
        </p:txBody>
      </p:sp>
      <p:sp>
        <p:nvSpPr>
          <p:cNvPr id="15" name="ga4_features-text-14"/>
          <p:cNvSpPr/>
          <p:nvPr/>
        </p:nvSpPr>
        <p:spPr>
          <a:xfrm>
            <a:off x="11176000" y="36830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分析哪個接觸點對轉換貢獻最大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pi_framework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kpi_framework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關鍵績效指標（KPI）框架</a:t>
            </a:r>
            <a:endParaRPr lang="en-US" sz="3000" dirty="0"/>
          </a:p>
        </p:txBody>
      </p:sp>
      <p:graphicFrame>
        <p:nvGraphicFramePr>
          <p:cNvPr id="24" name="kpi_framework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651000"/>
          <a:ext cx="14732000" cy="6350000"/>
        </p:xfrm>
        <a:graphic>
          <a:graphicData uri="http://schemas.openxmlformats.org/drawingml/2006/table">
            <a:tbl>
              <a:tblPr/>
              <a:tblGrid>
                <a:gridCol w="4209139"/>
                <a:gridCol w="10522861"/>
              </a:tblGrid>
              <a:tr h="1587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指標類別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常用指標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</a:tr>
              <a:tr h="1587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流量指標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UV（獨立訪客）、PV（頁面瀏覽量）、跳出率、平均停留時間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轉換指標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轉換率、客單價（AOV）、顧客終身價值（LTV）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1587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成本指標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CPA（每次轉換成本）、CPC（每次點擊成本）、ROAS（廣告投資報酬率）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6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8000" dirty="0"/>
          </a:p>
        </p:txBody>
      </p:sp>
      <p:sp>
        <p:nvSpPr>
          <p:cNvPr id="3" name="ch6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4" name="ch6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BEA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SIX</a:t>
            </a:r>
            <a:endParaRPr lang="en-US" sz="1600" dirty="0"/>
          </a:p>
        </p:txBody>
      </p:sp>
      <p:sp>
        <p:nvSpPr>
          <p:cNvPr id="5" name="ch6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實戰規劃</a:t>
            </a:r>
            <a:endParaRPr lang="en-US" sz="4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tegy_five_steps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strategy_five_steps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如何制定數位行銷策略？</a:t>
            </a:r>
            <a:endParaRPr lang="en-US" sz="3200" dirty="0"/>
          </a:p>
        </p:txBody>
      </p:sp>
      <p:sp>
        <p:nvSpPr>
          <p:cNvPr id="4" name="strategy_five_steps-shape-3"/>
          <p:cNvSpPr/>
          <p:nvPr/>
        </p:nvSpPr>
        <p:spPr>
          <a:xfrm>
            <a:off x="1524000" y="3302000"/>
            <a:ext cx="13208000" cy="9144"/>
          </a:xfrm>
          <a:prstGeom prst="line">
            <a:avLst/>
          </a:prstGeom>
          <a:ln w="38100">
            <a:solidFill>
              <a:srgbClr val="E2E8F0"/>
            </a:solidFill>
            <a:prstDash val="solid"/>
          </a:ln>
        </p:spPr>
      </p:sp>
      <p:sp>
        <p:nvSpPr>
          <p:cNvPr id="5" name="strategy_five_steps-shape-4"/>
          <p:cNvSpPr/>
          <p:nvPr/>
        </p:nvSpPr>
        <p:spPr>
          <a:xfrm>
            <a:off x="1270000" y="3048000"/>
            <a:ext cx="508000" cy="508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6" name="strategy_five_steps-text-5"/>
          <p:cNvSpPr/>
          <p:nvPr/>
        </p:nvSpPr>
        <p:spPr>
          <a:xfrm>
            <a:off x="1270000" y="3048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strategy_five_steps-text-6"/>
          <p:cNvSpPr/>
          <p:nvPr/>
        </p:nvSpPr>
        <p:spPr>
          <a:xfrm>
            <a:off x="762000" y="3810000"/>
            <a:ext cx="152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定義目標受眾</a:t>
            </a:r>
            <a:endParaRPr lang="en-US" sz="1300" dirty="0"/>
          </a:p>
        </p:txBody>
      </p:sp>
      <p:sp>
        <p:nvSpPr>
          <p:cNvPr id="8" name="strategy_five_steps-shape-7"/>
          <p:cNvSpPr/>
          <p:nvPr/>
        </p:nvSpPr>
        <p:spPr>
          <a:xfrm>
            <a:off x="3937000" y="3048000"/>
            <a:ext cx="508000" cy="508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strategy_five_steps-text-8"/>
          <p:cNvSpPr/>
          <p:nvPr/>
        </p:nvSpPr>
        <p:spPr>
          <a:xfrm>
            <a:off x="3937000" y="3048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strategy_five_steps-text-9"/>
          <p:cNvSpPr/>
          <p:nvPr/>
        </p:nvSpPr>
        <p:spPr>
          <a:xfrm>
            <a:off x="3429000" y="3810000"/>
            <a:ext cx="152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設定行銷目標</a:t>
            </a:r>
            <a:endParaRPr lang="en-US" sz="1300" dirty="0"/>
          </a:p>
        </p:txBody>
      </p:sp>
      <p:sp>
        <p:nvSpPr>
          <p:cNvPr id="11" name="strategy_five_steps-shape-10"/>
          <p:cNvSpPr/>
          <p:nvPr/>
        </p:nvSpPr>
        <p:spPr>
          <a:xfrm>
            <a:off x="6604000" y="3048000"/>
            <a:ext cx="508000" cy="508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2" name="strategy_five_steps-text-11"/>
          <p:cNvSpPr/>
          <p:nvPr/>
        </p:nvSpPr>
        <p:spPr>
          <a:xfrm>
            <a:off x="6604000" y="3048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3" name="strategy_five_steps-text-12"/>
          <p:cNvSpPr/>
          <p:nvPr/>
        </p:nvSpPr>
        <p:spPr>
          <a:xfrm>
            <a:off x="6096000" y="3810000"/>
            <a:ext cx="152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選擇管道與工具</a:t>
            </a:r>
            <a:endParaRPr lang="en-US" sz="1300" dirty="0"/>
          </a:p>
        </p:txBody>
      </p:sp>
      <p:sp>
        <p:nvSpPr>
          <p:cNvPr id="14" name="strategy_five_steps-shape-13"/>
          <p:cNvSpPr/>
          <p:nvPr/>
        </p:nvSpPr>
        <p:spPr>
          <a:xfrm>
            <a:off x="9271000" y="3048000"/>
            <a:ext cx="508000" cy="508000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5" name="strategy_five_steps-text-14"/>
          <p:cNvSpPr/>
          <p:nvPr/>
        </p:nvSpPr>
        <p:spPr>
          <a:xfrm>
            <a:off x="9271000" y="3048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16" name="strategy_five_steps-text-15"/>
          <p:cNvSpPr/>
          <p:nvPr/>
        </p:nvSpPr>
        <p:spPr>
          <a:xfrm>
            <a:off x="8763000" y="3810000"/>
            <a:ext cx="152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執行與測試</a:t>
            </a:r>
            <a:endParaRPr lang="en-US" sz="1300" dirty="0"/>
          </a:p>
        </p:txBody>
      </p:sp>
      <p:sp>
        <p:nvSpPr>
          <p:cNvPr id="17" name="strategy_five_steps-shape-16"/>
          <p:cNvSpPr/>
          <p:nvPr/>
        </p:nvSpPr>
        <p:spPr>
          <a:xfrm>
            <a:off x="11938000" y="3048000"/>
            <a:ext cx="508000" cy="508000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8" name="strategy_five_steps-text-17"/>
          <p:cNvSpPr/>
          <p:nvPr/>
        </p:nvSpPr>
        <p:spPr>
          <a:xfrm>
            <a:off x="11938000" y="3048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19" name="strategy_five_steps-text-18"/>
          <p:cNvSpPr/>
          <p:nvPr/>
        </p:nvSpPr>
        <p:spPr>
          <a:xfrm>
            <a:off x="11430000" y="3810000"/>
            <a:ext cx="152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分析與優化</a:t>
            </a:r>
            <a:endParaRPr lang="en-US" sz="1300" dirty="0"/>
          </a:p>
        </p:txBody>
      </p:sp>
      <p:sp>
        <p:nvSpPr>
          <p:cNvPr id="20" name="strategy_five_steps-shape-19"/>
          <p:cNvSpPr/>
          <p:nvPr/>
        </p:nvSpPr>
        <p:spPr>
          <a:xfrm>
            <a:off x="762000" y="5334000"/>
            <a:ext cx="14732000" cy="17780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strategy_five_steps-text-20"/>
          <p:cNvSpPr/>
          <p:nvPr/>
        </p:nvSpPr>
        <p:spPr>
          <a:xfrm>
            <a:off x="1092200" y="5588000"/>
            <a:ext cx="1397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數位行銷策略制定是一個循環過程，分析與優化階段的結果應回饋至目標受眾與行銷目標的重新檢視，形成持續改進的閉環。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dget_allocation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budget_allocation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預算分配建議</a:t>
            </a:r>
            <a:endParaRPr lang="en-US" sz="3200" dirty="0"/>
          </a:p>
        </p:txBody>
      </p:sp>
      <p:sp>
        <p:nvSpPr>
          <p:cNvPr id="4" name="budget_allocation-shape-3"/>
          <p:cNvSpPr/>
          <p:nvPr/>
        </p:nvSpPr>
        <p:spPr>
          <a:xfrm>
            <a:off x="762000" y="1905000"/>
            <a:ext cx="6858000" cy="12700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/>
        </p:spPr>
      </p:sp>
      <p:sp>
        <p:nvSpPr>
          <p:cNvPr id="5" name="budget_allocation-text-4"/>
          <p:cNvSpPr/>
          <p:nvPr/>
        </p:nvSpPr>
        <p:spPr>
          <a:xfrm>
            <a:off x="1016000" y="21082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新品牌</a:t>
            </a:r>
            <a:endParaRPr lang="en-US" sz="1500" dirty="0"/>
          </a:p>
        </p:txBody>
      </p:sp>
      <p:sp>
        <p:nvSpPr>
          <p:cNvPr id="6" name="budget_allocation-text-5"/>
          <p:cNvSpPr/>
          <p:nvPr/>
        </p:nvSpPr>
        <p:spPr>
          <a:xfrm>
            <a:off x="1016000" y="2489200"/>
            <a:ext cx="635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內容行銷 40% ＋ 付費廣告 40% ＋ 社群經營 20%</a:t>
            </a:r>
            <a:endParaRPr lang="en-US" sz="1300" dirty="0"/>
          </a:p>
        </p:txBody>
      </p:sp>
      <p:sp>
        <p:nvSpPr>
          <p:cNvPr id="7" name="budget_allocation-shape-6"/>
          <p:cNvSpPr/>
          <p:nvPr/>
        </p:nvSpPr>
        <p:spPr>
          <a:xfrm>
            <a:off x="762000" y="3327400"/>
            <a:ext cx="6858000" cy="12700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/>
        </p:spPr>
      </p:sp>
      <p:sp>
        <p:nvSpPr>
          <p:cNvPr id="8" name="budget_allocation-text-7"/>
          <p:cNvSpPr/>
          <p:nvPr/>
        </p:nvSpPr>
        <p:spPr>
          <a:xfrm>
            <a:off x="1016000" y="3530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成長期品牌</a:t>
            </a:r>
            <a:endParaRPr lang="en-US" sz="1500" dirty="0"/>
          </a:p>
        </p:txBody>
      </p:sp>
      <p:sp>
        <p:nvSpPr>
          <p:cNvPr id="9" name="budget_allocation-text-8"/>
          <p:cNvSpPr/>
          <p:nvPr/>
        </p:nvSpPr>
        <p:spPr>
          <a:xfrm>
            <a:off x="1016000" y="3911600"/>
            <a:ext cx="635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30% ＋ 付費廣告 35% ＋ 內容與社群 35%</a:t>
            </a:r>
            <a:endParaRPr lang="en-US" sz="1300" dirty="0"/>
          </a:p>
        </p:txBody>
      </p:sp>
      <p:sp>
        <p:nvSpPr>
          <p:cNvPr id="10" name="budget_allocation-shape-9"/>
          <p:cNvSpPr/>
          <p:nvPr/>
        </p:nvSpPr>
        <p:spPr>
          <a:xfrm>
            <a:off x="762000" y="4749800"/>
            <a:ext cx="6858000" cy="127000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/>
        </p:spPr>
      </p:sp>
      <p:sp>
        <p:nvSpPr>
          <p:cNvPr id="11" name="budget_allocation-text-10"/>
          <p:cNvSpPr/>
          <p:nvPr/>
        </p:nvSpPr>
        <p:spPr>
          <a:xfrm>
            <a:off x="1016000" y="4953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9731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成熟品牌</a:t>
            </a:r>
            <a:endParaRPr lang="en-US" sz="1500" dirty="0"/>
          </a:p>
        </p:txBody>
      </p:sp>
      <p:sp>
        <p:nvSpPr>
          <p:cNvPr id="12" name="budget_allocation-text-11"/>
          <p:cNvSpPr/>
          <p:nvPr/>
        </p:nvSpPr>
        <p:spPr>
          <a:xfrm>
            <a:off x="1016000" y="5334000"/>
            <a:ext cx="635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40% ＋ 社群 30% ＋ 付費 20% ＋ EDM 10%</a:t>
            </a:r>
            <a:endParaRPr lang="en-US" sz="1300" dirty="0"/>
          </a:p>
        </p:txBody>
      </p:sp>
      <p:pic>
        <p:nvPicPr>
          <p:cNvPr id="13" name="budget_allocation-image-12" descr="preencoded.png">    </p:cNvPr>
          <p:cNvPicPr>
            <a:picLocks noChangeAspect="1"/>
          </p:cNvPicPr>
          <p:nvPr/>
        </p:nvPicPr>
        <p:blipFill>
          <a:blip r:embed="rId1"/>
          <a:srcRect l="4545" r="4545" t="0" b="0"/>
          <a:stretch/>
        </p:blipFill>
        <p:spPr>
          <a:xfrm>
            <a:off x="8382000" y="1651000"/>
            <a:ext cx="7112000" cy="5588000"/>
          </a:xfrm>
          <a:prstGeom prst="roundRect">
            <a:avLst>
              <a:gd name="adj" fmla="val 2273"/>
            </a:avLst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ols_recommendation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ools_recommendation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常用數位行銷工具推薦</a:t>
            </a:r>
            <a:endParaRPr lang="en-US" sz="3200" dirty="0"/>
          </a:p>
        </p:txBody>
      </p:sp>
      <p:sp>
        <p:nvSpPr>
          <p:cNvPr id="4" name="tools_recommendation-shape-3"/>
          <p:cNvSpPr/>
          <p:nvPr/>
        </p:nvSpPr>
        <p:spPr>
          <a:xfrm>
            <a:off x="762000" y="2032000"/>
            <a:ext cx="3429000" cy="4826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pic>
        <p:nvPicPr>
          <p:cNvPr id="5" name="tools_recommendation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9000" y="2413000"/>
            <a:ext cx="457200" cy="457200"/>
          </a:xfrm>
          <a:prstGeom prst="rect">
            <a:avLst/>
          </a:prstGeom>
        </p:spPr>
      </p:pic>
      <p:sp>
        <p:nvSpPr>
          <p:cNvPr id="6" name="tools_recommendation-text-5"/>
          <p:cNvSpPr/>
          <p:nvPr/>
        </p:nvSpPr>
        <p:spPr>
          <a:xfrm>
            <a:off x="1016000" y="3175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</a:t>
            </a:r>
            <a:endParaRPr lang="en-US" sz="1600" dirty="0"/>
          </a:p>
        </p:txBody>
      </p:sp>
      <p:sp>
        <p:nvSpPr>
          <p:cNvPr id="7" name="tools_recommendation-text-6"/>
          <p:cNvSpPr/>
          <p:nvPr/>
        </p:nvSpPr>
        <p:spPr>
          <a:xfrm>
            <a:off x="1016000" y="3683000"/>
            <a:ext cx="2921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Console</a:t>
            </a:r>
            <a:endParaRPr lang="en-US" sz="1300" dirty="0"/>
          </a:p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</a:t>
            </a:r>
            <a:endParaRPr lang="en-US" sz="1300" dirty="0"/>
          </a:p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SEMrush</a:t>
            </a:r>
            <a:endParaRPr lang="en-US" sz="1300" dirty="0"/>
          </a:p>
        </p:txBody>
      </p:sp>
      <p:sp>
        <p:nvSpPr>
          <p:cNvPr id="8" name="tools_recommendation-shape-7"/>
          <p:cNvSpPr/>
          <p:nvPr/>
        </p:nvSpPr>
        <p:spPr>
          <a:xfrm>
            <a:off x="4381500" y="2032000"/>
            <a:ext cx="3429000" cy="4826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pic>
        <p:nvPicPr>
          <p:cNvPr id="9" name="tools_recommendation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0" y="2413000"/>
            <a:ext cx="457200" cy="457200"/>
          </a:xfrm>
          <a:prstGeom prst="rect">
            <a:avLst/>
          </a:prstGeom>
        </p:spPr>
      </p:pic>
      <p:sp>
        <p:nvSpPr>
          <p:cNvPr id="10" name="tools_recommendation-text-9"/>
          <p:cNvSpPr/>
          <p:nvPr/>
        </p:nvSpPr>
        <p:spPr>
          <a:xfrm>
            <a:off x="4635500" y="3175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廣告投放</a:t>
            </a:r>
            <a:endParaRPr lang="en-US" sz="1600" dirty="0"/>
          </a:p>
        </p:txBody>
      </p:sp>
      <p:sp>
        <p:nvSpPr>
          <p:cNvPr id="11" name="tools_recommendation-text-10"/>
          <p:cNvSpPr/>
          <p:nvPr/>
        </p:nvSpPr>
        <p:spPr>
          <a:xfrm>
            <a:off x="4635500" y="3683000"/>
            <a:ext cx="2921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Ads</a:t>
            </a:r>
            <a:endParaRPr lang="en-US" sz="1300" dirty="0"/>
          </a:p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Business Suite</a:t>
            </a:r>
            <a:endParaRPr lang="en-US" sz="1300" dirty="0"/>
          </a:p>
        </p:txBody>
      </p:sp>
      <p:sp>
        <p:nvSpPr>
          <p:cNvPr id="12" name="tools_recommendation-shape-11"/>
          <p:cNvSpPr/>
          <p:nvPr/>
        </p:nvSpPr>
        <p:spPr>
          <a:xfrm>
            <a:off x="8001000" y="2032000"/>
            <a:ext cx="3429000" cy="4826000"/>
          </a:xfrm>
          <a:prstGeom prst="roundRect">
            <a:avLst>
              <a:gd name="adj" fmla="val 3704"/>
            </a:avLst>
          </a:prstGeom>
          <a:solidFill>
            <a:srgbClr val="F1F5F9"/>
          </a:solidFill>
          <a:ln/>
        </p:spPr>
      </p:sp>
      <p:pic>
        <p:nvPicPr>
          <p:cNvPr id="13" name="tools_recommendation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0" y="2413000"/>
            <a:ext cx="457200" cy="457200"/>
          </a:xfrm>
          <a:prstGeom prst="rect">
            <a:avLst/>
          </a:prstGeom>
        </p:spPr>
      </p:pic>
      <p:sp>
        <p:nvSpPr>
          <p:cNvPr id="14" name="tools_recommendation-text-13"/>
          <p:cNvSpPr/>
          <p:nvPr/>
        </p:nvSpPr>
        <p:spPr>
          <a:xfrm>
            <a:off x="8255000" y="3175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數據分析</a:t>
            </a:r>
            <a:endParaRPr lang="en-US" sz="1600" dirty="0"/>
          </a:p>
        </p:txBody>
      </p:sp>
      <p:sp>
        <p:nvSpPr>
          <p:cNvPr id="15" name="tools_recommendation-text-14"/>
          <p:cNvSpPr/>
          <p:nvPr/>
        </p:nvSpPr>
        <p:spPr>
          <a:xfrm>
            <a:off x="8255000" y="3683000"/>
            <a:ext cx="2921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Analytics 4</a:t>
            </a:r>
            <a:endParaRPr lang="en-US" sz="1300" dirty="0"/>
          </a:p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Hotjar</a:t>
            </a:r>
            <a:endParaRPr lang="en-US" sz="1300" dirty="0"/>
          </a:p>
        </p:txBody>
      </p:sp>
      <p:sp>
        <p:nvSpPr>
          <p:cNvPr id="16" name="tools_recommendation-shape-15"/>
          <p:cNvSpPr/>
          <p:nvPr/>
        </p:nvSpPr>
        <p:spPr>
          <a:xfrm>
            <a:off x="11620500" y="2032000"/>
            <a:ext cx="3429000" cy="4826000"/>
          </a:xfrm>
          <a:prstGeom prst="roundRect">
            <a:avLst>
              <a:gd name="adj" fmla="val 3704"/>
            </a:avLst>
          </a:prstGeom>
          <a:solidFill>
            <a:srgbClr val="FFF7ED"/>
          </a:solidFill>
          <a:ln/>
        </p:spPr>
      </p:sp>
      <p:pic>
        <p:nvPicPr>
          <p:cNvPr id="17" name="tools_recommendation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7500" y="2413000"/>
            <a:ext cx="457200" cy="457200"/>
          </a:xfrm>
          <a:prstGeom prst="rect">
            <a:avLst/>
          </a:prstGeom>
        </p:spPr>
      </p:pic>
      <p:sp>
        <p:nvSpPr>
          <p:cNvPr id="18" name="tools_recommendation-text-17"/>
          <p:cNvSpPr/>
          <p:nvPr/>
        </p:nvSpPr>
        <p:spPr>
          <a:xfrm>
            <a:off x="11874500" y="31750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社群管理</a:t>
            </a:r>
            <a:endParaRPr lang="en-US" sz="1600" dirty="0"/>
          </a:p>
        </p:txBody>
      </p:sp>
      <p:sp>
        <p:nvSpPr>
          <p:cNvPr id="19" name="tools_recommendation-text-18"/>
          <p:cNvSpPr/>
          <p:nvPr/>
        </p:nvSpPr>
        <p:spPr>
          <a:xfrm>
            <a:off x="11874500" y="3683000"/>
            <a:ext cx="2921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Buffer</a:t>
            </a:r>
            <a:endParaRPr lang="en-US" sz="1300" dirty="0"/>
          </a:p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Hootsuite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ends_2026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rends_2026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 數位行銷趨勢</a:t>
            </a:r>
            <a:endParaRPr lang="en-US" sz="3200" dirty="0"/>
          </a:p>
        </p:txBody>
      </p:sp>
      <p:sp>
        <p:nvSpPr>
          <p:cNvPr id="4" name="trends_2026-shape-3"/>
          <p:cNvSpPr/>
          <p:nvPr/>
        </p:nvSpPr>
        <p:spPr>
          <a:xfrm>
            <a:off x="762000" y="1778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1F5F9"/>
          </a:solidFill>
          <a:ln/>
        </p:spPr>
      </p:sp>
      <p:pic>
        <p:nvPicPr>
          <p:cNvPr id="5" name="trends_2026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108200"/>
            <a:ext cx="457200" cy="457200"/>
          </a:xfrm>
          <a:prstGeom prst="rect">
            <a:avLst/>
          </a:prstGeom>
        </p:spPr>
      </p:pic>
      <p:sp>
        <p:nvSpPr>
          <p:cNvPr id="6" name="trends_2026-text-5"/>
          <p:cNvSpPr/>
          <p:nvPr/>
        </p:nvSpPr>
        <p:spPr>
          <a:xfrm>
            <a:off x="1727200" y="2108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輔助行銷內容生成</a:t>
            </a:r>
            <a:endParaRPr lang="en-US" sz="1700" dirty="0"/>
          </a:p>
        </p:txBody>
      </p:sp>
      <p:sp>
        <p:nvSpPr>
          <p:cNvPr id="7" name="trends_2026-text-6"/>
          <p:cNvSpPr/>
          <p:nvPr/>
        </p:nvSpPr>
        <p:spPr>
          <a:xfrm>
            <a:off x="1092200" y="2616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工具大幅提升內容產出效率，但仍需人工把關品質與品牌一致性。</a:t>
            </a:r>
            <a:endParaRPr lang="en-US" sz="1400" dirty="0"/>
          </a:p>
        </p:txBody>
      </p:sp>
      <p:sp>
        <p:nvSpPr>
          <p:cNvPr id="8" name="trends_2026-shape-7"/>
          <p:cNvSpPr/>
          <p:nvPr/>
        </p:nvSpPr>
        <p:spPr>
          <a:xfrm>
            <a:off x="8382000" y="1778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FF7ED"/>
          </a:solidFill>
          <a:ln/>
        </p:spPr>
      </p:sp>
      <p:pic>
        <p:nvPicPr>
          <p:cNvPr id="9" name="trends_2026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108200"/>
            <a:ext cx="457200" cy="457200"/>
          </a:xfrm>
          <a:prstGeom prst="rect">
            <a:avLst/>
          </a:prstGeom>
        </p:spPr>
      </p:pic>
      <p:sp>
        <p:nvSpPr>
          <p:cNvPr id="10" name="trends_2026-text-9"/>
          <p:cNvSpPr/>
          <p:nvPr/>
        </p:nvSpPr>
        <p:spPr>
          <a:xfrm>
            <a:off x="9347200" y="2108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短影音行銷持續成長</a:t>
            </a:r>
            <a:endParaRPr lang="en-US" sz="1700" dirty="0"/>
          </a:p>
        </p:txBody>
      </p:sp>
      <p:sp>
        <p:nvSpPr>
          <p:cNvPr id="11" name="trends_2026-text-10"/>
          <p:cNvSpPr/>
          <p:nvPr/>
        </p:nvSpPr>
        <p:spPr>
          <a:xfrm>
            <a:off x="8712200" y="2616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短影音仍是觸及年輕受眾與提升互動率的主要形式。</a:t>
            </a:r>
            <a:endParaRPr lang="en-US" sz="1400" dirty="0"/>
          </a:p>
        </p:txBody>
      </p:sp>
      <p:sp>
        <p:nvSpPr>
          <p:cNvPr id="12" name="trends_2026-shape-11"/>
          <p:cNvSpPr/>
          <p:nvPr/>
        </p:nvSpPr>
        <p:spPr>
          <a:xfrm>
            <a:off x="762000" y="4191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1F5F9"/>
          </a:solidFill>
          <a:ln/>
        </p:spPr>
      </p:sp>
      <p:pic>
        <p:nvPicPr>
          <p:cNvPr id="13" name="trends_2026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521200"/>
            <a:ext cx="457200" cy="457200"/>
          </a:xfrm>
          <a:prstGeom prst="rect">
            <a:avLst/>
          </a:prstGeom>
        </p:spPr>
      </p:pic>
      <p:sp>
        <p:nvSpPr>
          <p:cNvPr id="14" name="trends_2026-text-13"/>
          <p:cNvSpPr/>
          <p:nvPr/>
        </p:nvSpPr>
        <p:spPr>
          <a:xfrm>
            <a:off x="1727200" y="452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隱私保護法規影響追蹤</a:t>
            </a:r>
            <a:endParaRPr lang="en-US" sz="1700" dirty="0"/>
          </a:p>
        </p:txBody>
      </p:sp>
      <p:sp>
        <p:nvSpPr>
          <p:cNvPr id="15" name="trends_2026-text-14"/>
          <p:cNvSpPr/>
          <p:nvPr/>
        </p:nvSpPr>
        <p:spPr>
          <a:xfrm>
            <a:off x="1092200" y="5029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第三方 Cookie 限制促使品牌轉向第一方數據策略。</a:t>
            </a:r>
            <a:endParaRPr lang="en-US" sz="1400" dirty="0"/>
          </a:p>
        </p:txBody>
      </p:sp>
      <p:sp>
        <p:nvSpPr>
          <p:cNvPr id="16" name="trends_2026-shape-15"/>
          <p:cNvSpPr/>
          <p:nvPr/>
        </p:nvSpPr>
        <p:spPr>
          <a:xfrm>
            <a:off x="8382000" y="4191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FF7ED"/>
          </a:solidFill>
          <a:ln/>
        </p:spPr>
      </p:sp>
      <p:pic>
        <p:nvPicPr>
          <p:cNvPr id="17" name="trends_2026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4521200"/>
            <a:ext cx="457200" cy="457200"/>
          </a:xfrm>
          <a:prstGeom prst="rect">
            <a:avLst/>
          </a:prstGeom>
        </p:spPr>
      </p:pic>
      <p:sp>
        <p:nvSpPr>
          <p:cNvPr id="18" name="trends_2026-text-17"/>
          <p:cNvSpPr/>
          <p:nvPr/>
        </p:nvSpPr>
        <p:spPr>
          <a:xfrm>
            <a:off x="9347200" y="452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社群商務崛起</a:t>
            </a:r>
            <a:endParaRPr lang="en-US" sz="1700" dirty="0"/>
          </a:p>
        </p:txBody>
      </p:sp>
      <p:sp>
        <p:nvSpPr>
          <p:cNvPr id="19" name="trends_2026-text-18"/>
          <p:cNvSpPr/>
          <p:nvPr/>
        </p:nvSpPr>
        <p:spPr>
          <a:xfrm>
            <a:off x="8712200" y="5029200"/>
            <a:ext cx="647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直接在社群平台內完成購物體驗成為新常態。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text-1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總結與行動清單</a:t>
            </a:r>
            <a:endParaRPr lang="en-US" sz="3000" dirty="0"/>
          </a:p>
        </p:txBody>
      </p:sp>
      <p:sp>
        <p:nvSpPr>
          <p:cNvPr id="3" name="summary-shape-2"/>
          <p:cNvSpPr/>
          <p:nvPr/>
        </p:nvSpPr>
        <p:spPr>
          <a:xfrm>
            <a:off x="1016000" y="1905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4" name="summary-icon-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159000"/>
            <a:ext cx="355600" cy="355600"/>
          </a:xfrm>
          <a:prstGeom prst="rect">
            <a:avLst/>
          </a:prstGeom>
        </p:spPr>
      </p:pic>
      <p:sp>
        <p:nvSpPr>
          <p:cNvPr id="5" name="summary-text-4"/>
          <p:cNvSpPr/>
          <p:nvPr/>
        </p:nvSpPr>
        <p:spPr>
          <a:xfrm>
            <a:off x="1905000" y="2184400"/>
            <a:ext cx="1295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建立完整的行銷漏斗認知，理解每個階段的策略重點</a:t>
            </a:r>
            <a:endParaRPr lang="en-US" sz="1600" dirty="0"/>
          </a:p>
        </p:txBody>
      </p:sp>
      <p:sp>
        <p:nvSpPr>
          <p:cNvPr id="6" name="summary-shape-5"/>
          <p:cNvSpPr/>
          <p:nvPr/>
        </p:nvSpPr>
        <p:spPr>
          <a:xfrm>
            <a:off x="1016000" y="2921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7" name="summary-icon-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3175000"/>
            <a:ext cx="355600" cy="355600"/>
          </a:xfrm>
          <a:prstGeom prst="rect">
            <a:avLst/>
          </a:prstGeom>
        </p:spPr>
      </p:pic>
      <p:sp>
        <p:nvSpPr>
          <p:cNvPr id="8" name="summary-text-7"/>
          <p:cNvSpPr/>
          <p:nvPr/>
        </p:nvSpPr>
        <p:spPr>
          <a:xfrm>
            <a:off x="1905000" y="3200400"/>
            <a:ext cx="1295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依品牌階段選擇適合的流量管道與預算配置</a:t>
            </a:r>
            <a:endParaRPr lang="en-US" sz="1600" dirty="0"/>
          </a:p>
        </p:txBody>
      </p:sp>
      <p:sp>
        <p:nvSpPr>
          <p:cNvPr id="9" name="summary-shape-8"/>
          <p:cNvSpPr/>
          <p:nvPr/>
        </p:nvSpPr>
        <p:spPr>
          <a:xfrm>
            <a:off x="1016000" y="3937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10" name="summary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4191000"/>
            <a:ext cx="355600" cy="355600"/>
          </a:xfrm>
          <a:prstGeom prst="rect">
            <a:avLst/>
          </a:prstGeom>
        </p:spPr>
      </p:pic>
      <p:sp>
        <p:nvSpPr>
          <p:cNvPr id="11" name="summary-text-10"/>
          <p:cNvSpPr/>
          <p:nvPr/>
        </p:nvSpPr>
        <p:spPr>
          <a:xfrm>
            <a:off x="1905000" y="4216400"/>
            <a:ext cx="1295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持續優化轉換率，從速度、體驗到信任元素全面提升</a:t>
            </a:r>
            <a:endParaRPr lang="en-US" sz="1600" dirty="0"/>
          </a:p>
        </p:txBody>
      </p:sp>
      <p:sp>
        <p:nvSpPr>
          <p:cNvPr id="12" name="summary-shape-11"/>
          <p:cNvSpPr/>
          <p:nvPr/>
        </p:nvSpPr>
        <p:spPr>
          <a:xfrm>
            <a:off x="1016000" y="4953000"/>
            <a:ext cx="14224000" cy="889000"/>
          </a:xfrm>
          <a:prstGeom prst="roundRect">
            <a:avLst>
              <a:gd name="adj" fmla="val 11429"/>
            </a:avLst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13" name="summary-icon-1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200" y="5207000"/>
            <a:ext cx="355600" cy="355600"/>
          </a:xfrm>
          <a:prstGeom prst="rect">
            <a:avLst/>
          </a:prstGeom>
        </p:spPr>
      </p:pic>
      <p:sp>
        <p:nvSpPr>
          <p:cNvPr id="14" name="summary-text-13"/>
          <p:cNvSpPr/>
          <p:nvPr/>
        </p:nvSpPr>
        <p:spPr>
          <a:xfrm>
            <a:off x="1905000" y="5232400"/>
            <a:ext cx="1295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以數據驅動決策，善用 GA4 追蹤成效並持續調整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762000" y="381000"/>
            <a:ext cx="14732000" cy="50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762000" y="6985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4" name="references-shape-3"/>
          <p:cNvSpPr/>
          <p:nvPr/>
        </p:nvSpPr>
        <p:spPr>
          <a:xfrm>
            <a:off x="762000" y="1778000"/>
            <a:ext cx="14732000" cy="10160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/>
        </p:spPr>
      </p:sp>
      <p:pic>
        <p:nvPicPr>
          <p:cNvPr id="5" name="referenc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057400"/>
            <a:ext cx="381000" cy="381000"/>
          </a:xfrm>
          <a:prstGeom prst="rect">
            <a:avLst/>
          </a:prstGeom>
        </p:spPr>
      </p:pic>
      <p:sp>
        <p:nvSpPr>
          <p:cNvPr id="6" name="references-text-5"/>
          <p:cNvSpPr/>
          <p:nvPr/>
        </p:nvSpPr>
        <p:spPr>
          <a:xfrm>
            <a:off x="1651000" y="2082800"/>
            <a:ext cx="1346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Digital Garage — learndigital.withgoogle.com</a:t>
            </a:r>
            <a:endParaRPr lang="en-US" sz="1600" dirty="0"/>
          </a:p>
        </p:txBody>
      </p:sp>
      <p:sp>
        <p:nvSpPr>
          <p:cNvPr id="7" name="references-text-6"/>
          <p:cNvSpPr/>
          <p:nvPr/>
        </p:nvSpPr>
        <p:spPr>
          <a:xfrm>
            <a:off x="1651000" y="2438400"/>
            <a:ext cx="134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官方數位行銷免費課程</a:t>
            </a:r>
            <a:endParaRPr lang="en-US" sz="1300" dirty="0"/>
          </a:p>
        </p:txBody>
      </p:sp>
      <p:sp>
        <p:nvSpPr>
          <p:cNvPr id="8" name="references-shape-7"/>
          <p:cNvSpPr/>
          <p:nvPr/>
        </p:nvSpPr>
        <p:spPr>
          <a:xfrm>
            <a:off x="762000" y="2971800"/>
            <a:ext cx="14732000" cy="10160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/>
        </p:spPr>
      </p:sp>
      <p:pic>
        <p:nvPicPr>
          <p:cNvPr id="9" name="referenc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3251200"/>
            <a:ext cx="381000" cy="381000"/>
          </a:xfrm>
          <a:prstGeom prst="rect">
            <a:avLst/>
          </a:prstGeom>
        </p:spPr>
      </p:pic>
      <p:sp>
        <p:nvSpPr>
          <p:cNvPr id="10" name="references-text-9"/>
          <p:cNvSpPr/>
          <p:nvPr/>
        </p:nvSpPr>
        <p:spPr>
          <a:xfrm>
            <a:off x="1651000" y="3276600"/>
            <a:ext cx="1346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Blueprint — facebook.com/business/learn</a:t>
            </a:r>
            <a:endParaRPr lang="en-US" sz="1600" dirty="0"/>
          </a:p>
        </p:txBody>
      </p:sp>
      <p:sp>
        <p:nvSpPr>
          <p:cNvPr id="11" name="references-text-10"/>
          <p:cNvSpPr/>
          <p:nvPr/>
        </p:nvSpPr>
        <p:spPr>
          <a:xfrm>
            <a:off x="1651000" y="3632200"/>
            <a:ext cx="134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官方廣告與社群行銷培訓資源</a:t>
            </a:r>
            <a:endParaRPr lang="en-US" sz="1300" dirty="0"/>
          </a:p>
        </p:txBody>
      </p:sp>
      <p:sp>
        <p:nvSpPr>
          <p:cNvPr id="12" name="references-shape-11"/>
          <p:cNvSpPr/>
          <p:nvPr/>
        </p:nvSpPr>
        <p:spPr>
          <a:xfrm>
            <a:off x="762000" y="4165600"/>
            <a:ext cx="14732000" cy="10160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/>
        </p:spPr>
      </p:sp>
      <p:pic>
        <p:nvPicPr>
          <p:cNvPr id="13" name="reference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445000"/>
            <a:ext cx="381000" cy="381000"/>
          </a:xfrm>
          <a:prstGeom prst="rect">
            <a:avLst/>
          </a:prstGeom>
        </p:spPr>
      </p:pic>
      <p:sp>
        <p:nvSpPr>
          <p:cNvPr id="14" name="references-text-13"/>
          <p:cNvSpPr/>
          <p:nvPr/>
        </p:nvSpPr>
        <p:spPr>
          <a:xfrm>
            <a:off x="1651000" y="4470400"/>
            <a:ext cx="1346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HubSpot Academy — academy.hubspot.com</a:t>
            </a:r>
            <a:endParaRPr lang="en-US" sz="1600" dirty="0"/>
          </a:p>
        </p:txBody>
      </p:sp>
      <p:sp>
        <p:nvSpPr>
          <p:cNvPr id="15" name="references-text-14"/>
          <p:cNvSpPr/>
          <p:nvPr/>
        </p:nvSpPr>
        <p:spPr>
          <a:xfrm>
            <a:off x="1651000" y="4826000"/>
            <a:ext cx="134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內容行銷與 CRO 專業課程</a:t>
            </a:r>
            <a:endParaRPr lang="en-US" sz="1300" dirty="0"/>
          </a:p>
        </p:txBody>
      </p:sp>
      <p:sp>
        <p:nvSpPr>
          <p:cNvPr id="16" name="references-shape-15"/>
          <p:cNvSpPr/>
          <p:nvPr/>
        </p:nvSpPr>
        <p:spPr>
          <a:xfrm>
            <a:off x="762000" y="5359400"/>
            <a:ext cx="14732000" cy="10160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/>
        </p:spPr>
      </p:sp>
      <p:pic>
        <p:nvPicPr>
          <p:cNvPr id="17" name="reference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5638800"/>
            <a:ext cx="381000" cy="381000"/>
          </a:xfrm>
          <a:prstGeom prst="rect">
            <a:avLst/>
          </a:prstGeom>
        </p:spPr>
      </p:pic>
      <p:sp>
        <p:nvSpPr>
          <p:cNvPr id="18" name="references-text-17"/>
          <p:cNvSpPr/>
          <p:nvPr/>
        </p:nvSpPr>
        <p:spPr>
          <a:xfrm>
            <a:off x="1651000" y="5664200"/>
            <a:ext cx="1346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Analytics 4 官方文件 — support.google.com/analytics</a:t>
            </a:r>
            <a:endParaRPr lang="en-US" sz="1600" dirty="0"/>
          </a:p>
        </p:txBody>
      </p:sp>
      <p:sp>
        <p:nvSpPr>
          <p:cNvPr id="19" name="references-text-18"/>
          <p:cNvSpPr/>
          <p:nvPr/>
        </p:nvSpPr>
        <p:spPr>
          <a:xfrm>
            <a:off x="1651000" y="6019800"/>
            <a:ext cx="134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GA4 完整功能與設定指南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11176000" y="1016000"/>
            <a:ext cx="3302000" cy="3302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thankyou-text-2"/>
          <p:cNvSpPr/>
          <p:nvPr/>
        </p:nvSpPr>
        <p:spPr>
          <a:xfrm>
            <a:off x="1016000" y="3810000"/>
            <a:ext cx="1143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600" dirty="0"/>
          </a:p>
        </p:txBody>
      </p:sp>
      <p:sp>
        <p:nvSpPr>
          <p:cNvPr id="4" name="thankyou-shape-3"/>
          <p:cNvSpPr/>
          <p:nvPr/>
        </p:nvSpPr>
        <p:spPr>
          <a:xfrm>
            <a:off x="1016000" y="4826000"/>
            <a:ext cx="1143000" cy="5080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5" name="thankyou-text-4"/>
          <p:cNvSpPr/>
          <p:nvPr/>
        </p:nvSpPr>
        <p:spPr>
          <a:xfrm>
            <a:off x="1016000" y="5080000"/>
            <a:ext cx="889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DBEA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數位行銷全貌：從流量到轉換的完整漏斗策略</dc:title>
  <dc:subject>數位行銷全貌：從流量到轉換的完整漏斗策略</dc:subject>
  <dc:creator>Manus</dc:creator>
  <cp:lastModifiedBy>Manus</cp:lastModifiedBy>
  <cp:revision>1</cp:revision>
  <dcterms:created xsi:type="dcterms:W3CDTF">2026-07-31T00:38:51Z</dcterms:created>
  <dcterms:modified xsi:type="dcterms:W3CDTF">2026-07-31T00:38:51Z</dcterms:modified>
</cp:coreProperties>
</file>