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05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06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107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charts/chart108.xml" ContentType="application/vnd.openxmlformats-officedocument.drawingml.chart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6256000" cy="9144000"/>
  <p:notesSz cx="9144000" cy="16256000"/>
  <p:embeddedFontLst>
    <p:embeddedFont>
      <p:font typeface="Noto Sans TC" charset="-122" pitchFamily="34"/>
      <p:regular r:id="rId3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37" Type="http://schemas.openxmlformats.org/officeDocument/2006/relationships/font" Target="fonts/font1.fntdata"/></Relationships>
</file>

<file path=ppt/charts/_rels/chart10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5.xlsx"/></Relationships>
</file>

<file path=ppt/charts/_rels/chart10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6.xlsx"/></Relationships>
</file>

<file path=ppt/charts/_rels/chart10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7.xlsx"/></Relationships>
</file>

<file path=ppt/charts/_rels/chart10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8.xlsx"/></Relationships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月流量</c:v>
                </c:pt>
              </c:strCache>
            </c:strRef>
          </c:tx>
          <c:spPr>
            <a:solidFill>
              <a:srgbClr val="2B4C7E"/>
            </a:solidFill>
            <a:ln w="25400" cap="flat">
              <a:solidFill>
                <a:srgbClr val="2B4C7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B4C7E"/>
              </a:solidFill>
              <a:ln w="9525" cap="flat">
                <a:solidFill>
                  <a:srgbClr val="2B4C7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第1月</c:v>
                  </c:pt>
                  <c:pt idx="1">
                    <c:v>第2月</c:v>
                  </c:pt>
                  <c:pt idx="2">
                    <c:v>第3月</c:v>
                  </c:pt>
                  <c:pt idx="3">
                    <c:v>第4月</c:v>
                  </c:pt>
                  <c:pt idx="4">
                    <c:v>第5月</c:v>
                  </c:pt>
                  <c:pt idx="5">
                    <c:v>第6月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5000</c:v>
                </c:pt>
                <c:pt idx="1">
                  <c:v>7500</c:v>
                </c:pt>
                <c:pt idx="2">
                  <c:v>10500</c:v>
                </c:pt>
                <c:pt idx="3">
                  <c:v>14000</c:v>
                </c:pt>
                <c:pt idx="4">
                  <c:v>17000</c:v>
                </c:pt>
                <c:pt idx="5">
                  <c:v>20000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AI引用次數/月</c:v>
                </c:pt>
              </c:strCache>
            </c:strRef>
          </c:tx>
          <c:spPr>
            <a:solidFill>
              <a:srgbClr val="E67E2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33333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第1月</c:v>
                  </c:pt>
                  <c:pt idx="1">
                    <c:v>第2月</c:v>
                  </c:pt>
                  <c:pt idx="2">
                    <c:v>第3月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15</c:v>
                </c:pt>
                <c:pt idx="2">
                  <c:v>28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333333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見效時間(月)</c:v>
                </c:pt>
              </c:strCache>
            </c:strRef>
          </c:tx>
          <c:spPr>
            <a:solidFill>
              <a:srgbClr val="2B4C7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33333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SEO</c:v>
                  </c:pt>
                  <c:pt idx="1">
                    <c:v>GEO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333333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AI搜尋市佔率</c:v>
                </c:pt>
              </c:strCache>
            </c:strRef>
          </c:tx>
          <c:spPr>
            <a:solidFill>
              <a:srgbClr val="E67E22"/>
            </a:solidFill>
            <a:ln w="25400" cap="flat">
              <a:solidFill>
                <a:srgbClr val="E67E22"/>
              </a:solidFill>
              <a:prstDash val="solid"/>
              <a:round/>
            </a:ln>
            <a:effectLst/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33333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E67E22"/>
              </a:solidFill>
              <a:ln w="9525" cap="flat">
                <a:solidFill>
                  <a:srgbClr val="E67E2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0.08</c:v>
                </c:pt>
                <c:pt idx="1">
                  <c:v>0.15</c:v>
                </c:pt>
                <c:pt idx="2">
                  <c:v>0.2</c:v>
                </c:pt>
                <c:pt idx="3">
                  <c:v>0.26</c:v>
                </c:pt>
                <c:pt idx="4">
                  <c:v>0.32</c:v>
                </c:pt>
              </c:numCache>
            </c:numRef>
          </c: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333333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05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6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6-4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8.xml"/><Relationship Id="rId2" Type="http://schemas.openxmlformats.org/officeDocument/2006/relationships/image" Target="../media/image-2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2.png"/><Relationship Id="rId4" Type="http://schemas.openxmlformats.org/officeDocument/2006/relationships/image" Target="../media/image-28-2.png"/><Relationship Id="rId5" Type="http://schemas.openxmlformats.org/officeDocument/2006/relationships/image" Target="../media/image-28-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9398000" y="0"/>
            <a:ext cx="6858000" cy="9144000"/>
          </a:xfrm>
          <a:prstGeom prst="rect">
            <a:avLst/>
          </a:prstGeom>
          <a:solidFill>
            <a:srgbClr val="FFFFFF">
              <a:alpha val="3000"/>
            </a:srgbClr>
          </a:solidFill>
          <a:ln/>
        </p:spPr>
      </p:sp>
      <p:sp>
        <p:nvSpPr>
          <p:cNvPr id="3" name="cover-shape-2"/>
          <p:cNvSpPr/>
          <p:nvPr/>
        </p:nvSpPr>
        <p:spPr>
          <a:xfrm>
            <a:off x="10414000" y="1524000"/>
            <a:ext cx="3302000" cy="3302000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4" name="cover-shape-3"/>
          <p:cNvSpPr/>
          <p:nvPr/>
        </p:nvSpPr>
        <p:spPr>
          <a:xfrm>
            <a:off x="12192000" y="4826000"/>
            <a:ext cx="2794000" cy="2794000"/>
          </a:xfrm>
          <a:prstGeom prst="ellipse">
            <a:avLst/>
          </a:prstGeom>
          <a:solidFill>
            <a:srgbClr val="E67E22">
              <a:alpha val="13000"/>
            </a:srgbClr>
          </a:solidFill>
          <a:ln/>
        </p:spPr>
      </p:sp>
      <p:sp>
        <p:nvSpPr>
          <p:cNvPr id="5" name="cover-text-4"/>
          <p:cNvSpPr/>
          <p:nvPr/>
        </p:nvSpPr>
        <p:spPr>
          <a:xfrm>
            <a:off x="11430000" y="2730500"/>
            <a:ext cx="177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</a:t>
            </a:r>
            <a:endParaRPr lang="en-US" sz="1800" dirty="0"/>
          </a:p>
        </p:txBody>
      </p:sp>
      <p:sp>
        <p:nvSpPr>
          <p:cNvPr id="6" name="cover-text-5"/>
          <p:cNvSpPr/>
          <p:nvPr/>
        </p:nvSpPr>
        <p:spPr>
          <a:xfrm>
            <a:off x="12827000" y="5969000"/>
            <a:ext cx="177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</a:t>
            </a:r>
            <a:endParaRPr lang="en-US" sz="1800" dirty="0"/>
          </a:p>
        </p:txBody>
      </p:sp>
      <p:sp>
        <p:nvSpPr>
          <p:cNvPr id="7" name="cover-shape-6"/>
          <p:cNvSpPr/>
          <p:nvPr/>
        </p:nvSpPr>
        <p:spPr>
          <a:xfrm>
            <a:off x="1016000" y="3810000"/>
            <a:ext cx="1016000" cy="762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8" name="cover-text-7"/>
          <p:cNvSpPr/>
          <p:nvPr/>
        </p:nvSpPr>
        <p:spPr>
          <a:xfrm>
            <a:off x="1016000" y="4191000"/>
            <a:ext cx="812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vs. SEO</a:t>
            </a:r>
            <a:endParaRPr lang="en-US" sz="4600" dirty="0"/>
          </a:p>
        </p:txBody>
      </p:sp>
      <p:sp>
        <p:nvSpPr>
          <p:cNvPr id="9" name="cover-text-8"/>
          <p:cNvSpPr/>
          <p:nvPr/>
        </p:nvSpPr>
        <p:spPr>
          <a:xfrm>
            <a:off x="1016000" y="5334000"/>
            <a:ext cx="7874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搜尋引擎時代 vs. AI 答案引擎時代</a:t>
            </a:r>
            <a:endParaRPr lang="en-US" sz="2200" dirty="0"/>
          </a:p>
        </p:txBody>
      </p:sp>
      <p:sp>
        <p:nvSpPr>
          <p:cNvPr id="10" name="cover-shape-9"/>
          <p:cNvSpPr/>
          <p:nvPr/>
        </p:nvSpPr>
        <p:spPr>
          <a:xfrm>
            <a:off x="1016000" y="6858000"/>
            <a:ext cx="3810000" cy="762000"/>
          </a:xfrm>
          <a:prstGeom prst="roundRect">
            <a:avLst>
              <a:gd name="adj" fmla="val 13333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11" name="cover-text-10"/>
          <p:cNvSpPr/>
          <p:nvPr/>
        </p:nvSpPr>
        <p:spPr>
          <a:xfrm>
            <a:off x="1219200" y="7048500"/>
            <a:ext cx="342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agenda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agenda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200" dirty="0"/>
          </a:p>
        </p:txBody>
      </p:sp>
      <p:sp>
        <p:nvSpPr>
          <p:cNvPr id="5" name="agenda-shape-4"/>
          <p:cNvSpPr/>
          <p:nvPr/>
        </p:nvSpPr>
        <p:spPr>
          <a:xfrm>
            <a:off x="762000" y="1651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agenda-text-5"/>
          <p:cNvSpPr/>
          <p:nvPr/>
        </p:nvSpPr>
        <p:spPr>
          <a:xfrm>
            <a:off x="1016000" y="1879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000" dirty="0"/>
          </a:p>
        </p:txBody>
      </p:sp>
      <p:sp>
        <p:nvSpPr>
          <p:cNvPr id="7" name="agenda-text-6"/>
          <p:cNvSpPr/>
          <p:nvPr/>
        </p:nvSpPr>
        <p:spPr>
          <a:xfrm>
            <a:off x="1016000" y="2489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時代背景</a:t>
            </a:r>
            <a:endParaRPr lang="en-US" sz="1800" dirty="0"/>
          </a:p>
        </p:txBody>
      </p:sp>
      <p:sp>
        <p:nvSpPr>
          <p:cNvPr id="8" name="agenda-text-7"/>
          <p:cNvSpPr/>
          <p:nvPr/>
        </p:nvSpPr>
        <p:spPr>
          <a:xfrm>
            <a:off x="1016000" y="28448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搜尋引擎演變二十年，使用者行為的三大轉變</a:t>
            </a:r>
            <a:endParaRPr lang="en-US" sz="1300" dirty="0"/>
          </a:p>
        </p:txBody>
      </p:sp>
      <p:sp>
        <p:nvSpPr>
          <p:cNvPr id="9" name="agenda-shape-8"/>
          <p:cNvSpPr/>
          <p:nvPr/>
        </p:nvSpPr>
        <p:spPr>
          <a:xfrm>
            <a:off x="8382000" y="1651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agenda-text-9"/>
          <p:cNvSpPr/>
          <p:nvPr/>
        </p:nvSpPr>
        <p:spPr>
          <a:xfrm>
            <a:off x="8636000" y="1879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000" dirty="0"/>
          </a:p>
        </p:txBody>
      </p:sp>
      <p:sp>
        <p:nvSpPr>
          <p:cNvPr id="11" name="agenda-text-10"/>
          <p:cNvSpPr/>
          <p:nvPr/>
        </p:nvSpPr>
        <p:spPr>
          <a:xfrm>
            <a:off x="8636000" y="2489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核心回顧</a:t>
            </a:r>
            <a:endParaRPr lang="en-US" sz="1800" dirty="0"/>
          </a:p>
        </p:txBody>
      </p:sp>
      <p:sp>
        <p:nvSpPr>
          <p:cNvPr id="12" name="agenda-text-11"/>
          <p:cNvSpPr/>
          <p:nvPr/>
        </p:nvSpPr>
        <p:spPr>
          <a:xfrm>
            <a:off x="8636000" y="28448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核心邏輯、關鍵指標與成功案例</a:t>
            </a:r>
            <a:endParaRPr lang="en-US" sz="1300" dirty="0"/>
          </a:p>
        </p:txBody>
      </p:sp>
      <p:sp>
        <p:nvSpPr>
          <p:cNvPr id="13" name="agenda-shape-12"/>
          <p:cNvSpPr/>
          <p:nvPr/>
        </p:nvSpPr>
        <p:spPr>
          <a:xfrm>
            <a:off x="762000" y="3378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agenda-text-13"/>
          <p:cNvSpPr/>
          <p:nvPr/>
        </p:nvSpPr>
        <p:spPr>
          <a:xfrm>
            <a:off x="1016000" y="3606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000" dirty="0"/>
          </a:p>
        </p:txBody>
      </p:sp>
      <p:sp>
        <p:nvSpPr>
          <p:cNvPr id="15" name="agenda-text-14"/>
          <p:cNvSpPr/>
          <p:nvPr/>
        </p:nvSpPr>
        <p:spPr>
          <a:xfrm>
            <a:off x="1016000" y="42164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核心回顧</a:t>
            </a:r>
            <a:endParaRPr lang="en-US" sz="1800" dirty="0"/>
          </a:p>
        </p:txBody>
      </p:sp>
      <p:sp>
        <p:nvSpPr>
          <p:cNvPr id="16" name="agenda-text-15"/>
          <p:cNvSpPr/>
          <p:nvPr/>
        </p:nvSpPr>
        <p:spPr>
          <a:xfrm>
            <a:off x="1016000" y="45720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核心邏輯、關鍵指標與成功案例</a:t>
            </a:r>
            <a:endParaRPr lang="en-US" sz="1300" dirty="0"/>
          </a:p>
        </p:txBody>
      </p:sp>
      <p:sp>
        <p:nvSpPr>
          <p:cNvPr id="17" name="agenda-shape-16"/>
          <p:cNvSpPr/>
          <p:nvPr/>
        </p:nvSpPr>
        <p:spPr>
          <a:xfrm>
            <a:off x="8382000" y="3378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agenda-text-17"/>
          <p:cNvSpPr/>
          <p:nvPr/>
        </p:nvSpPr>
        <p:spPr>
          <a:xfrm>
            <a:off x="8636000" y="3606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000" dirty="0"/>
          </a:p>
        </p:txBody>
      </p:sp>
      <p:sp>
        <p:nvSpPr>
          <p:cNvPr id="19" name="agenda-text-18"/>
          <p:cNvSpPr/>
          <p:nvPr/>
        </p:nvSpPr>
        <p:spPr>
          <a:xfrm>
            <a:off x="8636000" y="42164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深度比較分析</a:t>
            </a:r>
            <a:endParaRPr lang="en-US" sz="1800" dirty="0"/>
          </a:p>
        </p:txBody>
      </p:sp>
      <p:sp>
        <p:nvSpPr>
          <p:cNvPr id="20" name="agenda-text-19"/>
          <p:cNvSpPr/>
          <p:nvPr/>
        </p:nvSpPr>
        <p:spPr>
          <a:xfrm>
            <a:off x="8636000" y="45720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 維度全方位比較與策略差異</a:t>
            </a:r>
            <a:endParaRPr lang="en-US" sz="1300" dirty="0"/>
          </a:p>
        </p:txBody>
      </p:sp>
      <p:sp>
        <p:nvSpPr>
          <p:cNvPr id="21" name="agenda-shape-20"/>
          <p:cNvSpPr/>
          <p:nvPr/>
        </p:nvSpPr>
        <p:spPr>
          <a:xfrm>
            <a:off x="762000" y="5105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agenda-text-21"/>
          <p:cNvSpPr/>
          <p:nvPr/>
        </p:nvSpPr>
        <p:spPr>
          <a:xfrm>
            <a:off x="1016000" y="5334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000" dirty="0"/>
          </a:p>
        </p:txBody>
      </p:sp>
      <p:sp>
        <p:nvSpPr>
          <p:cNvPr id="23" name="agenda-text-22"/>
          <p:cNvSpPr/>
          <p:nvPr/>
        </p:nvSpPr>
        <p:spPr>
          <a:xfrm>
            <a:off x="1016000" y="59436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雙軌策略</a:t>
            </a:r>
            <a:endParaRPr lang="en-US" sz="1800" dirty="0"/>
          </a:p>
        </p:txBody>
      </p:sp>
      <p:sp>
        <p:nvSpPr>
          <p:cNvPr id="24" name="agenda-text-23"/>
          <p:cNvSpPr/>
          <p:nvPr/>
        </p:nvSpPr>
        <p:spPr>
          <a:xfrm>
            <a:off x="1016000" y="62992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同時佈局 SEO 與 GEO 的具體方法</a:t>
            </a:r>
            <a:endParaRPr lang="en-US" sz="1300" dirty="0"/>
          </a:p>
        </p:txBody>
      </p:sp>
      <p:sp>
        <p:nvSpPr>
          <p:cNvPr id="25" name="agenda-shape-24"/>
          <p:cNvSpPr/>
          <p:nvPr/>
        </p:nvSpPr>
        <p:spPr>
          <a:xfrm>
            <a:off x="8382000" y="5105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6" name="agenda-text-25"/>
          <p:cNvSpPr/>
          <p:nvPr/>
        </p:nvSpPr>
        <p:spPr>
          <a:xfrm>
            <a:off x="8636000" y="5334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000" dirty="0"/>
          </a:p>
        </p:txBody>
      </p:sp>
      <p:sp>
        <p:nvSpPr>
          <p:cNvPr id="27" name="agenda-text-26"/>
          <p:cNvSpPr/>
          <p:nvPr/>
        </p:nvSpPr>
        <p:spPr>
          <a:xfrm>
            <a:off x="8636000" y="59436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未來趨勢</a:t>
            </a:r>
            <a:endParaRPr lang="en-US" sz="1800" dirty="0"/>
          </a:p>
        </p:txBody>
      </p:sp>
      <p:sp>
        <p:nvSpPr>
          <p:cNvPr id="28" name="agenda-text-27"/>
          <p:cNvSpPr/>
          <p:nvPr/>
        </p:nvSpPr>
        <p:spPr>
          <a:xfrm>
            <a:off x="8636000" y="62992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2026-2030 搜尋生態預測與技能升級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8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時代背景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arch_evolution_20y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search_evolution_20y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search_evolution_20y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搜尋引擎二十年演變</a:t>
            </a:r>
            <a:endParaRPr lang="en-US" sz="3200" dirty="0"/>
          </a:p>
        </p:txBody>
      </p:sp>
      <p:sp>
        <p:nvSpPr>
          <p:cNvPr id="5" name="search_evolution_20y-shape-4"/>
          <p:cNvSpPr/>
          <p:nvPr/>
        </p:nvSpPr>
        <p:spPr>
          <a:xfrm>
            <a:off x="1524000" y="3302000"/>
            <a:ext cx="13208000" cy="9144"/>
          </a:xfrm>
          <a:prstGeom prst="line">
            <a:avLst/>
          </a:prstGeom>
          <a:ln w="38100">
            <a:solidFill>
              <a:srgbClr val="E2E8F0"/>
            </a:solidFill>
            <a:prstDash val="solid"/>
          </a:ln>
        </p:spPr>
      </p:sp>
      <p:sp>
        <p:nvSpPr>
          <p:cNvPr id="6" name="search_evolution_20y-shape-5"/>
          <p:cNvSpPr/>
          <p:nvPr/>
        </p:nvSpPr>
        <p:spPr>
          <a:xfrm>
            <a:off x="1524000" y="1905000"/>
            <a:ext cx="3810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12700">
            <a:solidFill>
              <a:srgbClr val="2B4C7E"/>
            </a:solidFill>
            <a:prstDash val="solid"/>
          </a:ln>
        </p:spPr>
      </p:sp>
      <p:sp>
        <p:nvSpPr>
          <p:cNvPr id="7" name="search_evolution_20y-text-6"/>
          <p:cNvSpPr/>
          <p:nvPr/>
        </p:nvSpPr>
        <p:spPr>
          <a:xfrm>
            <a:off x="1778000" y="20828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1998-2023</a:t>
            </a:r>
            <a:endParaRPr lang="en-US" sz="1700" dirty="0"/>
          </a:p>
        </p:txBody>
      </p:sp>
      <p:sp>
        <p:nvSpPr>
          <p:cNvPr id="8" name="search_evolution_20y-text-7"/>
          <p:cNvSpPr/>
          <p:nvPr/>
        </p:nvSpPr>
        <p:spPr>
          <a:xfrm>
            <a:off x="1778000" y="2489200"/>
            <a:ext cx="330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傳統搜尋引擎時代，Google 主導藍色連結排名競爭</a:t>
            </a:r>
            <a:endParaRPr lang="en-US" sz="1300" dirty="0"/>
          </a:p>
        </p:txBody>
      </p:sp>
      <p:sp>
        <p:nvSpPr>
          <p:cNvPr id="9" name="search_evolution_20y-shape-8"/>
          <p:cNvSpPr/>
          <p:nvPr/>
        </p:nvSpPr>
        <p:spPr>
          <a:xfrm>
            <a:off x="3238500" y="2984500"/>
            <a:ext cx="381000" cy="381000"/>
          </a:xfrm>
          <a:prstGeom prst="ellipse">
            <a:avLst/>
          </a:prstGeom>
          <a:solidFill>
            <a:srgbClr val="2B4C7E"/>
          </a:solidFill>
          <a:ln/>
        </p:spPr>
      </p:sp>
      <p:sp>
        <p:nvSpPr>
          <p:cNvPr id="10" name="search_evolution_20y-shape-9"/>
          <p:cNvSpPr/>
          <p:nvPr/>
        </p:nvSpPr>
        <p:spPr>
          <a:xfrm>
            <a:off x="6223000" y="1905000"/>
            <a:ext cx="3810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 w="12700">
            <a:solidFill>
              <a:srgbClr val="2B4C7E"/>
            </a:solidFill>
            <a:prstDash val="solid"/>
          </a:ln>
        </p:spPr>
      </p:sp>
      <p:sp>
        <p:nvSpPr>
          <p:cNvPr id="11" name="search_evolution_20y-text-10"/>
          <p:cNvSpPr/>
          <p:nvPr/>
        </p:nvSpPr>
        <p:spPr>
          <a:xfrm>
            <a:off x="6477000" y="20828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2023-2025</a:t>
            </a:r>
            <a:endParaRPr lang="en-US" sz="1700" dirty="0"/>
          </a:p>
        </p:txBody>
      </p:sp>
      <p:sp>
        <p:nvSpPr>
          <p:cNvPr id="12" name="search_evolution_20y-text-11"/>
          <p:cNvSpPr/>
          <p:nvPr/>
        </p:nvSpPr>
        <p:spPr>
          <a:xfrm>
            <a:off x="6477000" y="2489200"/>
            <a:ext cx="330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過渡期，Google AI Overview 開始出現在搜尋結果</a:t>
            </a:r>
            <a:endParaRPr lang="en-US" sz="1300" dirty="0"/>
          </a:p>
        </p:txBody>
      </p:sp>
      <p:sp>
        <p:nvSpPr>
          <p:cNvPr id="13" name="search_evolution_20y-shape-12"/>
          <p:cNvSpPr/>
          <p:nvPr/>
        </p:nvSpPr>
        <p:spPr>
          <a:xfrm>
            <a:off x="7937500" y="2984500"/>
            <a:ext cx="381000" cy="381000"/>
          </a:xfrm>
          <a:prstGeom prst="ellipse">
            <a:avLst/>
          </a:prstGeom>
          <a:solidFill>
            <a:srgbClr val="2B4C7E"/>
          </a:solidFill>
          <a:ln/>
        </p:spPr>
      </p:sp>
      <p:sp>
        <p:nvSpPr>
          <p:cNvPr id="14" name="search_evolution_20y-shape-13"/>
          <p:cNvSpPr/>
          <p:nvPr/>
        </p:nvSpPr>
        <p:spPr>
          <a:xfrm>
            <a:off x="10922000" y="1905000"/>
            <a:ext cx="3810000" cy="1143000"/>
          </a:xfrm>
          <a:prstGeom prst="roundRect">
            <a:avLst>
              <a:gd name="adj" fmla="val 8889"/>
            </a:avLst>
          </a:prstGeom>
          <a:solidFill>
            <a:srgbClr val="FEF3E7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5" name="search_evolution_20y-text-14"/>
          <p:cNvSpPr/>
          <p:nvPr/>
        </p:nvSpPr>
        <p:spPr>
          <a:xfrm>
            <a:off x="11176000" y="20828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2025+</a:t>
            </a:r>
            <a:endParaRPr lang="en-US" sz="1700" dirty="0"/>
          </a:p>
        </p:txBody>
      </p:sp>
      <p:sp>
        <p:nvSpPr>
          <p:cNvPr id="16" name="search_evolution_20y-text-15"/>
          <p:cNvSpPr/>
          <p:nvPr/>
        </p:nvSpPr>
        <p:spPr>
          <a:xfrm>
            <a:off x="11176000" y="2489200"/>
            <a:ext cx="330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答案引擎時代，ChatGPT Search、Perplexity 崛起</a:t>
            </a:r>
            <a:endParaRPr lang="en-US" sz="1300" dirty="0"/>
          </a:p>
        </p:txBody>
      </p:sp>
      <p:sp>
        <p:nvSpPr>
          <p:cNvPr id="17" name="search_evolution_20y-shape-16"/>
          <p:cNvSpPr/>
          <p:nvPr/>
        </p:nvSpPr>
        <p:spPr>
          <a:xfrm>
            <a:off x="12636500" y="2984500"/>
            <a:ext cx="381000" cy="38100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18" name="search_evolution_20y-shape-17"/>
          <p:cNvSpPr/>
          <p:nvPr/>
        </p:nvSpPr>
        <p:spPr>
          <a:xfrm>
            <a:off x="762000" y="5334000"/>
            <a:ext cx="14732000" cy="2032000"/>
          </a:xfrm>
          <a:prstGeom prst="roundRect">
            <a:avLst>
              <a:gd name="adj" fmla="val 6250"/>
            </a:avLst>
          </a:prstGeom>
          <a:solidFill>
            <a:srgbClr val="F1F5F9"/>
          </a:solidFill>
          <a:ln/>
        </p:spPr>
      </p:sp>
      <p:pic>
        <p:nvPicPr>
          <p:cNvPr id="19" name="search_evolution_20y-icon-18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5715000"/>
            <a:ext cx="406400" cy="406400"/>
          </a:xfrm>
          <a:prstGeom prst="rect">
            <a:avLst/>
          </a:prstGeom>
        </p:spPr>
      </p:pic>
      <p:sp>
        <p:nvSpPr>
          <p:cNvPr id="20" name="search_evolution_20y-text-19"/>
          <p:cNvSpPr/>
          <p:nvPr/>
        </p:nvSpPr>
        <p:spPr>
          <a:xfrm>
            <a:off x="1651000" y="5664200"/>
            <a:ext cx="1346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搜尋引擎的演變並非一夕之間發生，而是經歷了近三十年的持續進化。從最初的關鍵字匹配，到理解使用者意圖，再到現在直接生成完整答案，每一次演變都重新定義了品牌如何被使用者發現。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ser_behavior_shift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user_behavior_shift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user_behavior_shift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使用者行為的三大轉變</a:t>
            </a:r>
            <a:endParaRPr lang="en-US" sz="3200" dirty="0"/>
          </a:p>
        </p:txBody>
      </p:sp>
      <p:sp>
        <p:nvSpPr>
          <p:cNvPr id="5" name="user_behavior_shift-shape-4"/>
          <p:cNvSpPr/>
          <p:nvPr/>
        </p:nvSpPr>
        <p:spPr>
          <a:xfrm>
            <a:off x="762000" y="1778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6" name="user_behavior_shift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0" y="2159000"/>
            <a:ext cx="508000" cy="508000"/>
          </a:xfrm>
          <a:prstGeom prst="rect">
            <a:avLst/>
          </a:prstGeom>
        </p:spPr>
      </p:pic>
      <p:sp>
        <p:nvSpPr>
          <p:cNvPr id="7" name="user_behavior_shift-text-6"/>
          <p:cNvSpPr/>
          <p:nvPr/>
        </p:nvSpPr>
        <p:spPr>
          <a:xfrm>
            <a:off x="1016000" y="29210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從「點擊連結」到「閱讀答案」</a:t>
            </a:r>
            <a:endParaRPr lang="en-US" sz="1600" dirty="0"/>
          </a:p>
        </p:txBody>
      </p:sp>
      <p:sp>
        <p:nvSpPr>
          <p:cNvPr id="8" name="user_behavior_shift-shape-7"/>
          <p:cNvSpPr/>
          <p:nvPr/>
        </p:nvSpPr>
        <p:spPr>
          <a:xfrm>
            <a:off x="1143000" y="3810000"/>
            <a:ext cx="3810000" cy="127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9" name="user_behavior_shift-text-8"/>
          <p:cNvSpPr/>
          <p:nvPr/>
        </p:nvSpPr>
        <p:spPr>
          <a:xfrm>
            <a:off x="1016000" y="4064000"/>
            <a:ext cx="4064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過去使用者需點擊多個網站比對資訊，現在 AI 直接生成完整答案，減少點擊行為。</a:t>
            </a:r>
            <a:endParaRPr lang="en-US" sz="1400" dirty="0"/>
          </a:p>
        </p:txBody>
      </p:sp>
      <p:sp>
        <p:nvSpPr>
          <p:cNvPr id="10" name="user_behavior_shift-shape-9"/>
          <p:cNvSpPr/>
          <p:nvPr/>
        </p:nvSpPr>
        <p:spPr>
          <a:xfrm>
            <a:off x="5842000" y="1778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1" name="user_behavior_shift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0" y="2159000"/>
            <a:ext cx="508000" cy="508000"/>
          </a:xfrm>
          <a:prstGeom prst="rect">
            <a:avLst/>
          </a:prstGeom>
        </p:spPr>
      </p:pic>
      <p:sp>
        <p:nvSpPr>
          <p:cNvPr id="12" name="user_behavior_shift-text-11"/>
          <p:cNvSpPr/>
          <p:nvPr/>
        </p:nvSpPr>
        <p:spPr>
          <a:xfrm>
            <a:off x="6096000" y="29210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從「多結果比較」到「單一答案信任」</a:t>
            </a:r>
            <a:endParaRPr lang="en-US" sz="1600" dirty="0"/>
          </a:p>
        </p:txBody>
      </p:sp>
      <p:sp>
        <p:nvSpPr>
          <p:cNvPr id="13" name="user_behavior_shift-shape-12"/>
          <p:cNvSpPr/>
          <p:nvPr/>
        </p:nvSpPr>
        <p:spPr>
          <a:xfrm>
            <a:off x="6223000" y="3810000"/>
            <a:ext cx="3810000" cy="127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4" name="user_behavior_shift-text-13"/>
          <p:cNvSpPr/>
          <p:nvPr/>
        </p:nvSpPr>
        <p:spPr>
          <a:xfrm>
            <a:off x="6096000" y="4064000"/>
            <a:ext cx="4064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使用者傾向信任 AI 給出的單一整合答案，而非自行比較多個搜尋結果。</a:t>
            </a:r>
            <a:endParaRPr lang="en-US" sz="1400" dirty="0"/>
          </a:p>
        </p:txBody>
      </p:sp>
      <p:sp>
        <p:nvSpPr>
          <p:cNvPr id="15" name="user_behavior_shift-shape-14"/>
          <p:cNvSpPr/>
          <p:nvPr/>
        </p:nvSpPr>
        <p:spPr>
          <a:xfrm>
            <a:off x="10922000" y="1778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EF3E7"/>
          </a:solidFill>
          <a:ln w="12700">
            <a:solidFill>
              <a:srgbClr val="E67E22"/>
            </a:solidFill>
            <a:prstDash val="solid"/>
          </a:ln>
        </p:spPr>
      </p:sp>
      <p:pic>
        <p:nvPicPr>
          <p:cNvPr id="16" name="user_behavior_shift-icon-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2159000"/>
            <a:ext cx="508000" cy="508000"/>
          </a:xfrm>
          <a:prstGeom prst="rect">
            <a:avLst/>
          </a:prstGeom>
        </p:spPr>
      </p:pic>
      <p:sp>
        <p:nvSpPr>
          <p:cNvPr id="17" name="user_behavior_shift-text-16"/>
          <p:cNvSpPr/>
          <p:nvPr/>
        </p:nvSpPr>
        <p:spPr>
          <a:xfrm>
            <a:off x="11176000" y="29210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從「文字搜尋」到「對話式提問」</a:t>
            </a:r>
            <a:endParaRPr lang="en-US" sz="1600" dirty="0"/>
          </a:p>
        </p:txBody>
      </p:sp>
      <p:sp>
        <p:nvSpPr>
          <p:cNvPr id="18" name="user_behavior_shift-shape-17"/>
          <p:cNvSpPr/>
          <p:nvPr/>
        </p:nvSpPr>
        <p:spPr>
          <a:xfrm>
            <a:off x="11303000" y="3810000"/>
            <a:ext cx="3810000" cy="127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9" name="user_behavior_shift-text-18"/>
          <p:cNvSpPr/>
          <p:nvPr/>
        </p:nvSpPr>
        <p:spPr>
          <a:xfrm>
            <a:off x="11176000" y="4064000"/>
            <a:ext cx="4064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搜尋方式從簡短關鍵字轉變為完整的對話式提問，資訊需求更加具體與個人化。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marketers_care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why_marketers_care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why_marketers_care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為什麼行銷人需要理解這場變革</a:t>
            </a:r>
            <a:endParaRPr lang="en-US" sz="3200" dirty="0"/>
          </a:p>
        </p:txBody>
      </p:sp>
      <p:sp>
        <p:nvSpPr>
          <p:cNvPr id="5" name="why_marketers_care-shape-4"/>
          <p:cNvSpPr/>
          <p:nvPr/>
        </p:nvSpPr>
        <p:spPr>
          <a:xfrm>
            <a:off x="762000" y="1778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6" name="why_marketers_care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108200"/>
            <a:ext cx="457200" cy="457200"/>
          </a:xfrm>
          <a:prstGeom prst="rect">
            <a:avLst/>
          </a:prstGeom>
        </p:spPr>
      </p:pic>
      <p:sp>
        <p:nvSpPr>
          <p:cNvPr id="7" name="why_marketers_care-text-6"/>
          <p:cNvSpPr/>
          <p:nvPr/>
        </p:nvSpPr>
        <p:spPr>
          <a:xfrm>
            <a:off x="172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流量來源正在重新分配</a:t>
            </a:r>
            <a:endParaRPr lang="en-US" sz="1700" dirty="0"/>
          </a:p>
        </p:txBody>
      </p:sp>
      <p:sp>
        <p:nvSpPr>
          <p:cNvPr id="8" name="why_marketers_care-text-7"/>
          <p:cNvSpPr/>
          <p:nvPr/>
        </p:nvSpPr>
        <p:spPr>
          <a:xfrm>
            <a:off x="1092200" y="2616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傳統搜尋流量逐漸被 AI 引擎分流，行銷人需重新規劃流量獲取管道。</a:t>
            </a:r>
            <a:endParaRPr lang="en-US" sz="1400" dirty="0"/>
          </a:p>
        </p:txBody>
      </p:sp>
      <p:sp>
        <p:nvSpPr>
          <p:cNvPr id="9" name="why_marketers_care-shape-8"/>
          <p:cNvSpPr/>
          <p:nvPr/>
        </p:nvSpPr>
        <p:spPr>
          <a:xfrm>
            <a:off x="8382000" y="1778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10" name="why_marketers_care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108200"/>
            <a:ext cx="457200" cy="457200"/>
          </a:xfrm>
          <a:prstGeom prst="rect">
            <a:avLst/>
          </a:prstGeom>
        </p:spPr>
      </p:pic>
      <p:sp>
        <p:nvSpPr>
          <p:cNvPr id="11" name="why_marketers_care-text-10"/>
          <p:cNvSpPr/>
          <p:nvPr/>
        </p:nvSpPr>
        <p:spPr>
          <a:xfrm>
            <a:off x="934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品牌曝光方式發生根本變化</a:t>
            </a:r>
            <a:endParaRPr lang="en-US" sz="1700" dirty="0"/>
          </a:p>
        </p:txBody>
      </p:sp>
      <p:sp>
        <p:nvSpPr>
          <p:cNvPr id="12" name="why_marketers_care-text-11"/>
          <p:cNvSpPr/>
          <p:nvPr/>
        </p:nvSpPr>
        <p:spPr>
          <a:xfrm>
            <a:off x="8712200" y="2616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從搜尋結果排名競爭，轉變為被 AI 引用推薦的信任競爭。</a:t>
            </a:r>
            <a:endParaRPr lang="en-US" sz="1400" dirty="0"/>
          </a:p>
        </p:txBody>
      </p:sp>
      <p:sp>
        <p:nvSpPr>
          <p:cNvPr id="13" name="why_marketers_care-shape-12"/>
          <p:cNvSpPr/>
          <p:nvPr/>
        </p:nvSpPr>
        <p:spPr>
          <a:xfrm>
            <a:off x="76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14" name="why_marketers_care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521200"/>
            <a:ext cx="457200" cy="457200"/>
          </a:xfrm>
          <a:prstGeom prst="rect">
            <a:avLst/>
          </a:prstGeom>
        </p:spPr>
      </p:pic>
      <p:sp>
        <p:nvSpPr>
          <p:cNvPr id="15" name="why_marketers_care-text-14"/>
          <p:cNvSpPr/>
          <p:nvPr/>
        </p:nvSpPr>
        <p:spPr>
          <a:xfrm>
            <a:off x="172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內容策略需要全面升級</a:t>
            </a:r>
            <a:endParaRPr lang="en-US" sz="1700" dirty="0"/>
          </a:p>
        </p:txBody>
      </p:sp>
      <p:sp>
        <p:nvSpPr>
          <p:cNvPr id="16" name="why_marketers_care-text-15"/>
          <p:cNvSpPr/>
          <p:nvPr/>
        </p:nvSpPr>
        <p:spPr>
          <a:xfrm>
            <a:off x="1092200" y="5029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內容不僅要符合搜尋意圖，還需具備 AI 容易理解與引用的結構。</a:t>
            </a:r>
            <a:endParaRPr lang="en-US" sz="1400" dirty="0"/>
          </a:p>
        </p:txBody>
      </p:sp>
      <p:sp>
        <p:nvSpPr>
          <p:cNvPr id="17" name="why_marketers_care-shape-16"/>
          <p:cNvSpPr/>
          <p:nvPr/>
        </p:nvSpPr>
        <p:spPr>
          <a:xfrm>
            <a:off x="838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EF3E7"/>
          </a:solidFill>
          <a:ln/>
        </p:spPr>
      </p:sp>
      <p:pic>
        <p:nvPicPr>
          <p:cNvPr id="18" name="why_marketers_care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521200"/>
            <a:ext cx="457200" cy="457200"/>
          </a:xfrm>
          <a:prstGeom prst="rect">
            <a:avLst/>
          </a:prstGeom>
        </p:spPr>
      </p:pic>
      <p:sp>
        <p:nvSpPr>
          <p:cNvPr id="19" name="why_marketers_care-text-18"/>
          <p:cNvSpPr/>
          <p:nvPr/>
        </p:nvSpPr>
        <p:spPr>
          <a:xfrm>
            <a:off x="934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新機會：AI 引用帶來精準流量</a:t>
            </a:r>
            <a:endParaRPr lang="en-US" sz="1700" dirty="0"/>
          </a:p>
        </p:txBody>
      </p:sp>
      <p:sp>
        <p:nvSpPr>
          <p:cNvPr id="20" name="why_marketers_care-text-19"/>
          <p:cNvSpPr/>
          <p:nvPr/>
        </p:nvSpPr>
        <p:spPr>
          <a:xfrm>
            <a:off x="8712200" y="5029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 AI 引用的品牌能獲得更高信任度的精準流量，轉換率往往更高。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8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核心回顧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core_logic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seo_core_logic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seo_core_logic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的核心邏輯</a:t>
            </a:r>
            <a:endParaRPr lang="en-US" sz="3200" dirty="0"/>
          </a:p>
        </p:txBody>
      </p:sp>
      <p:sp>
        <p:nvSpPr>
          <p:cNvPr id="5" name="seo_core_logic-shape-4"/>
          <p:cNvSpPr/>
          <p:nvPr/>
        </p:nvSpPr>
        <p:spPr>
          <a:xfrm>
            <a:off x="762000" y="1778000"/>
            <a:ext cx="3429000" cy="508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sp>
        <p:nvSpPr>
          <p:cNvPr id="6" name="seo_core_logic-shape-5"/>
          <p:cNvSpPr/>
          <p:nvPr/>
        </p:nvSpPr>
        <p:spPr>
          <a:xfrm>
            <a:off x="2286000" y="2095500"/>
            <a:ext cx="635000" cy="635000"/>
          </a:xfrm>
          <a:prstGeom prst="ellipse">
            <a:avLst/>
          </a:prstGeom>
          <a:solidFill>
            <a:srgbClr val="2B4C7E"/>
          </a:solidFill>
          <a:ln/>
        </p:spPr>
      </p:sp>
      <p:sp>
        <p:nvSpPr>
          <p:cNvPr id="7" name="seo_core_logic-text-6"/>
          <p:cNvSpPr/>
          <p:nvPr/>
        </p:nvSpPr>
        <p:spPr>
          <a:xfrm>
            <a:off x="2286000" y="20955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seo_core_logic-text-7"/>
          <p:cNvSpPr/>
          <p:nvPr/>
        </p:nvSpPr>
        <p:spPr>
          <a:xfrm>
            <a:off x="1016000" y="29845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搜尋意圖匹配</a:t>
            </a:r>
            <a:endParaRPr lang="en-US" sz="1600" dirty="0"/>
          </a:p>
        </p:txBody>
      </p:sp>
      <p:sp>
        <p:nvSpPr>
          <p:cNvPr id="9" name="seo_core_logic-text-8"/>
          <p:cNvSpPr/>
          <p:nvPr/>
        </p:nvSpPr>
        <p:spPr>
          <a:xfrm>
            <a:off x="1016000" y="3429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理解使用者為什麼搜尋，提供最符合需求的內容</a:t>
            </a:r>
            <a:endParaRPr lang="en-US" sz="1300" dirty="0"/>
          </a:p>
        </p:txBody>
      </p:sp>
      <p:sp>
        <p:nvSpPr>
          <p:cNvPr id="10" name="seo_core_logic-shape-9"/>
          <p:cNvSpPr/>
          <p:nvPr/>
        </p:nvSpPr>
        <p:spPr>
          <a:xfrm>
            <a:off x="4381500" y="1778000"/>
            <a:ext cx="3429000" cy="508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sp>
        <p:nvSpPr>
          <p:cNvPr id="11" name="seo_core_logic-shape-10"/>
          <p:cNvSpPr/>
          <p:nvPr/>
        </p:nvSpPr>
        <p:spPr>
          <a:xfrm>
            <a:off x="5905500" y="2095500"/>
            <a:ext cx="635000" cy="635000"/>
          </a:xfrm>
          <a:prstGeom prst="ellipse">
            <a:avLst/>
          </a:prstGeom>
          <a:solidFill>
            <a:srgbClr val="2B4C7E"/>
          </a:solidFill>
          <a:ln/>
        </p:spPr>
      </p:sp>
      <p:sp>
        <p:nvSpPr>
          <p:cNvPr id="12" name="seo_core_logic-text-11"/>
          <p:cNvSpPr/>
          <p:nvPr/>
        </p:nvSpPr>
        <p:spPr>
          <a:xfrm>
            <a:off x="5905500" y="20955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seo_core_logic-text-12"/>
          <p:cNvSpPr/>
          <p:nvPr/>
        </p:nvSpPr>
        <p:spPr>
          <a:xfrm>
            <a:off x="4635500" y="29845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技術優化</a:t>
            </a:r>
            <a:endParaRPr lang="en-US" sz="1600" dirty="0"/>
          </a:p>
        </p:txBody>
      </p:sp>
      <p:sp>
        <p:nvSpPr>
          <p:cNvPr id="14" name="seo_core_logic-text-13"/>
          <p:cNvSpPr/>
          <p:nvPr/>
        </p:nvSpPr>
        <p:spPr>
          <a:xfrm>
            <a:off x="4635500" y="3429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網站速度、結構化資料、行動版友善的技術基礎</a:t>
            </a:r>
            <a:endParaRPr lang="en-US" sz="1300" dirty="0"/>
          </a:p>
        </p:txBody>
      </p:sp>
      <p:sp>
        <p:nvSpPr>
          <p:cNvPr id="15" name="seo_core_logic-shape-14"/>
          <p:cNvSpPr/>
          <p:nvPr/>
        </p:nvSpPr>
        <p:spPr>
          <a:xfrm>
            <a:off x="8001000" y="1778000"/>
            <a:ext cx="3429000" cy="508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sp>
        <p:nvSpPr>
          <p:cNvPr id="16" name="seo_core_logic-shape-15"/>
          <p:cNvSpPr/>
          <p:nvPr/>
        </p:nvSpPr>
        <p:spPr>
          <a:xfrm>
            <a:off x="9525000" y="2095500"/>
            <a:ext cx="635000" cy="635000"/>
          </a:xfrm>
          <a:prstGeom prst="ellipse">
            <a:avLst/>
          </a:prstGeom>
          <a:solidFill>
            <a:srgbClr val="2B4C7E"/>
          </a:solidFill>
          <a:ln/>
        </p:spPr>
      </p:sp>
      <p:sp>
        <p:nvSpPr>
          <p:cNvPr id="17" name="seo_core_logic-text-16"/>
          <p:cNvSpPr/>
          <p:nvPr/>
        </p:nvSpPr>
        <p:spPr>
          <a:xfrm>
            <a:off x="9525000" y="20955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seo_core_logic-text-17"/>
          <p:cNvSpPr/>
          <p:nvPr/>
        </p:nvSpPr>
        <p:spPr>
          <a:xfrm>
            <a:off x="8255000" y="29845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內容品質</a:t>
            </a:r>
            <a:endParaRPr lang="en-US" sz="1600" dirty="0"/>
          </a:p>
        </p:txBody>
      </p:sp>
      <p:sp>
        <p:nvSpPr>
          <p:cNvPr id="19" name="seo_core_logic-text-18"/>
          <p:cNvSpPr/>
          <p:nvPr/>
        </p:nvSpPr>
        <p:spPr>
          <a:xfrm>
            <a:off x="8255000" y="3429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 原則：經驗、專業、權威、可信</a:t>
            </a:r>
            <a:endParaRPr lang="en-US" sz="1300" dirty="0"/>
          </a:p>
        </p:txBody>
      </p:sp>
      <p:sp>
        <p:nvSpPr>
          <p:cNvPr id="20" name="seo_core_logic-shape-19"/>
          <p:cNvSpPr/>
          <p:nvPr/>
        </p:nvSpPr>
        <p:spPr>
          <a:xfrm>
            <a:off x="11620500" y="1778000"/>
            <a:ext cx="3429000" cy="508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sp>
        <p:nvSpPr>
          <p:cNvPr id="21" name="seo_core_logic-shape-20"/>
          <p:cNvSpPr/>
          <p:nvPr/>
        </p:nvSpPr>
        <p:spPr>
          <a:xfrm>
            <a:off x="13144500" y="2095500"/>
            <a:ext cx="635000" cy="635000"/>
          </a:xfrm>
          <a:prstGeom prst="ellipse">
            <a:avLst/>
          </a:prstGeom>
          <a:solidFill>
            <a:srgbClr val="2B4C7E"/>
          </a:solidFill>
          <a:ln/>
        </p:spPr>
      </p:sp>
      <p:sp>
        <p:nvSpPr>
          <p:cNvPr id="22" name="seo_core_logic-text-21"/>
          <p:cNvSpPr/>
          <p:nvPr/>
        </p:nvSpPr>
        <p:spPr>
          <a:xfrm>
            <a:off x="13144500" y="20955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seo_core_logic-text-22"/>
          <p:cNvSpPr/>
          <p:nvPr/>
        </p:nvSpPr>
        <p:spPr>
          <a:xfrm>
            <a:off x="11874500" y="29845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</a:t>
            </a:r>
            <a:endParaRPr lang="en-US" sz="1600" dirty="0"/>
          </a:p>
        </p:txBody>
      </p:sp>
      <p:sp>
        <p:nvSpPr>
          <p:cNvPr id="24" name="seo_core_logic-text-23"/>
          <p:cNvSpPr/>
          <p:nvPr/>
        </p:nvSpPr>
        <p:spPr>
          <a:xfrm>
            <a:off x="11874500" y="3429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建立域名的權威性，獲得高品質網站的推薦連結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key_metrics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seo_key_metrics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seo_key_metrics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的關鍵指標</a:t>
            </a:r>
            <a:endParaRPr lang="en-US" sz="3200" dirty="0"/>
          </a:p>
        </p:txBody>
      </p:sp>
      <p:sp>
        <p:nvSpPr>
          <p:cNvPr id="5" name="seo_key_metrics-shape-4"/>
          <p:cNvSpPr/>
          <p:nvPr/>
        </p:nvSpPr>
        <p:spPr>
          <a:xfrm>
            <a:off x="762000" y="1905000"/>
            <a:ext cx="3429000" cy="381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 w="12700">
            <a:solidFill>
              <a:srgbClr val="2B4C7E"/>
            </a:solidFill>
            <a:prstDash val="solid"/>
          </a:ln>
        </p:spPr>
      </p:sp>
      <p:pic>
        <p:nvPicPr>
          <p:cNvPr id="6" name="seo_key_metric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9000" y="2235200"/>
            <a:ext cx="457200" cy="457200"/>
          </a:xfrm>
          <a:prstGeom prst="rect">
            <a:avLst/>
          </a:prstGeom>
        </p:spPr>
      </p:pic>
      <p:sp>
        <p:nvSpPr>
          <p:cNvPr id="7" name="seo_key_metrics-text-6"/>
          <p:cNvSpPr/>
          <p:nvPr/>
        </p:nvSpPr>
        <p:spPr>
          <a:xfrm>
            <a:off x="1016000" y="2921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排名位置</a:t>
            </a:r>
            <a:endParaRPr lang="en-US" sz="1600" dirty="0"/>
          </a:p>
        </p:txBody>
      </p:sp>
      <p:sp>
        <p:nvSpPr>
          <p:cNvPr id="8" name="seo_key_metrics-text-7"/>
          <p:cNvSpPr/>
          <p:nvPr/>
        </p:nvSpPr>
        <p:spPr>
          <a:xfrm>
            <a:off x="1016000" y="3429000"/>
            <a:ext cx="2921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目標關鍵字在 SERP 中的位置排名</a:t>
            </a:r>
            <a:endParaRPr lang="en-US" sz="1300" dirty="0"/>
          </a:p>
        </p:txBody>
      </p:sp>
      <p:sp>
        <p:nvSpPr>
          <p:cNvPr id="9" name="seo_key_metrics-shape-8"/>
          <p:cNvSpPr/>
          <p:nvPr/>
        </p:nvSpPr>
        <p:spPr>
          <a:xfrm>
            <a:off x="4381500" y="1905000"/>
            <a:ext cx="3429000" cy="381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 w="12700">
            <a:solidFill>
              <a:srgbClr val="2B4C7E"/>
            </a:solidFill>
            <a:prstDash val="solid"/>
          </a:ln>
        </p:spPr>
      </p:sp>
      <p:pic>
        <p:nvPicPr>
          <p:cNvPr id="10" name="seo_key_metric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0" y="2235200"/>
            <a:ext cx="457200" cy="457200"/>
          </a:xfrm>
          <a:prstGeom prst="rect">
            <a:avLst/>
          </a:prstGeom>
        </p:spPr>
      </p:pic>
      <p:sp>
        <p:nvSpPr>
          <p:cNvPr id="11" name="seo_key_metrics-text-10"/>
          <p:cNvSpPr/>
          <p:nvPr/>
        </p:nvSpPr>
        <p:spPr>
          <a:xfrm>
            <a:off x="4635500" y="2921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自然流量</a:t>
            </a:r>
            <a:endParaRPr lang="en-US" sz="1600" dirty="0"/>
          </a:p>
        </p:txBody>
      </p:sp>
      <p:sp>
        <p:nvSpPr>
          <p:cNvPr id="12" name="seo_key_metrics-text-11"/>
          <p:cNvSpPr/>
          <p:nvPr/>
        </p:nvSpPr>
        <p:spPr>
          <a:xfrm>
            <a:off x="4635500" y="3429000"/>
            <a:ext cx="2921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來自搜尋引擎的無付費訪客數量</a:t>
            </a:r>
            <a:endParaRPr lang="en-US" sz="1300" dirty="0"/>
          </a:p>
        </p:txBody>
      </p:sp>
      <p:sp>
        <p:nvSpPr>
          <p:cNvPr id="13" name="seo_key_metrics-shape-12"/>
          <p:cNvSpPr/>
          <p:nvPr/>
        </p:nvSpPr>
        <p:spPr>
          <a:xfrm>
            <a:off x="8001000" y="1905000"/>
            <a:ext cx="3429000" cy="381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 w="12700">
            <a:solidFill>
              <a:srgbClr val="2B4C7E"/>
            </a:solidFill>
            <a:prstDash val="solid"/>
          </a:ln>
        </p:spPr>
      </p:sp>
      <p:pic>
        <p:nvPicPr>
          <p:cNvPr id="14" name="seo_key_metric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2235200"/>
            <a:ext cx="457200" cy="457200"/>
          </a:xfrm>
          <a:prstGeom prst="rect">
            <a:avLst/>
          </a:prstGeom>
        </p:spPr>
      </p:pic>
      <p:sp>
        <p:nvSpPr>
          <p:cNvPr id="15" name="seo_key_metrics-text-14"/>
          <p:cNvSpPr/>
          <p:nvPr/>
        </p:nvSpPr>
        <p:spPr>
          <a:xfrm>
            <a:off x="8255000" y="2921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點擊率（CTR）</a:t>
            </a:r>
            <a:endParaRPr lang="en-US" sz="1600" dirty="0"/>
          </a:p>
        </p:txBody>
      </p:sp>
      <p:sp>
        <p:nvSpPr>
          <p:cNvPr id="16" name="seo_key_metrics-text-15"/>
          <p:cNvSpPr/>
          <p:nvPr/>
        </p:nvSpPr>
        <p:spPr>
          <a:xfrm>
            <a:off x="8255000" y="3429000"/>
            <a:ext cx="2921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展示次數與點擊次數的比例</a:t>
            </a:r>
            <a:endParaRPr lang="en-US" sz="1300" dirty="0"/>
          </a:p>
        </p:txBody>
      </p:sp>
      <p:sp>
        <p:nvSpPr>
          <p:cNvPr id="17" name="seo_key_metrics-shape-16"/>
          <p:cNvSpPr/>
          <p:nvPr/>
        </p:nvSpPr>
        <p:spPr>
          <a:xfrm>
            <a:off x="11620500" y="1905000"/>
            <a:ext cx="3429000" cy="381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 w="12700">
            <a:solidFill>
              <a:srgbClr val="2B4C7E"/>
            </a:solidFill>
            <a:prstDash val="solid"/>
          </a:ln>
        </p:spPr>
      </p:sp>
      <p:pic>
        <p:nvPicPr>
          <p:cNvPr id="18" name="seo_key_metrics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500" y="2235200"/>
            <a:ext cx="457200" cy="457200"/>
          </a:xfrm>
          <a:prstGeom prst="rect">
            <a:avLst/>
          </a:prstGeom>
        </p:spPr>
      </p:pic>
      <p:sp>
        <p:nvSpPr>
          <p:cNvPr id="19" name="seo_key_metrics-text-18"/>
          <p:cNvSpPr/>
          <p:nvPr/>
        </p:nvSpPr>
        <p:spPr>
          <a:xfrm>
            <a:off x="11874500" y="2921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跳出率</a:t>
            </a:r>
            <a:endParaRPr lang="en-US" sz="1600" dirty="0"/>
          </a:p>
        </p:txBody>
      </p:sp>
      <p:sp>
        <p:nvSpPr>
          <p:cNvPr id="20" name="seo_key_metrics-text-19"/>
          <p:cNvSpPr/>
          <p:nvPr/>
        </p:nvSpPr>
        <p:spPr>
          <a:xfrm>
            <a:off x="11874500" y="3429000"/>
            <a:ext cx="2921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使用者是否找到所需資訊的重要指標</a:t>
            </a:r>
            <a:endParaRPr lang="en-US" sz="1300" dirty="0"/>
          </a:p>
        </p:txBody>
      </p:sp>
      <p:sp>
        <p:nvSpPr>
          <p:cNvPr id="21" name="seo_key_metrics-shape-20"/>
          <p:cNvSpPr/>
          <p:nvPr/>
        </p:nvSpPr>
        <p:spPr>
          <a:xfrm>
            <a:off x="762000" y="6096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2B4C7E"/>
            </a:solidFill>
            <a:prstDash val="solid"/>
          </a:ln>
        </p:spPr>
      </p:sp>
      <p:sp>
        <p:nvSpPr>
          <p:cNvPr id="22" name="seo_key_metrics-text-21"/>
          <p:cNvSpPr/>
          <p:nvPr/>
        </p:nvSpPr>
        <p:spPr>
          <a:xfrm>
            <a:off x="1092200" y="64262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這些指標可透過 Google Search Console、Google Analytics 免費追蹤與分析。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case_study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seo_case_study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seo_case_study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的成功案例</a:t>
            </a:r>
            <a:endParaRPr lang="en-US" sz="3200" dirty="0"/>
          </a:p>
        </p:txBody>
      </p:sp>
      <p:sp>
        <p:nvSpPr>
          <p:cNvPr id="5" name="seo_case_study-shape-4"/>
          <p:cNvSpPr/>
          <p:nvPr/>
        </p:nvSpPr>
        <p:spPr>
          <a:xfrm>
            <a:off x="762000" y="1651000"/>
            <a:ext cx="6858000" cy="5588000"/>
          </a:xfrm>
          <a:prstGeom prst="roundRect">
            <a:avLst>
              <a:gd name="adj" fmla="val 2273"/>
            </a:avLst>
          </a:prstGeom>
          <a:solidFill>
            <a:srgbClr val="F1F5F9"/>
          </a:solidFill>
          <a:ln/>
        </p:spPr>
      </p:sp>
      <p:pic>
        <p:nvPicPr>
          <p:cNvPr id="6" name="seo_case_study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1981200"/>
            <a:ext cx="457200" cy="457200"/>
          </a:xfrm>
          <a:prstGeom prst="rect">
            <a:avLst/>
          </a:prstGeom>
        </p:spPr>
      </p:pic>
      <p:sp>
        <p:nvSpPr>
          <p:cNvPr id="7" name="seo_case_study-text-6"/>
          <p:cNvSpPr/>
          <p:nvPr/>
        </p:nvSpPr>
        <p:spPr>
          <a:xfrm>
            <a:off x="1727200" y="19812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某台灣咖啡品牌</a:t>
            </a:r>
            <a:endParaRPr lang="en-US" sz="1800" dirty="0"/>
          </a:p>
        </p:txBody>
      </p:sp>
      <p:sp>
        <p:nvSpPr>
          <p:cNvPr id="8" name="seo_case_study-text-7"/>
          <p:cNvSpPr/>
          <p:nvPr/>
        </p:nvSpPr>
        <p:spPr>
          <a:xfrm>
            <a:off x="1092200" y="2540000"/>
            <a:ext cx="6223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 SEO 策略提升 300% 自然流量，策略核心為長尾關鍵字佈局、本地 SEO 優化，以及建立內容集群。</a:t>
            </a:r>
            <a:endParaRPr lang="en-US" sz="1500" dirty="0"/>
          </a:p>
        </p:txBody>
      </p:sp>
      <p:sp>
        <p:nvSpPr>
          <p:cNvPr id="9" name="seo_case_study-shape-8"/>
          <p:cNvSpPr/>
          <p:nvPr/>
        </p:nvSpPr>
        <p:spPr>
          <a:xfrm>
            <a:off x="1092200" y="4064000"/>
            <a:ext cx="6223000" cy="127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0" name="seo_case_study-text-9"/>
          <p:cNvSpPr/>
          <p:nvPr/>
        </p:nvSpPr>
        <p:spPr>
          <a:xfrm>
            <a:off x="1092200" y="43180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執行策略</a:t>
            </a:r>
            <a:endParaRPr lang="en-US" sz="1500" dirty="0"/>
          </a:p>
        </p:txBody>
      </p:sp>
      <p:sp>
        <p:nvSpPr>
          <p:cNvPr id="11" name="seo_case_study-text-10"/>
          <p:cNvSpPr/>
          <p:nvPr/>
        </p:nvSpPr>
        <p:spPr>
          <a:xfrm>
            <a:off x="1092200" y="4749800"/>
            <a:ext cx="622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1. 長尾關鍵字佈局　2. 本地 SEO 優化　3. 內容集群策略建立</a:t>
            </a:r>
            <a:endParaRPr lang="en-US" sz="1400" dirty="0"/>
          </a:p>
        </p:txBody>
      </p:sp>
      <p:sp>
        <p:nvSpPr>
          <p:cNvPr id="12" name="seo_case_study-shape-11"/>
          <p:cNvSpPr/>
          <p:nvPr/>
        </p:nvSpPr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eo_case_study-text-12"/>
          <p:cNvSpPr/>
          <p:nvPr/>
        </p:nvSpPr>
        <p:spPr>
          <a:xfrm>
            <a:off x="8636000" y="1905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 個月流量成長趨勢</a:t>
            </a:r>
            <a:endParaRPr lang="en-US" sz="1600" dirty="0"/>
          </a:p>
        </p:txBody>
      </p:sp>
      <p:graphicFrame>
        <p:nvGraphicFramePr>
          <p:cNvPr id="14" name="seo_case_study-chart-13" descr=""/>
          <p:cNvGraphicFramePr/>
          <p:nvPr/>
        </p:nvGraphicFramePr>
        <p:xfrm>
          <a:off x="8890000" y="2540000"/>
          <a:ext cx="6350000" cy="406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8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核心回顧</a:t>
            </a:r>
            <a:endParaRPr lang="en-US" sz="4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core_logic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geo_core_logic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geo_core_logic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的核心邏輯</a:t>
            </a:r>
            <a:endParaRPr lang="en-US" sz="3200" dirty="0"/>
          </a:p>
        </p:txBody>
      </p:sp>
      <p:sp>
        <p:nvSpPr>
          <p:cNvPr id="5" name="geo_core_logic-shape-4"/>
          <p:cNvSpPr/>
          <p:nvPr/>
        </p:nvSpPr>
        <p:spPr>
          <a:xfrm>
            <a:off x="762000" y="1651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EF3E7"/>
          </a:solidFill>
          <a:ln/>
        </p:spPr>
      </p:sp>
      <p:pic>
        <p:nvPicPr>
          <p:cNvPr id="6" name="geo_core_logic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1981200"/>
            <a:ext cx="457200" cy="457200"/>
          </a:xfrm>
          <a:prstGeom prst="rect">
            <a:avLst/>
          </a:prstGeom>
        </p:spPr>
      </p:pic>
      <p:sp>
        <p:nvSpPr>
          <p:cNvPr id="7" name="geo_core_logic-text-6"/>
          <p:cNvSpPr/>
          <p:nvPr/>
        </p:nvSpPr>
        <p:spPr>
          <a:xfrm>
            <a:off x="1727200" y="19304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可信度建構</a:t>
            </a:r>
            <a:endParaRPr lang="en-US" sz="1700" dirty="0"/>
          </a:p>
        </p:txBody>
      </p:sp>
      <p:sp>
        <p:nvSpPr>
          <p:cNvPr id="8" name="geo_core_logic-text-7"/>
          <p:cNvSpPr/>
          <p:nvPr/>
        </p:nvSpPr>
        <p:spPr>
          <a:xfrm>
            <a:off x="1727200" y="23368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需要可信賴的資訊來源才會選擇引用</a:t>
            </a:r>
            <a:endParaRPr lang="en-US" sz="1400" dirty="0"/>
          </a:p>
        </p:txBody>
      </p:sp>
      <p:sp>
        <p:nvSpPr>
          <p:cNvPr id="9" name="geo_core_logic-shape-8"/>
          <p:cNvSpPr/>
          <p:nvPr/>
        </p:nvSpPr>
        <p:spPr>
          <a:xfrm>
            <a:off x="762000" y="29718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EF3E7"/>
          </a:solidFill>
          <a:ln/>
        </p:spPr>
      </p:sp>
      <p:pic>
        <p:nvPicPr>
          <p:cNvPr id="10" name="geo_core_logic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302000"/>
            <a:ext cx="457200" cy="457200"/>
          </a:xfrm>
          <a:prstGeom prst="rect">
            <a:avLst/>
          </a:prstGeom>
        </p:spPr>
      </p:pic>
      <p:sp>
        <p:nvSpPr>
          <p:cNvPr id="11" name="geo_core_logic-text-10"/>
          <p:cNvSpPr/>
          <p:nvPr/>
        </p:nvSpPr>
        <p:spPr>
          <a:xfrm>
            <a:off x="1727200" y="32512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權威引用</a:t>
            </a:r>
            <a:endParaRPr lang="en-US" sz="1700" dirty="0"/>
          </a:p>
        </p:txBody>
      </p:sp>
      <p:sp>
        <p:nvSpPr>
          <p:cNvPr id="12" name="geo_core_logic-text-11"/>
          <p:cNvSpPr/>
          <p:nvPr/>
        </p:nvSpPr>
        <p:spPr>
          <a:xfrm>
            <a:off x="1727200" y="36576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 AI 引用的內容必須有權威來源支持</a:t>
            </a:r>
            <a:endParaRPr lang="en-US" sz="1400" dirty="0"/>
          </a:p>
        </p:txBody>
      </p:sp>
      <p:sp>
        <p:nvSpPr>
          <p:cNvPr id="13" name="geo_core_logic-shape-12"/>
          <p:cNvSpPr/>
          <p:nvPr/>
        </p:nvSpPr>
        <p:spPr>
          <a:xfrm>
            <a:off x="762000" y="42926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EF3E7"/>
          </a:solidFill>
          <a:ln/>
        </p:spPr>
      </p:sp>
      <p:pic>
        <p:nvPicPr>
          <p:cNvPr id="14" name="geo_core_logic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622800"/>
            <a:ext cx="457200" cy="457200"/>
          </a:xfrm>
          <a:prstGeom prst="rect">
            <a:avLst/>
          </a:prstGeom>
        </p:spPr>
      </p:pic>
      <p:sp>
        <p:nvSpPr>
          <p:cNvPr id="15" name="geo_core_logic-text-14"/>
          <p:cNvSpPr/>
          <p:nvPr/>
        </p:nvSpPr>
        <p:spPr>
          <a:xfrm>
            <a:off x="1727200" y="4572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結構化表達</a:t>
            </a:r>
            <a:endParaRPr lang="en-US" sz="1700" dirty="0"/>
          </a:p>
        </p:txBody>
      </p:sp>
      <p:sp>
        <p:nvSpPr>
          <p:cNvPr id="16" name="geo_core_logic-text-15"/>
          <p:cNvSpPr/>
          <p:nvPr/>
        </p:nvSpPr>
        <p:spPr>
          <a:xfrm>
            <a:off x="1727200" y="49784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便於 AI 提取與引用的清晰內容格式</a:t>
            </a:r>
            <a:endParaRPr lang="en-US" sz="1400" dirty="0"/>
          </a:p>
        </p:txBody>
      </p:sp>
      <p:sp>
        <p:nvSpPr>
          <p:cNvPr id="17" name="geo_core_logic-shape-16"/>
          <p:cNvSpPr/>
          <p:nvPr/>
        </p:nvSpPr>
        <p:spPr>
          <a:xfrm>
            <a:off x="762000" y="5613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EF3E7"/>
          </a:solidFill>
          <a:ln/>
        </p:spPr>
      </p:sp>
      <p:pic>
        <p:nvPicPr>
          <p:cNvPr id="18" name="geo_core_logic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5943600"/>
            <a:ext cx="457200" cy="457200"/>
          </a:xfrm>
          <a:prstGeom prst="rect">
            <a:avLst/>
          </a:prstGeom>
        </p:spPr>
      </p:pic>
      <p:sp>
        <p:nvSpPr>
          <p:cNvPr id="19" name="geo_core_logic-text-18"/>
          <p:cNvSpPr/>
          <p:nvPr/>
        </p:nvSpPr>
        <p:spPr>
          <a:xfrm>
            <a:off x="1727200" y="58928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數據驅動</a:t>
            </a:r>
            <a:endParaRPr lang="en-US" sz="1700" dirty="0"/>
          </a:p>
        </p:txBody>
      </p:sp>
      <p:sp>
        <p:nvSpPr>
          <p:cNvPr id="20" name="geo_core_logic-text-19"/>
          <p:cNvSpPr/>
          <p:nvPr/>
        </p:nvSpPr>
        <p:spPr>
          <a:xfrm>
            <a:off x="1727200" y="62992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包含具體統計數字與研究數據的內容更容易被引用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key_metrics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geo_key_metrics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geo_key_metrics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的關鍵指標</a:t>
            </a:r>
            <a:endParaRPr lang="en-US" sz="3200" dirty="0"/>
          </a:p>
        </p:txBody>
      </p:sp>
      <p:sp>
        <p:nvSpPr>
          <p:cNvPr id="5" name="geo_key_metrics-shape-4"/>
          <p:cNvSpPr/>
          <p:nvPr/>
        </p:nvSpPr>
        <p:spPr>
          <a:xfrm>
            <a:off x="762000" y="1905000"/>
            <a:ext cx="4572000" cy="3810000"/>
          </a:xfrm>
          <a:prstGeom prst="roundRect">
            <a:avLst>
              <a:gd name="adj" fmla="val 3333"/>
            </a:avLst>
          </a:prstGeom>
          <a:solidFill>
            <a:srgbClr val="FEF3E7"/>
          </a:solidFill>
          <a:ln w="12700">
            <a:solidFill>
              <a:srgbClr val="E67E22"/>
            </a:solidFill>
            <a:prstDash val="solid"/>
          </a:ln>
        </p:spPr>
      </p:sp>
      <p:pic>
        <p:nvPicPr>
          <p:cNvPr id="6" name="geo_key_metric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0" y="2235200"/>
            <a:ext cx="457200" cy="457200"/>
          </a:xfrm>
          <a:prstGeom prst="rect">
            <a:avLst/>
          </a:prstGeom>
        </p:spPr>
      </p:pic>
      <p:sp>
        <p:nvSpPr>
          <p:cNvPr id="7" name="geo_key_metrics-text-6"/>
          <p:cNvSpPr/>
          <p:nvPr/>
        </p:nvSpPr>
        <p:spPr>
          <a:xfrm>
            <a:off x="1016000" y="2921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引用次數</a:t>
            </a:r>
            <a:endParaRPr lang="en-US" sz="1600" dirty="0"/>
          </a:p>
        </p:txBody>
      </p:sp>
      <p:sp>
        <p:nvSpPr>
          <p:cNvPr id="8" name="geo_key_metrics-text-7"/>
          <p:cNvSpPr/>
          <p:nvPr/>
        </p:nvSpPr>
        <p:spPr>
          <a:xfrm>
            <a:off x="1016000" y="3429000"/>
            <a:ext cx="406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品牌被 AI 答案引用的頻率</a:t>
            </a:r>
            <a:endParaRPr lang="en-US" sz="1300" dirty="0"/>
          </a:p>
        </p:txBody>
      </p:sp>
      <p:sp>
        <p:nvSpPr>
          <p:cNvPr id="9" name="geo_key_metrics-shape-8"/>
          <p:cNvSpPr/>
          <p:nvPr/>
        </p:nvSpPr>
        <p:spPr>
          <a:xfrm>
            <a:off x="5842000" y="1905000"/>
            <a:ext cx="4572000" cy="3810000"/>
          </a:xfrm>
          <a:prstGeom prst="roundRect">
            <a:avLst>
              <a:gd name="adj" fmla="val 3333"/>
            </a:avLst>
          </a:prstGeom>
          <a:solidFill>
            <a:srgbClr val="FEF3E7"/>
          </a:solidFill>
          <a:ln w="12700">
            <a:solidFill>
              <a:srgbClr val="E67E22"/>
            </a:solidFill>
            <a:prstDash val="solid"/>
          </a:ln>
        </p:spPr>
      </p:sp>
      <p:pic>
        <p:nvPicPr>
          <p:cNvPr id="10" name="geo_key_metric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0" y="2235200"/>
            <a:ext cx="457200" cy="457200"/>
          </a:xfrm>
          <a:prstGeom prst="rect">
            <a:avLst/>
          </a:prstGeom>
        </p:spPr>
      </p:pic>
      <p:sp>
        <p:nvSpPr>
          <p:cNvPr id="11" name="geo_key_metrics-text-10"/>
          <p:cNvSpPr/>
          <p:nvPr/>
        </p:nvSpPr>
        <p:spPr>
          <a:xfrm>
            <a:off x="6096000" y="2921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品牌提及率</a:t>
            </a:r>
            <a:endParaRPr lang="en-US" sz="1600" dirty="0"/>
          </a:p>
        </p:txBody>
      </p:sp>
      <p:sp>
        <p:nvSpPr>
          <p:cNvPr id="12" name="geo_key_metrics-text-11"/>
          <p:cNvSpPr/>
          <p:nvPr/>
        </p:nvSpPr>
        <p:spPr>
          <a:xfrm>
            <a:off x="6096000" y="3429000"/>
            <a:ext cx="406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回答中提及品牌的比例</a:t>
            </a:r>
            <a:endParaRPr lang="en-US" sz="1300" dirty="0"/>
          </a:p>
        </p:txBody>
      </p:sp>
      <p:sp>
        <p:nvSpPr>
          <p:cNvPr id="13" name="geo_key_metrics-shape-12"/>
          <p:cNvSpPr/>
          <p:nvPr/>
        </p:nvSpPr>
        <p:spPr>
          <a:xfrm>
            <a:off x="10922000" y="1905000"/>
            <a:ext cx="4572000" cy="3810000"/>
          </a:xfrm>
          <a:prstGeom prst="roundRect">
            <a:avLst>
              <a:gd name="adj" fmla="val 3333"/>
            </a:avLst>
          </a:prstGeom>
          <a:solidFill>
            <a:srgbClr val="FEF3E7"/>
          </a:solidFill>
          <a:ln w="12700">
            <a:solidFill>
              <a:srgbClr val="E67E22"/>
            </a:solidFill>
            <a:prstDash val="solid"/>
          </a:ln>
        </p:spPr>
      </p:sp>
      <p:pic>
        <p:nvPicPr>
          <p:cNvPr id="14" name="geo_key_metric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2235200"/>
            <a:ext cx="457200" cy="457200"/>
          </a:xfrm>
          <a:prstGeom prst="rect">
            <a:avLst/>
          </a:prstGeom>
        </p:spPr>
      </p:pic>
      <p:sp>
        <p:nvSpPr>
          <p:cNvPr id="15" name="geo_key_metrics-text-14"/>
          <p:cNvSpPr/>
          <p:nvPr/>
        </p:nvSpPr>
        <p:spPr>
          <a:xfrm>
            <a:off x="11176000" y="2921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可信度評分</a:t>
            </a:r>
            <a:endParaRPr lang="en-US" sz="1600" dirty="0"/>
          </a:p>
        </p:txBody>
      </p:sp>
      <p:sp>
        <p:nvSpPr>
          <p:cNvPr id="16" name="geo_key_metrics-text-15"/>
          <p:cNvSpPr/>
          <p:nvPr/>
        </p:nvSpPr>
        <p:spPr>
          <a:xfrm>
            <a:off x="11176000" y="3429000"/>
            <a:ext cx="406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對品牌內容的信任程度</a:t>
            </a:r>
            <a:endParaRPr lang="en-US" sz="1300" dirty="0"/>
          </a:p>
        </p:txBody>
      </p:sp>
      <p:sp>
        <p:nvSpPr>
          <p:cNvPr id="17" name="geo_key_metrics-shape-16"/>
          <p:cNvSpPr/>
          <p:nvPr/>
        </p:nvSpPr>
        <p:spPr>
          <a:xfrm>
            <a:off x="762000" y="6096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geo_key_metrics-text-17"/>
          <p:cNvSpPr/>
          <p:nvPr/>
        </p:nvSpPr>
        <p:spPr>
          <a:xfrm>
            <a:off x="1092200" y="64262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指標目前尚無標準化工具，多需人工測試 ChatGPT、Perplexity 等 AI 工具進行追蹤。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case_study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geo_case_study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geo_case_study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的成功案例</a:t>
            </a:r>
            <a:endParaRPr lang="en-US" sz="3200" dirty="0"/>
          </a:p>
        </p:txBody>
      </p:sp>
      <p:sp>
        <p:nvSpPr>
          <p:cNvPr id="5" name="geo_case_study-shape-4"/>
          <p:cNvSpPr/>
          <p:nvPr/>
        </p:nvSpPr>
        <p:spPr>
          <a:xfrm>
            <a:off x="762000" y="1651000"/>
            <a:ext cx="6858000" cy="558800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geo_case_study-text-5"/>
          <p:cNvSpPr/>
          <p:nvPr/>
        </p:nvSpPr>
        <p:spPr>
          <a:xfrm>
            <a:off x="1016000" y="1905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引用次數成長趨勢</a:t>
            </a:r>
            <a:endParaRPr lang="en-US" sz="1600" dirty="0"/>
          </a:p>
        </p:txBody>
      </p:sp>
      <p:graphicFrame>
        <p:nvGraphicFramePr>
          <p:cNvPr id="7" name="geo_case_study-chart-6" descr=""/>
          <p:cNvGraphicFramePr/>
          <p:nvPr/>
        </p:nvGraphicFramePr>
        <p:xfrm>
          <a:off x="1270000" y="2540000"/>
          <a:ext cx="6096000" cy="406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geo_case_study-shape-7"/>
          <p:cNvSpPr/>
          <p:nvPr/>
        </p:nvSpPr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  <a:solidFill>
            <a:srgbClr val="FEF3E7"/>
          </a:solidFill>
          <a:ln/>
        </p:spPr>
      </p:sp>
      <p:pic>
        <p:nvPicPr>
          <p:cNvPr id="9" name="geo_case_study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1981200"/>
            <a:ext cx="457200" cy="457200"/>
          </a:xfrm>
          <a:prstGeom prst="rect">
            <a:avLst/>
          </a:prstGeom>
        </p:spPr>
      </p:pic>
      <p:sp>
        <p:nvSpPr>
          <p:cNvPr id="10" name="geo_case_study-text-9"/>
          <p:cNvSpPr/>
          <p:nvPr/>
        </p:nvSpPr>
        <p:spPr>
          <a:xfrm>
            <a:off x="9347200" y="198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某科技媒體</a:t>
            </a:r>
            <a:endParaRPr lang="en-US" sz="1800" dirty="0"/>
          </a:p>
        </p:txBody>
      </p:sp>
      <p:sp>
        <p:nvSpPr>
          <p:cNvPr id="11" name="geo_case_study-text-10"/>
          <p:cNvSpPr/>
          <p:nvPr/>
        </p:nvSpPr>
        <p:spPr>
          <a:xfrm>
            <a:off x="8712200" y="2540000"/>
            <a:ext cx="6477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 GEO 策略提升 40% AI 引用率，核心策略為發布數據報告、專家訪談，以及結構化問答內容格式。</a:t>
            </a:r>
            <a:endParaRPr lang="en-US" sz="1500" dirty="0"/>
          </a:p>
        </p:txBody>
      </p:sp>
      <p:sp>
        <p:nvSpPr>
          <p:cNvPr id="12" name="geo_case_study-shape-11"/>
          <p:cNvSpPr/>
          <p:nvPr/>
        </p:nvSpPr>
        <p:spPr>
          <a:xfrm>
            <a:off x="8712200" y="4064000"/>
            <a:ext cx="6223000" cy="127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3" name="geo_case_study-text-12"/>
          <p:cNvSpPr/>
          <p:nvPr/>
        </p:nvSpPr>
        <p:spPr>
          <a:xfrm>
            <a:off x="8712200" y="43180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關鍵成效</a:t>
            </a:r>
            <a:endParaRPr lang="en-US" sz="1500" dirty="0"/>
          </a:p>
        </p:txBody>
      </p:sp>
      <p:sp>
        <p:nvSpPr>
          <p:cNvPr id="14" name="geo_case_study-text-13"/>
          <p:cNvSpPr/>
          <p:nvPr/>
        </p:nvSpPr>
        <p:spPr>
          <a:xfrm>
            <a:off x="8712200" y="4749800"/>
            <a:ext cx="622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 個月內在 ChatGPT 搜尋中的引用次數從 8 次提升至 28 次/月，成長率達 250%。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8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深度比較分析</a:t>
            </a:r>
            <a:endParaRPr lang="en-US" sz="4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ll_comparison_table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full_comparison_table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full_comparison_table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vs GEO 全方位比較</a:t>
            </a:r>
            <a:endParaRPr lang="en-US" sz="3000" dirty="0"/>
          </a:p>
        </p:txBody>
      </p:sp>
      <p:graphicFrame>
        <p:nvGraphicFramePr>
          <p:cNvPr id="17" name="full_comparison_table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460500"/>
          <a:ext cx="14732000" cy="6731000"/>
        </p:xfrm>
        <a:graphic>
          <a:graphicData uri="http://schemas.openxmlformats.org/drawingml/2006/table">
            <a:tbl>
              <a:tblPr/>
              <a:tblGrid>
                <a:gridCol w="2946400"/>
                <a:gridCol w="5892800"/>
                <a:gridCol w="5892800"/>
              </a:tblGrid>
              <a:tr h="84137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比較維度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B4C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C7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B4C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C7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GEO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B4C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C7E"/>
                    </a:solidFill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目標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B4C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搜尋結果排名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B4C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被 AI 引用推薦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2B4C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核心策略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技術優化+內容+連結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權威性+數據+結構化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衡量指標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排名、流量、CTR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AI引用次數、提及率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時間框架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3-6 個月見效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1-3 個月初步見效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流量性質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被搜尋到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被推薦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技術重點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網站技術、關鍵字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內容可信度、引用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工具支援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成熟（GSC、Ahrefs）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新興（人工測試為主）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ffic_difference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traffic_difference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traffic_difference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流量獲取方式的根本差異</a:t>
            </a:r>
            <a:endParaRPr lang="en-US" sz="3200" dirty="0"/>
          </a:p>
        </p:txBody>
      </p:sp>
      <p:sp>
        <p:nvSpPr>
          <p:cNvPr id="5" name="traffic_difference-shape-4"/>
          <p:cNvSpPr/>
          <p:nvPr/>
        </p:nvSpPr>
        <p:spPr>
          <a:xfrm>
            <a:off x="762000" y="1905000"/>
            <a:ext cx="6731000" cy="3810000"/>
          </a:xfrm>
          <a:prstGeom prst="roundRect">
            <a:avLst>
              <a:gd name="adj" fmla="val 3333"/>
            </a:avLst>
          </a:prstGeom>
          <a:solidFill>
            <a:srgbClr val="F1F5F9"/>
          </a:solidFill>
          <a:ln/>
        </p:spPr>
      </p:sp>
      <p:pic>
        <p:nvPicPr>
          <p:cNvPr id="6" name="traffic_difference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3000" y="2235200"/>
            <a:ext cx="508000" cy="508000"/>
          </a:xfrm>
          <a:prstGeom prst="rect">
            <a:avLst/>
          </a:prstGeom>
        </p:spPr>
      </p:pic>
      <p:sp>
        <p:nvSpPr>
          <p:cNvPr id="7" name="traffic_difference-text-6"/>
          <p:cNvSpPr/>
          <p:nvPr/>
        </p:nvSpPr>
        <p:spPr>
          <a:xfrm>
            <a:off x="1016000" y="29972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SEO：被搜尋到</a:t>
            </a:r>
            <a:endParaRPr lang="en-US" sz="1800" dirty="0"/>
          </a:p>
        </p:txBody>
      </p:sp>
      <p:sp>
        <p:nvSpPr>
          <p:cNvPr id="8" name="traffic_difference-text-7"/>
          <p:cNvSpPr/>
          <p:nvPr/>
        </p:nvSpPr>
        <p:spPr>
          <a:xfrm>
            <a:off x="1016000" y="3556000"/>
            <a:ext cx="6223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透過排名獲得點擊，被動等待使用者主動搜尋並點擊進入網站</a:t>
            </a:r>
            <a:endParaRPr lang="en-US" sz="1500" dirty="0"/>
          </a:p>
        </p:txBody>
      </p:sp>
      <p:pic>
        <p:nvPicPr>
          <p:cNvPr id="9" name="traffic_difference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0" y="3556000"/>
            <a:ext cx="508000" cy="508000"/>
          </a:xfrm>
          <a:prstGeom prst="rect">
            <a:avLst/>
          </a:prstGeom>
        </p:spPr>
      </p:pic>
      <p:sp>
        <p:nvSpPr>
          <p:cNvPr id="10" name="traffic_difference-shape-9"/>
          <p:cNvSpPr/>
          <p:nvPr/>
        </p:nvSpPr>
        <p:spPr>
          <a:xfrm>
            <a:off x="8763000" y="1905000"/>
            <a:ext cx="6731000" cy="3810000"/>
          </a:xfrm>
          <a:prstGeom prst="roundRect">
            <a:avLst>
              <a:gd name="adj" fmla="val 3333"/>
            </a:avLst>
          </a:prstGeom>
          <a:solidFill>
            <a:srgbClr val="FEF3E7"/>
          </a:solidFill>
          <a:ln/>
        </p:spPr>
      </p:sp>
      <p:pic>
        <p:nvPicPr>
          <p:cNvPr id="11" name="traffic_difference-icon-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0" y="2235200"/>
            <a:ext cx="508000" cy="508000"/>
          </a:xfrm>
          <a:prstGeom prst="rect">
            <a:avLst/>
          </a:prstGeom>
        </p:spPr>
      </p:pic>
      <p:sp>
        <p:nvSpPr>
          <p:cNvPr id="12" name="traffic_difference-text-11"/>
          <p:cNvSpPr/>
          <p:nvPr/>
        </p:nvSpPr>
        <p:spPr>
          <a:xfrm>
            <a:off x="9017000" y="2997200"/>
            <a:ext cx="622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GEO：被推薦</a:t>
            </a:r>
            <a:endParaRPr lang="en-US" sz="1800" dirty="0"/>
          </a:p>
        </p:txBody>
      </p:sp>
      <p:sp>
        <p:nvSpPr>
          <p:cNvPr id="13" name="traffic_difference-text-12"/>
          <p:cNvSpPr/>
          <p:nvPr/>
        </p:nvSpPr>
        <p:spPr>
          <a:xfrm>
            <a:off x="9017000" y="3556000"/>
            <a:ext cx="6223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透過被引用獲得信任，主動進入使用者與 AI 的對話情境中</a:t>
            </a:r>
            <a:endParaRPr lang="en-US" sz="1500" dirty="0"/>
          </a:p>
        </p:txBody>
      </p:sp>
      <p:sp>
        <p:nvSpPr>
          <p:cNvPr id="14" name="traffic_difference-shape-13"/>
          <p:cNvSpPr/>
          <p:nvPr/>
        </p:nvSpPr>
        <p:spPr>
          <a:xfrm>
            <a:off x="762000" y="6096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2B4C7E"/>
            </a:solidFill>
            <a:prstDash val="solid"/>
          </a:ln>
        </p:spPr>
      </p:sp>
      <p:sp>
        <p:nvSpPr>
          <p:cNvPr id="15" name="traffic_difference-text-14"/>
          <p:cNvSpPr/>
          <p:nvPr/>
        </p:nvSpPr>
        <p:spPr>
          <a:xfrm>
            <a:off x="1092200" y="64262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關鍵差異：SEO 是「被搜尋到」的流量，GEO 是「被推薦」的流量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strategy_shift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content_strategy_shift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content_strategy_shift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內容策略的轉向</a:t>
            </a:r>
            <a:endParaRPr lang="en-US" sz="3200" dirty="0"/>
          </a:p>
        </p:txBody>
      </p:sp>
      <p:sp>
        <p:nvSpPr>
          <p:cNvPr id="5" name="content_strategy_shift-shape-4"/>
          <p:cNvSpPr/>
          <p:nvPr/>
        </p:nvSpPr>
        <p:spPr>
          <a:xfrm>
            <a:off x="2286000" y="1778000"/>
            <a:ext cx="6096000" cy="5080000"/>
          </a:xfrm>
          <a:prstGeom prst="ellipse">
            <a:avLst/>
          </a:prstGeom>
          <a:solidFill>
            <a:srgbClr val="2B4C7E">
              <a:alpha val="19000"/>
            </a:srgbClr>
          </a:solidFill>
          <a:ln w="12700">
            <a:solidFill>
              <a:srgbClr val="2B4C7E"/>
            </a:solidFill>
            <a:prstDash val="solid"/>
          </a:ln>
        </p:spPr>
      </p:sp>
      <p:sp>
        <p:nvSpPr>
          <p:cNvPr id="6" name="content_strategy_shift-shape-5"/>
          <p:cNvSpPr/>
          <p:nvPr/>
        </p:nvSpPr>
        <p:spPr>
          <a:xfrm>
            <a:off x="7366000" y="1778000"/>
            <a:ext cx="6096000" cy="5080000"/>
          </a:xfrm>
          <a:prstGeom prst="ellipse">
            <a:avLst/>
          </a:prstGeom>
          <a:solidFill>
            <a:srgbClr val="E67E22">
              <a:alpha val="19000"/>
            </a:srgbClr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7" name="content_strategy_shift-text-6"/>
          <p:cNvSpPr/>
          <p:nvPr/>
        </p:nvSpPr>
        <p:spPr>
          <a:xfrm>
            <a:off x="2540000" y="2413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內容</a:t>
            </a:r>
            <a:endParaRPr lang="en-US" sz="1600" dirty="0"/>
          </a:p>
        </p:txBody>
      </p:sp>
      <p:sp>
        <p:nvSpPr>
          <p:cNvPr id="8" name="content_strategy_shift-text-7"/>
          <p:cNvSpPr/>
          <p:nvPr/>
        </p:nvSpPr>
        <p:spPr>
          <a:xfrm>
            <a:off x="2540000" y="2857500"/>
            <a:ext cx="330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針對搜尋意圖撰寫，目標是提升排名位置</a:t>
            </a:r>
            <a:endParaRPr lang="en-US" sz="1300" dirty="0"/>
          </a:p>
        </p:txBody>
      </p:sp>
      <p:sp>
        <p:nvSpPr>
          <p:cNvPr id="9" name="content_strategy_shift-text-8"/>
          <p:cNvSpPr/>
          <p:nvPr/>
        </p:nvSpPr>
        <p:spPr>
          <a:xfrm>
            <a:off x="10033000" y="2413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內容</a:t>
            </a:r>
            <a:endParaRPr lang="en-US" sz="1600" dirty="0"/>
          </a:p>
        </p:txBody>
      </p:sp>
      <p:sp>
        <p:nvSpPr>
          <p:cNvPr id="10" name="content_strategy_shift-text-9"/>
          <p:cNvSpPr/>
          <p:nvPr/>
        </p:nvSpPr>
        <p:spPr>
          <a:xfrm>
            <a:off x="10033000" y="2857500"/>
            <a:ext cx="330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針對 AI 理解撰寫，目標是被準確引用</a:t>
            </a:r>
            <a:endParaRPr lang="en-US" sz="1300" dirty="0"/>
          </a:p>
        </p:txBody>
      </p:sp>
      <p:sp>
        <p:nvSpPr>
          <p:cNvPr id="11" name="content_strategy_shift-text-10"/>
          <p:cNvSpPr/>
          <p:nvPr/>
        </p:nvSpPr>
        <p:spPr>
          <a:xfrm>
            <a:off x="6223000" y="381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重疊部分</a:t>
            </a:r>
            <a:endParaRPr lang="en-US" sz="1600" dirty="0"/>
          </a:p>
        </p:txBody>
      </p:sp>
      <p:sp>
        <p:nvSpPr>
          <p:cNvPr id="12" name="content_strategy_shift-text-11"/>
          <p:cNvSpPr/>
          <p:nvPr/>
        </p:nvSpPr>
        <p:spPr>
          <a:xfrm>
            <a:off x="6096000" y="4254500"/>
            <a:ext cx="355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高品質、有價值、結構清晰的內容，同時滿足兩種需求</a:t>
            </a:r>
            <a:endParaRPr lang="en-US" sz="1300" dirty="0"/>
          </a:p>
        </p:txBody>
      </p:sp>
      <p:sp>
        <p:nvSpPr>
          <p:cNvPr id="13" name="content_strategy_shift-shape-12"/>
          <p:cNvSpPr/>
          <p:nvPr/>
        </p:nvSpPr>
        <p:spPr>
          <a:xfrm>
            <a:off x="762000" y="7239000"/>
            <a:ext cx="14732000" cy="127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me_resource_comparison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time_resource_comparison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time_resource_comparison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時間框架與投入資源比較</a:t>
            </a:r>
            <a:endParaRPr lang="en-US" sz="3200" dirty="0"/>
          </a:p>
        </p:txBody>
      </p:sp>
      <p:sp>
        <p:nvSpPr>
          <p:cNvPr id="5" name="time_resource_comparison-shape-4"/>
          <p:cNvSpPr/>
          <p:nvPr/>
        </p:nvSpPr>
        <p:spPr>
          <a:xfrm>
            <a:off x="762000" y="1651000"/>
            <a:ext cx="6858000" cy="419100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ime_resource_comparison-text-5"/>
          <p:cNvSpPr/>
          <p:nvPr/>
        </p:nvSpPr>
        <p:spPr>
          <a:xfrm>
            <a:off x="1016000" y="1905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見效時間對比（月）</a:t>
            </a:r>
            <a:endParaRPr lang="en-US" sz="1600" dirty="0"/>
          </a:p>
        </p:txBody>
      </p:sp>
      <p:graphicFrame>
        <p:nvGraphicFramePr>
          <p:cNvPr id="7" name="time_resource_comparison-chart-6" descr=""/>
          <p:cNvGraphicFramePr/>
          <p:nvPr/>
        </p:nvGraphicFramePr>
        <p:xfrm>
          <a:off x="1270000" y="2540000"/>
          <a:ext cx="6096000" cy="3048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ime_resource_comparison-shape-7"/>
          <p:cNvSpPr/>
          <p:nvPr/>
        </p:nvSpPr>
        <p:spPr>
          <a:xfrm>
            <a:off x="8382000" y="1651000"/>
            <a:ext cx="7112000" cy="4191000"/>
          </a:xfrm>
          <a:prstGeom prst="roundRect">
            <a:avLst>
              <a:gd name="adj" fmla="val 3030"/>
            </a:avLst>
          </a:prstGeom>
          <a:solidFill>
            <a:srgbClr val="F1F5F9"/>
          </a:solidFill>
          <a:ln/>
        </p:spPr>
      </p:sp>
      <p:sp>
        <p:nvSpPr>
          <p:cNvPr id="9" name="time_resource_comparison-text-8"/>
          <p:cNvSpPr/>
          <p:nvPr/>
        </p:nvSpPr>
        <p:spPr>
          <a:xfrm>
            <a:off x="8636000" y="1905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資源分配建議（過渡期）</a:t>
            </a:r>
            <a:endParaRPr lang="en-US" sz="1600" dirty="0"/>
          </a:p>
        </p:txBody>
      </p:sp>
      <p:sp>
        <p:nvSpPr>
          <p:cNvPr id="10" name="time_resource_comparison-shape-9"/>
          <p:cNvSpPr/>
          <p:nvPr/>
        </p:nvSpPr>
        <p:spPr>
          <a:xfrm>
            <a:off x="8636000" y="2540000"/>
            <a:ext cx="6604000" cy="8890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/>
        </p:spPr>
      </p:sp>
      <p:sp>
        <p:nvSpPr>
          <p:cNvPr id="11" name="time_resource_comparison-text-10"/>
          <p:cNvSpPr/>
          <p:nvPr/>
        </p:nvSpPr>
        <p:spPr>
          <a:xfrm>
            <a:off x="8890000" y="27432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70% 資源投入 SEO</a:t>
            </a:r>
            <a:endParaRPr lang="en-US" sz="1500" dirty="0"/>
          </a:p>
        </p:txBody>
      </p:sp>
      <p:sp>
        <p:nvSpPr>
          <p:cNvPr id="12" name="time_resource_comparison-text-11"/>
          <p:cNvSpPr/>
          <p:nvPr/>
        </p:nvSpPr>
        <p:spPr>
          <a:xfrm>
            <a:off x="8890000" y="30734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維持既有流量基礎與排名優勢</a:t>
            </a:r>
            <a:endParaRPr lang="en-US" sz="1300" dirty="0"/>
          </a:p>
        </p:txBody>
      </p:sp>
      <p:sp>
        <p:nvSpPr>
          <p:cNvPr id="13" name="time_resource_comparison-shape-12"/>
          <p:cNvSpPr/>
          <p:nvPr/>
        </p:nvSpPr>
        <p:spPr>
          <a:xfrm>
            <a:off x="8636000" y="3619500"/>
            <a:ext cx="6604000" cy="8890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/>
        </p:spPr>
      </p:sp>
      <p:sp>
        <p:nvSpPr>
          <p:cNvPr id="14" name="time_resource_comparison-text-13"/>
          <p:cNvSpPr/>
          <p:nvPr/>
        </p:nvSpPr>
        <p:spPr>
          <a:xfrm>
            <a:off x="8890000" y="38227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30% 資源投入 GEO</a:t>
            </a:r>
            <a:endParaRPr lang="en-US" sz="1500" dirty="0"/>
          </a:p>
        </p:txBody>
      </p:sp>
      <p:sp>
        <p:nvSpPr>
          <p:cNvPr id="15" name="time_resource_comparison-text-14"/>
          <p:cNvSpPr/>
          <p:nvPr/>
        </p:nvSpPr>
        <p:spPr>
          <a:xfrm>
            <a:off x="8890000" y="41529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搶佔新興 AI 搜尋管道的先機</a:t>
            </a:r>
            <a:endParaRPr lang="en-US" sz="1300" dirty="0"/>
          </a:p>
        </p:txBody>
      </p:sp>
      <p:sp>
        <p:nvSpPr>
          <p:cNvPr id="16" name="time_resource_comparison-text-15"/>
          <p:cNvSpPr/>
          <p:nvPr/>
        </p:nvSpPr>
        <p:spPr>
          <a:xfrm>
            <a:off x="8636000" y="4826000"/>
            <a:ext cx="660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此比例會隨 AI 搜尋普及率提升而逐年調整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8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雙軌策略</a:t>
            </a:r>
            <a:endParaRPr lang="en-US" sz="4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dual_track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why_dual_track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why_dual_track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為什麼需要 SEO + GEO 雙軌策略？</a:t>
            </a:r>
            <a:endParaRPr lang="en-US" sz="3200" dirty="0"/>
          </a:p>
        </p:txBody>
      </p:sp>
      <p:sp>
        <p:nvSpPr>
          <p:cNvPr id="5" name="why_dual_track-shape-4"/>
          <p:cNvSpPr/>
          <p:nvPr/>
        </p:nvSpPr>
        <p:spPr>
          <a:xfrm>
            <a:off x="762000" y="1778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6" name="why_dual_track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108200"/>
            <a:ext cx="457200" cy="457200"/>
          </a:xfrm>
          <a:prstGeom prst="rect">
            <a:avLst/>
          </a:prstGeom>
        </p:spPr>
      </p:pic>
      <p:sp>
        <p:nvSpPr>
          <p:cNvPr id="7" name="why_dual_track-text-6"/>
          <p:cNvSpPr/>
          <p:nvPr/>
        </p:nvSpPr>
        <p:spPr>
          <a:xfrm>
            <a:off x="172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傳統搜尋仍佔 80%+ 流量</a:t>
            </a:r>
            <a:endParaRPr lang="en-US" sz="1700" dirty="0"/>
          </a:p>
        </p:txBody>
      </p:sp>
      <p:sp>
        <p:nvSpPr>
          <p:cNvPr id="8" name="why_dual_track-text-7"/>
          <p:cNvSpPr/>
          <p:nvPr/>
        </p:nvSpPr>
        <p:spPr>
          <a:xfrm>
            <a:off x="1092200" y="2616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絕大多數使用者目前仍以傳統搜尋為主要資訊獲取管道。</a:t>
            </a:r>
            <a:endParaRPr lang="en-US" sz="1400" dirty="0"/>
          </a:p>
        </p:txBody>
      </p:sp>
      <p:sp>
        <p:nvSpPr>
          <p:cNvPr id="9" name="why_dual_track-shape-8"/>
          <p:cNvSpPr/>
          <p:nvPr/>
        </p:nvSpPr>
        <p:spPr>
          <a:xfrm>
            <a:off x="8382000" y="1778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EF3E7"/>
          </a:solidFill>
          <a:ln/>
        </p:spPr>
      </p:sp>
      <p:pic>
        <p:nvPicPr>
          <p:cNvPr id="10" name="why_dual_track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108200"/>
            <a:ext cx="457200" cy="457200"/>
          </a:xfrm>
          <a:prstGeom prst="rect">
            <a:avLst/>
          </a:prstGeom>
        </p:spPr>
      </p:pic>
      <p:sp>
        <p:nvSpPr>
          <p:cNvPr id="11" name="why_dual_track-text-10"/>
          <p:cNvSpPr/>
          <p:nvPr/>
        </p:nvSpPr>
        <p:spPr>
          <a:xfrm>
            <a:off x="934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搜尋快速成長中</a:t>
            </a:r>
            <a:endParaRPr lang="en-US" sz="1700" dirty="0"/>
          </a:p>
        </p:txBody>
      </p:sp>
      <p:sp>
        <p:nvSpPr>
          <p:cNvPr id="12" name="why_dual_track-text-11"/>
          <p:cNvSpPr/>
          <p:nvPr/>
        </p:nvSpPr>
        <p:spPr>
          <a:xfrm>
            <a:off x="8712200" y="2616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搜尋工具使用率持續攀升，尤其在年輕世代中更為明顯。</a:t>
            </a:r>
            <a:endParaRPr lang="en-US" sz="1400" dirty="0"/>
          </a:p>
        </p:txBody>
      </p:sp>
      <p:sp>
        <p:nvSpPr>
          <p:cNvPr id="13" name="why_dual_track-shape-12"/>
          <p:cNvSpPr/>
          <p:nvPr/>
        </p:nvSpPr>
        <p:spPr>
          <a:xfrm>
            <a:off x="76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14" name="why_dual_track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521200"/>
            <a:ext cx="457200" cy="457200"/>
          </a:xfrm>
          <a:prstGeom prst="rect">
            <a:avLst/>
          </a:prstGeom>
        </p:spPr>
      </p:pic>
      <p:sp>
        <p:nvSpPr>
          <p:cNvPr id="15" name="why_dual_track-text-14"/>
          <p:cNvSpPr/>
          <p:nvPr/>
        </p:nvSpPr>
        <p:spPr>
          <a:xfrm>
            <a:off x="172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兩者互補</a:t>
            </a:r>
            <a:endParaRPr lang="en-US" sz="1700" dirty="0"/>
          </a:p>
        </p:txBody>
      </p:sp>
      <p:sp>
        <p:nvSpPr>
          <p:cNvPr id="16" name="why_dual_track-text-15"/>
          <p:cNvSpPr/>
          <p:nvPr/>
        </p:nvSpPr>
        <p:spPr>
          <a:xfrm>
            <a:off x="1092200" y="5029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建立基礎流量，GEO 搶佔新興管道的先機優勢。</a:t>
            </a:r>
            <a:endParaRPr lang="en-US" sz="1400" dirty="0"/>
          </a:p>
        </p:txBody>
      </p:sp>
      <p:sp>
        <p:nvSpPr>
          <p:cNvPr id="17" name="why_dual_track-shape-16"/>
          <p:cNvSpPr/>
          <p:nvPr/>
        </p:nvSpPr>
        <p:spPr>
          <a:xfrm>
            <a:off x="838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EF3E7"/>
          </a:solidFill>
          <a:ln/>
        </p:spPr>
      </p:sp>
      <p:pic>
        <p:nvPicPr>
          <p:cNvPr id="18" name="why_dual_track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521200"/>
            <a:ext cx="457200" cy="457200"/>
          </a:xfrm>
          <a:prstGeom prst="rect">
            <a:avLst/>
          </a:prstGeom>
        </p:spPr>
      </p:pic>
      <p:sp>
        <p:nvSpPr>
          <p:cNvPr id="19" name="why_dual_track-text-18"/>
          <p:cNvSpPr/>
          <p:nvPr/>
        </p:nvSpPr>
        <p:spPr>
          <a:xfrm>
            <a:off x="934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風險分散</a:t>
            </a:r>
            <a:endParaRPr lang="en-US" sz="1700" dirty="0"/>
          </a:p>
        </p:txBody>
      </p:sp>
      <p:sp>
        <p:nvSpPr>
          <p:cNvPr id="20" name="why_dual_track-text-19"/>
          <p:cNvSpPr/>
          <p:nvPr/>
        </p:nvSpPr>
        <p:spPr>
          <a:xfrm>
            <a:off x="8712200" y="5029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不依賴單一流量來源，降低演算法變動帶來的衝擊。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ual_track_layout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dual_track_layout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dual_track_layout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雙軌策略的具體佈局</a:t>
            </a:r>
            <a:endParaRPr lang="en-US" sz="3200" dirty="0"/>
          </a:p>
        </p:txBody>
      </p:sp>
      <p:sp>
        <p:nvSpPr>
          <p:cNvPr id="5" name="dual_track_layout-shape-4"/>
          <p:cNvSpPr/>
          <p:nvPr/>
        </p:nvSpPr>
        <p:spPr>
          <a:xfrm>
            <a:off x="762000" y="1651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sp>
        <p:nvSpPr>
          <p:cNvPr id="6" name="dual_track_layout-text-5"/>
          <p:cNvSpPr/>
          <p:nvPr/>
        </p:nvSpPr>
        <p:spPr>
          <a:xfrm>
            <a:off x="1092200" y="190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內容層面</a:t>
            </a:r>
            <a:endParaRPr lang="en-US" sz="1600" dirty="0"/>
          </a:p>
        </p:txBody>
      </p:sp>
      <p:sp>
        <p:nvSpPr>
          <p:cNvPr id="7" name="dual_track_layout-text-6"/>
          <p:cNvSpPr/>
          <p:nvPr/>
        </p:nvSpPr>
        <p:spPr>
          <a:xfrm>
            <a:off x="1092200" y="2311400"/>
            <a:ext cx="133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同時優化搜尋意圖匹配與 AI 引用格式，確保內容雙重適配</a:t>
            </a:r>
            <a:endParaRPr lang="en-US" sz="1400" dirty="0"/>
          </a:p>
        </p:txBody>
      </p:sp>
      <p:sp>
        <p:nvSpPr>
          <p:cNvPr id="8" name="dual_track_layout-shape-7"/>
          <p:cNvSpPr/>
          <p:nvPr/>
        </p:nvSpPr>
        <p:spPr>
          <a:xfrm>
            <a:off x="762000" y="30734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EF3E7"/>
          </a:solidFill>
          <a:ln/>
        </p:spPr>
      </p:sp>
      <p:sp>
        <p:nvSpPr>
          <p:cNvPr id="9" name="dual_track_layout-text-8"/>
          <p:cNvSpPr/>
          <p:nvPr/>
        </p:nvSpPr>
        <p:spPr>
          <a:xfrm>
            <a:off x="1092200" y="33274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技術層面</a:t>
            </a:r>
            <a:endParaRPr lang="en-US" sz="1600" dirty="0"/>
          </a:p>
        </p:txBody>
      </p:sp>
      <p:sp>
        <p:nvSpPr>
          <p:cNvPr id="10" name="dual_track_layout-text-9"/>
          <p:cNvSpPr/>
          <p:nvPr/>
        </p:nvSpPr>
        <p:spPr>
          <a:xfrm>
            <a:off x="1092200" y="3733800"/>
            <a:ext cx="133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技術優化（速度、結構化資料）+ GEO 結構化標記（問答格式、清單）</a:t>
            </a:r>
            <a:endParaRPr lang="en-US" sz="1400" dirty="0"/>
          </a:p>
        </p:txBody>
      </p:sp>
      <p:sp>
        <p:nvSpPr>
          <p:cNvPr id="11" name="dual_track_layout-shape-10"/>
          <p:cNvSpPr/>
          <p:nvPr/>
        </p:nvSpPr>
        <p:spPr>
          <a:xfrm>
            <a:off x="762000" y="44958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sp>
        <p:nvSpPr>
          <p:cNvPr id="12" name="dual_track_layout-text-11"/>
          <p:cNvSpPr/>
          <p:nvPr/>
        </p:nvSpPr>
        <p:spPr>
          <a:xfrm>
            <a:off x="1092200" y="47498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權威層面</a:t>
            </a:r>
            <a:endParaRPr lang="en-US" sz="1600" dirty="0"/>
          </a:p>
        </p:txBody>
      </p:sp>
      <p:sp>
        <p:nvSpPr>
          <p:cNvPr id="13" name="dual_track_layout-text-12"/>
          <p:cNvSpPr/>
          <p:nvPr/>
        </p:nvSpPr>
        <p:spPr>
          <a:xfrm>
            <a:off x="1092200" y="5156200"/>
            <a:ext cx="133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反向連結（SEO 傳統權威）+ 數據引用與原創研究（GEO 新型權威）</a:t>
            </a:r>
            <a:endParaRPr lang="en-US" sz="1400" dirty="0"/>
          </a:p>
        </p:txBody>
      </p:sp>
      <p:sp>
        <p:nvSpPr>
          <p:cNvPr id="14" name="dual_track_layout-shape-13"/>
          <p:cNvSpPr/>
          <p:nvPr/>
        </p:nvSpPr>
        <p:spPr>
          <a:xfrm>
            <a:off x="762000" y="59182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EF3E7"/>
          </a:solidFill>
          <a:ln/>
        </p:spPr>
      </p:sp>
      <p:sp>
        <p:nvSpPr>
          <p:cNvPr id="15" name="dual_track_layout-text-14"/>
          <p:cNvSpPr/>
          <p:nvPr/>
        </p:nvSpPr>
        <p:spPr>
          <a:xfrm>
            <a:off x="1092200" y="61722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監測層面</a:t>
            </a:r>
            <a:endParaRPr lang="en-US" sz="1600" dirty="0"/>
          </a:p>
        </p:txBody>
      </p:sp>
      <p:sp>
        <p:nvSpPr>
          <p:cNvPr id="16" name="dual_track_layout-text-15"/>
          <p:cNvSpPr/>
          <p:nvPr/>
        </p:nvSpPr>
        <p:spPr>
          <a:xfrm>
            <a:off x="1092200" y="6578600"/>
            <a:ext cx="133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傳統排名追蹤（GSC、Ahrefs）+ AI 引用追蹤（人工測試 ChatGPT、Perplexity）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_content_mindset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new_content_mindset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new_content_mindset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內容創作的新思維</a:t>
            </a:r>
            <a:endParaRPr lang="en-US" sz="3200" dirty="0"/>
          </a:p>
        </p:txBody>
      </p:sp>
      <p:sp>
        <p:nvSpPr>
          <p:cNvPr id="5" name="new_content_mindset-shape-4"/>
          <p:cNvSpPr/>
          <p:nvPr/>
        </p:nvSpPr>
        <p:spPr>
          <a:xfrm>
            <a:off x="762000" y="1778000"/>
            <a:ext cx="6858000" cy="4826000"/>
          </a:xfrm>
          <a:prstGeom prst="roundRect">
            <a:avLst>
              <a:gd name="adj" fmla="val 2632"/>
            </a:avLst>
          </a:prstGeom>
          <a:solidFill>
            <a:srgbClr val="F1F5F9"/>
          </a:solidFill>
          <a:ln/>
        </p:spPr>
      </p:sp>
      <p:sp>
        <p:nvSpPr>
          <p:cNvPr id="6" name="new_content_mindset-text-5"/>
          <p:cNvSpPr/>
          <p:nvPr/>
        </p:nvSpPr>
        <p:spPr>
          <a:xfrm>
            <a:off x="1016000" y="2032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 SEO 寫作</a:t>
            </a:r>
            <a:endParaRPr lang="en-US" sz="1700" dirty="0"/>
          </a:p>
        </p:txBody>
      </p:sp>
      <p:sp>
        <p:nvSpPr>
          <p:cNvPr id="7" name="new_content_mindset-shape-6"/>
          <p:cNvSpPr/>
          <p:nvPr/>
        </p:nvSpPr>
        <p:spPr>
          <a:xfrm>
            <a:off x="1016000" y="2603500"/>
            <a:ext cx="6350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8" name="new_content_mindset-text-7"/>
          <p:cNvSpPr/>
          <p:nvPr/>
        </p:nvSpPr>
        <p:spPr>
          <a:xfrm>
            <a:off x="1270000" y="28194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關鍵字密度控制</a:t>
            </a:r>
            <a:endParaRPr lang="en-US" sz="1400" dirty="0"/>
          </a:p>
        </p:txBody>
      </p:sp>
      <p:sp>
        <p:nvSpPr>
          <p:cNvPr id="9" name="new_content_mindset-shape-8"/>
          <p:cNvSpPr/>
          <p:nvPr/>
        </p:nvSpPr>
        <p:spPr>
          <a:xfrm>
            <a:off x="1016000" y="3556000"/>
            <a:ext cx="6350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0" name="new_content_mindset-text-9"/>
          <p:cNvSpPr/>
          <p:nvPr/>
        </p:nvSpPr>
        <p:spPr>
          <a:xfrm>
            <a:off x="1270000" y="37719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標籤優化</a:t>
            </a:r>
            <a:endParaRPr lang="en-US" sz="1400" dirty="0"/>
          </a:p>
        </p:txBody>
      </p:sp>
      <p:sp>
        <p:nvSpPr>
          <p:cNvPr id="11" name="new_content_mindset-shape-10"/>
          <p:cNvSpPr/>
          <p:nvPr/>
        </p:nvSpPr>
        <p:spPr>
          <a:xfrm>
            <a:off x="1016000" y="4508500"/>
            <a:ext cx="6350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2" name="new_content_mindset-text-11"/>
          <p:cNvSpPr/>
          <p:nvPr/>
        </p:nvSpPr>
        <p:spPr>
          <a:xfrm>
            <a:off x="1270000" y="47244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標題優化（H1-H2）</a:t>
            </a:r>
            <a:endParaRPr lang="en-US" sz="1400" dirty="0"/>
          </a:p>
        </p:txBody>
      </p:sp>
      <p:sp>
        <p:nvSpPr>
          <p:cNvPr id="13" name="new_content_mindset-shape-12"/>
          <p:cNvSpPr/>
          <p:nvPr/>
        </p:nvSpPr>
        <p:spPr>
          <a:xfrm>
            <a:off x="1016000" y="5461000"/>
            <a:ext cx="6350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4" name="new_content_mindset-text-13"/>
          <p:cNvSpPr/>
          <p:nvPr/>
        </p:nvSpPr>
        <p:spPr>
          <a:xfrm>
            <a:off x="1270000" y="56769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內部連結建構</a:t>
            </a:r>
            <a:endParaRPr lang="en-US" sz="1400" dirty="0"/>
          </a:p>
        </p:txBody>
      </p:sp>
      <p:sp>
        <p:nvSpPr>
          <p:cNvPr id="15" name="new_content_mindset-shape-14"/>
          <p:cNvSpPr/>
          <p:nvPr/>
        </p:nvSpPr>
        <p:spPr>
          <a:xfrm>
            <a:off x="8382000" y="1778000"/>
            <a:ext cx="7112000" cy="4826000"/>
          </a:xfrm>
          <a:prstGeom prst="roundRect">
            <a:avLst>
              <a:gd name="adj" fmla="val 2632"/>
            </a:avLst>
          </a:prstGeom>
          <a:solidFill>
            <a:srgbClr val="FEF3E7"/>
          </a:solidFill>
          <a:ln/>
        </p:spPr>
      </p:sp>
      <p:sp>
        <p:nvSpPr>
          <p:cNvPr id="16" name="new_content_mindset-text-15"/>
          <p:cNvSpPr/>
          <p:nvPr/>
        </p:nvSpPr>
        <p:spPr>
          <a:xfrm>
            <a:off x="8636000" y="2032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加入 GEO 思維</a:t>
            </a:r>
            <a:endParaRPr lang="en-US" sz="1700" dirty="0"/>
          </a:p>
        </p:txBody>
      </p:sp>
      <p:sp>
        <p:nvSpPr>
          <p:cNvPr id="17" name="new_content_mindset-shape-16"/>
          <p:cNvSpPr/>
          <p:nvPr/>
        </p:nvSpPr>
        <p:spPr>
          <a:xfrm>
            <a:off x="8636000" y="2603500"/>
            <a:ext cx="6604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8" name="new_content_mindset-text-17"/>
          <p:cNvSpPr/>
          <p:nvPr/>
        </p:nvSpPr>
        <p:spPr>
          <a:xfrm>
            <a:off x="8890000" y="28194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問答格式呈現內容</a:t>
            </a:r>
            <a:endParaRPr lang="en-US" sz="1400" dirty="0"/>
          </a:p>
        </p:txBody>
      </p:sp>
      <p:sp>
        <p:nvSpPr>
          <p:cNvPr id="19" name="new_content_mindset-shape-18"/>
          <p:cNvSpPr/>
          <p:nvPr/>
        </p:nvSpPr>
        <p:spPr>
          <a:xfrm>
            <a:off x="8636000" y="3556000"/>
            <a:ext cx="6604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0" name="new_content_mindset-text-19"/>
          <p:cNvSpPr/>
          <p:nvPr/>
        </p:nvSpPr>
        <p:spPr>
          <a:xfrm>
            <a:off x="8890000" y="37719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數據引用與統計標註</a:t>
            </a:r>
            <a:endParaRPr lang="en-US" sz="1400" dirty="0"/>
          </a:p>
        </p:txBody>
      </p:sp>
      <p:sp>
        <p:nvSpPr>
          <p:cNvPr id="21" name="new_content_mindset-shape-20"/>
          <p:cNvSpPr/>
          <p:nvPr/>
        </p:nvSpPr>
        <p:spPr>
          <a:xfrm>
            <a:off x="8636000" y="4508500"/>
            <a:ext cx="6604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2" name="new_content_mindset-text-21"/>
          <p:cNvSpPr/>
          <p:nvPr/>
        </p:nvSpPr>
        <p:spPr>
          <a:xfrm>
            <a:off x="8890000" y="47244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權威來源標註出處</a:t>
            </a:r>
            <a:endParaRPr lang="en-US" sz="1400" dirty="0"/>
          </a:p>
        </p:txBody>
      </p:sp>
      <p:sp>
        <p:nvSpPr>
          <p:cNvPr id="23" name="new_content_mindset-shape-22"/>
          <p:cNvSpPr/>
          <p:nvPr/>
        </p:nvSpPr>
        <p:spPr>
          <a:xfrm>
            <a:off x="8636000" y="5461000"/>
            <a:ext cx="6604000" cy="762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4" name="new_content_mindset-text-23"/>
          <p:cNvSpPr/>
          <p:nvPr/>
        </p:nvSpPr>
        <p:spPr>
          <a:xfrm>
            <a:off x="8890000" y="56769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結構化摘要段落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grade_case_study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upgrade_case_study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upgrade_case_study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實戰案例：從 SEO 到 GEO 的升級</a:t>
            </a:r>
            <a:endParaRPr lang="en-US" sz="3200" dirty="0"/>
          </a:p>
        </p:txBody>
      </p:sp>
      <p:sp>
        <p:nvSpPr>
          <p:cNvPr id="5" name="upgrade_case_study-shape-4"/>
          <p:cNvSpPr/>
          <p:nvPr/>
        </p:nvSpPr>
        <p:spPr>
          <a:xfrm>
            <a:off x="762000" y="1778000"/>
            <a:ext cx="6858000" cy="4826000"/>
          </a:xfrm>
          <a:prstGeom prst="roundRect">
            <a:avLst>
              <a:gd name="adj" fmla="val 2632"/>
            </a:avLst>
          </a:prstGeom>
          <a:solidFill>
            <a:srgbClr val="F1F5F9"/>
          </a:solidFill>
          <a:ln/>
        </p:spPr>
      </p:sp>
      <p:sp>
        <p:nvSpPr>
          <p:cNvPr id="6" name="upgrade_case_study-text-5"/>
          <p:cNvSpPr/>
          <p:nvPr/>
        </p:nvSpPr>
        <p:spPr>
          <a:xfrm>
            <a:off x="1016000" y="2032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Before（純 SEO）</a:t>
            </a:r>
            <a:endParaRPr lang="en-US" sz="1700" dirty="0"/>
          </a:p>
        </p:txBody>
      </p:sp>
      <p:sp>
        <p:nvSpPr>
          <p:cNvPr id="7" name="upgrade_case_study-text-6"/>
          <p:cNvSpPr/>
          <p:nvPr/>
        </p:nvSpPr>
        <p:spPr>
          <a:xfrm>
            <a:off x="1016000" y="27940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排名第 5</a:t>
            </a:r>
            <a:endParaRPr lang="en-US" sz="3400" dirty="0"/>
          </a:p>
        </p:txBody>
      </p:sp>
      <p:sp>
        <p:nvSpPr>
          <p:cNvPr id="8" name="upgrade_case_study-text-7"/>
          <p:cNvSpPr/>
          <p:nvPr/>
        </p:nvSpPr>
        <p:spPr>
          <a:xfrm>
            <a:off x="1016000" y="36830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月流量 3,000</a:t>
            </a:r>
            <a:endParaRPr lang="en-US" sz="3400" dirty="0"/>
          </a:p>
        </p:txBody>
      </p:sp>
      <p:sp>
        <p:nvSpPr>
          <p:cNvPr id="9" name="upgrade_case_study-text-8"/>
          <p:cNvSpPr/>
          <p:nvPr/>
        </p:nvSpPr>
        <p:spPr>
          <a:xfrm>
            <a:off x="1016000" y="48260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 SEO 文章，僅專注於關鍵字排名優化</a:t>
            </a:r>
            <a:endParaRPr lang="en-US" sz="1400" dirty="0"/>
          </a:p>
        </p:txBody>
      </p:sp>
      <p:pic>
        <p:nvPicPr>
          <p:cNvPr id="10" name="upgrade_case_study-icon-9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600" y="3937000"/>
            <a:ext cx="762000" cy="762000"/>
          </a:xfrm>
          <a:prstGeom prst="rect">
            <a:avLst/>
          </a:prstGeom>
        </p:spPr>
      </p:pic>
      <p:sp>
        <p:nvSpPr>
          <p:cNvPr id="11" name="upgrade_case_study-shape-10"/>
          <p:cNvSpPr/>
          <p:nvPr/>
        </p:nvSpPr>
        <p:spPr>
          <a:xfrm>
            <a:off x="8636000" y="1778000"/>
            <a:ext cx="6858000" cy="4826000"/>
          </a:xfrm>
          <a:prstGeom prst="roundRect">
            <a:avLst>
              <a:gd name="adj" fmla="val 2632"/>
            </a:avLst>
          </a:prstGeom>
          <a:solidFill>
            <a:srgbClr val="FEF3E7"/>
          </a:solidFill>
          <a:ln/>
        </p:spPr>
      </p:sp>
      <p:sp>
        <p:nvSpPr>
          <p:cNvPr id="12" name="upgrade_case_study-text-11"/>
          <p:cNvSpPr/>
          <p:nvPr/>
        </p:nvSpPr>
        <p:spPr>
          <a:xfrm>
            <a:off x="8890000" y="2032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After（SEO+GEO）</a:t>
            </a:r>
            <a:endParaRPr lang="en-US" sz="1700" dirty="0"/>
          </a:p>
        </p:txBody>
      </p:sp>
      <p:sp>
        <p:nvSpPr>
          <p:cNvPr id="13" name="upgrade_case_study-text-12"/>
          <p:cNvSpPr/>
          <p:nvPr/>
        </p:nvSpPr>
        <p:spPr>
          <a:xfrm>
            <a:off x="8890000" y="27940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排名第 3</a:t>
            </a:r>
            <a:endParaRPr lang="en-US" sz="3400" dirty="0"/>
          </a:p>
        </p:txBody>
      </p:sp>
      <p:sp>
        <p:nvSpPr>
          <p:cNvPr id="14" name="upgrade_case_study-text-13"/>
          <p:cNvSpPr/>
          <p:nvPr/>
        </p:nvSpPr>
        <p:spPr>
          <a:xfrm>
            <a:off x="8890000" y="36830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引用 12 次/月</a:t>
            </a:r>
            <a:endParaRPr lang="en-US" sz="3400" dirty="0"/>
          </a:p>
        </p:txBody>
      </p:sp>
      <p:sp>
        <p:nvSpPr>
          <p:cNvPr id="15" name="upgrade_case_study-text-14"/>
          <p:cNvSpPr/>
          <p:nvPr/>
        </p:nvSpPr>
        <p:spPr>
          <a:xfrm>
            <a:off x="8890000" y="48260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加入數據引用與結構化問答，同時提升排名與 AI 曝光</a:t>
            </a:r>
            <a:endParaRPr lang="en-US" sz="1400" dirty="0"/>
          </a:p>
        </p:txBody>
      </p:sp>
      <p:sp>
        <p:nvSpPr>
          <p:cNvPr id="16" name="upgrade_case_study-shape-15"/>
          <p:cNvSpPr/>
          <p:nvPr/>
        </p:nvSpPr>
        <p:spPr>
          <a:xfrm>
            <a:off x="3302000" y="6858000"/>
            <a:ext cx="9652000" cy="762000"/>
          </a:xfrm>
          <a:prstGeom prst="roundRect">
            <a:avLst>
              <a:gd name="adj" fmla="val 13333"/>
            </a:avLst>
          </a:prstGeom>
          <a:solidFill>
            <a:srgbClr val="2B4C7E"/>
          </a:solidFill>
          <a:ln/>
        </p:spPr>
      </p:sp>
      <p:sp>
        <p:nvSpPr>
          <p:cNvPr id="17" name="upgrade_case_study-text-16"/>
          <p:cNvSpPr/>
          <p:nvPr/>
        </p:nvSpPr>
        <p:spPr>
          <a:xfrm>
            <a:off x="3556000" y="7086600"/>
            <a:ext cx="914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總流量提升：SEO +20% ＋ AI 新增流量 +1,000/月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8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ch6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未來趨勢</a:t>
            </a:r>
            <a:endParaRPr lang="en-US" sz="4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ture_ecosystem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future_ecosystem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future_ecosystem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2026-2030 搜尋生態預測</a:t>
            </a:r>
            <a:endParaRPr lang="en-US" sz="3200" dirty="0"/>
          </a:p>
        </p:txBody>
      </p:sp>
      <p:sp>
        <p:nvSpPr>
          <p:cNvPr id="5" name="future_ecosystem-shape-4"/>
          <p:cNvSpPr/>
          <p:nvPr/>
        </p:nvSpPr>
        <p:spPr>
          <a:xfrm>
            <a:off x="762000" y="1651000"/>
            <a:ext cx="14732000" cy="419100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future_ecosystem-text-5"/>
          <p:cNvSpPr/>
          <p:nvPr/>
        </p:nvSpPr>
        <p:spPr>
          <a:xfrm>
            <a:off x="1016000" y="1905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搜尋市佔率成長預測</a:t>
            </a:r>
            <a:endParaRPr lang="en-US" sz="1600" dirty="0"/>
          </a:p>
        </p:txBody>
      </p:sp>
      <p:graphicFrame>
        <p:nvGraphicFramePr>
          <p:cNvPr id="7" name="future_ecosystem-chart-6" descr=""/>
          <p:cNvGraphicFramePr/>
          <p:nvPr/>
        </p:nvGraphicFramePr>
        <p:xfrm>
          <a:off x="1270000" y="2540000"/>
          <a:ext cx="13716000" cy="3048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future_ecosystem-shape-7"/>
          <p:cNvSpPr/>
          <p:nvPr/>
        </p:nvSpPr>
        <p:spPr>
          <a:xfrm>
            <a:off x="762000" y="6096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pic>
        <p:nvPicPr>
          <p:cNvPr id="9" name="future_ecosystem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6426200"/>
            <a:ext cx="406400" cy="406400"/>
          </a:xfrm>
          <a:prstGeom prst="rect">
            <a:avLst/>
          </a:prstGeom>
        </p:spPr>
      </p:pic>
      <p:sp>
        <p:nvSpPr>
          <p:cNvPr id="10" name="future_ecosystem-text-9"/>
          <p:cNvSpPr/>
          <p:nvPr/>
        </p:nvSpPr>
        <p:spPr>
          <a:xfrm>
            <a:off x="1651000" y="6375400"/>
            <a:ext cx="134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傳統搜尋不會消失，但比例持續下降。品牌需要同時在傳統搜尋與 AI 搜尋兩個世界中競爭與布局。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ill_roadmap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skill_roadmap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skill_roadmap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行銷人的技能升級路線圖</a:t>
            </a:r>
            <a:endParaRPr lang="en-US" sz="3200" dirty="0"/>
          </a:p>
        </p:txBody>
      </p:sp>
      <p:sp>
        <p:nvSpPr>
          <p:cNvPr id="5" name="skill_roadmap-shape-4"/>
          <p:cNvSpPr/>
          <p:nvPr/>
        </p:nvSpPr>
        <p:spPr>
          <a:xfrm>
            <a:off x="1016000" y="5080000"/>
            <a:ext cx="4064000" cy="1778000"/>
          </a:xfrm>
          <a:prstGeom prst="roundRect">
            <a:avLst>
              <a:gd name="adj" fmla="val 5714"/>
            </a:avLst>
          </a:prstGeom>
          <a:solidFill>
            <a:srgbClr val="F1F5F9"/>
          </a:solidFill>
          <a:ln/>
        </p:spPr>
      </p:sp>
      <p:sp>
        <p:nvSpPr>
          <p:cNvPr id="6" name="skill_roadmap-text-5"/>
          <p:cNvSpPr/>
          <p:nvPr/>
        </p:nvSpPr>
        <p:spPr>
          <a:xfrm>
            <a:off x="1270000" y="5283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2025</a:t>
            </a:r>
            <a:endParaRPr lang="en-US" sz="1600" dirty="0"/>
          </a:p>
        </p:txBody>
      </p:sp>
      <p:sp>
        <p:nvSpPr>
          <p:cNvPr id="7" name="skill_roadmap-text-6"/>
          <p:cNvSpPr/>
          <p:nvPr/>
        </p:nvSpPr>
        <p:spPr>
          <a:xfrm>
            <a:off x="1270000" y="56896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掌握 SEO 基礎</a:t>
            </a:r>
            <a:endParaRPr lang="en-US" sz="1500" dirty="0"/>
          </a:p>
        </p:txBody>
      </p:sp>
      <p:sp>
        <p:nvSpPr>
          <p:cNvPr id="8" name="skill_roadmap-text-7"/>
          <p:cNvSpPr/>
          <p:nvPr/>
        </p:nvSpPr>
        <p:spPr>
          <a:xfrm>
            <a:off x="1270000" y="6096000"/>
            <a:ext cx="355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開始學習 GEO 概念</a:t>
            </a:r>
            <a:endParaRPr lang="en-US" sz="1300" dirty="0"/>
          </a:p>
        </p:txBody>
      </p:sp>
      <p:sp>
        <p:nvSpPr>
          <p:cNvPr id="9" name="skill_roadmap-shape-8"/>
          <p:cNvSpPr/>
          <p:nvPr/>
        </p:nvSpPr>
        <p:spPr>
          <a:xfrm>
            <a:off x="5588000" y="3683000"/>
            <a:ext cx="4064000" cy="3175000"/>
          </a:xfrm>
          <a:prstGeom prst="roundRect">
            <a:avLst>
              <a:gd name="adj" fmla="val 3200"/>
            </a:avLst>
          </a:prstGeom>
          <a:solidFill>
            <a:srgbClr val="F1F5F9"/>
          </a:solidFill>
          <a:ln/>
        </p:spPr>
      </p:sp>
      <p:sp>
        <p:nvSpPr>
          <p:cNvPr id="10" name="skill_roadmap-text-9"/>
          <p:cNvSpPr/>
          <p:nvPr/>
        </p:nvSpPr>
        <p:spPr>
          <a:xfrm>
            <a:off x="5842000" y="3886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B4C7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</a:t>
            </a:r>
            <a:endParaRPr lang="en-US" sz="1600" dirty="0"/>
          </a:p>
        </p:txBody>
      </p:sp>
      <p:sp>
        <p:nvSpPr>
          <p:cNvPr id="11" name="skill_roadmap-text-10"/>
          <p:cNvSpPr/>
          <p:nvPr/>
        </p:nvSpPr>
        <p:spPr>
          <a:xfrm>
            <a:off x="5842000" y="42926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與 GEO 並行操作</a:t>
            </a:r>
            <a:endParaRPr lang="en-US" sz="1500" dirty="0"/>
          </a:p>
        </p:txBody>
      </p:sp>
      <p:sp>
        <p:nvSpPr>
          <p:cNvPr id="12" name="skill_roadmap-text-11"/>
          <p:cNvSpPr/>
          <p:nvPr/>
        </p:nvSpPr>
        <p:spPr>
          <a:xfrm>
            <a:off x="5842000" y="4699000"/>
            <a:ext cx="355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同時管理兩種流量來源</a:t>
            </a:r>
            <a:endParaRPr lang="en-US" sz="1300" dirty="0"/>
          </a:p>
        </p:txBody>
      </p:sp>
      <p:sp>
        <p:nvSpPr>
          <p:cNvPr id="13" name="skill_roadmap-shape-12"/>
          <p:cNvSpPr/>
          <p:nvPr/>
        </p:nvSpPr>
        <p:spPr>
          <a:xfrm>
            <a:off x="10160000" y="2286000"/>
            <a:ext cx="4064000" cy="4572000"/>
          </a:xfrm>
          <a:prstGeom prst="roundRect">
            <a:avLst>
              <a:gd name="adj" fmla="val 2500"/>
            </a:avLst>
          </a:prstGeom>
          <a:solidFill>
            <a:srgbClr val="FEF3E7"/>
          </a:solidFill>
          <a:ln/>
        </p:spPr>
      </p:sp>
      <p:sp>
        <p:nvSpPr>
          <p:cNvPr id="14" name="skill_roadmap-text-13"/>
          <p:cNvSpPr/>
          <p:nvPr/>
        </p:nvSpPr>
        <p:spPr>
          <a:xfrm>
            <a:off x="10414000" y="2489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E67E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2027+</a:t>
            </a:r>
            <a:endParaRPr lang="en-US" sz="1600" dirty="0"/>
          </a:p>
        </p:txBody>
      </p:sp>
      <p:sp>
        <p:nvSpPr>
          <p:cNvPr id="15" name="skill_roadmap-text-14"/>
          <p:cNvSpPr/>
          <p:nvPr/>
        </p:nvSpPr>
        <p:spPr>
          <a:xfrm>
            <a:off x="10414000" y="28956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成為核心能力</a:t>
            </a:r>
            <a:endParaRPr lang="en-US" sz="1500" dirty="0"/>
          </a:p>
        </p:txBody>
      </p:sp>
      <p:sp>
        <p:nvSpPr>
          <p:cNvPr id="16" name="skill_roadmap-text-15"/>
          <p:cNvSpPr/>
          <p:nvPr/>
        </p:nvSpPr>
        <p:spPr>
          <a:xfrm>
            <a:off x="10414000" y="3302000"/>
            <a:ext cx="35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成為基礎必備技能，GEO 為競爭差異化關鍵</a:t>
            </a:r>
            <a:endParaRPr lang="en-US" sz="1300" dirty="0"/>
          </a:p>
        </p:txBody>
      </p:sp>
      <p:sp>
        <p:nvSpPr>
          <p:cNvPr id="17" name="skill_roadmap-shape-16"/>
          <p:cNvSpPr/>
          <p:nvPr/>
        </p:nvSpPr>
        <p:spPr>
          <a:xfrm>
            <a:off x="5080000" y="6858000"/>
            <a:ext cx="508000" cy="9144"/>
          </a:xfrm>
          <a:prstGeom prst="line">
            <a:avLst/>
          </a:prstGeom>
          <a:ln w="25400">
            <a:solidFill>
              <a:srgbClr val="E2E8F0"/>
            </a:solidFill>
            <a:prstDash val="solid"/>
          </a:ln>
        </p:spPr>
      </p:sp>
      <p:sp>
        <p:nvSpPr>
          <p:cNvPr id="18" name="skill_roadmap-shape-17"/>
          <p:cNvSpPr/>
          <p:nvPr/>
        </p:nvSpPr>
        <p:spPr>
          <a:xfrm>
            <a:off x="9652000" y="6858000"/>
            <a:ext cx="508000" cy="9144"/>
          </a:xfrm>
          <a:prstGeom prst="line">
            <a:avLst/>
          </a:prstGeom>
          <a:ln w="25400">
            <a:solidFill>
              <a:srgbClr val="E2E8F0"/>
            </a:solidFill>
            <a:prstDash val="solid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3" name="summary-shape-2"/>
          <p:cNvSpPr/>
          <p:nvPr/>
        </p:nvSpPr>
        <p:spPr>
          <a:xfrm>
            <a:off x="1016000" y="1778000"/>
            <a:ext cx="14224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4" name="summary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108200"/>
            <a:ext cx="406400" cy="406400"/>
          </a:xfrm>
          <a:prstGeom prst="rect">
            <a:avLst/>
          </a:prstGeom>
        </p:spPr>
      </p:pic>
      <p:sp>
        <p:nvSpPr>
          <p:cNvPr id="5" name="summary-text-4"/>
          <p:cNvSpPr/>
          <p:nvPr/>
        </p:nvSpPr>
        <p:spPr>
          <a:xfrm>
            <a:off x="1981200" y="2133600"/>
            <a:ext cx="1270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與 GEO 並非取代關係，而是新舊時代的互補雙軌策略</a:t>
            </a:r>
            <a:endParaRPr lang="en-US" sz="1800" dirty="0"/>
          </a:p>
        </p:txBody>
      </p:sp>
      <p:sp>
        <p:nvSpPr>
          <p:cNvPr id="6" name="summary-shape-5"/>
          <p:cNvSpPr/>
          <p:nvPr/>
        </p:nvSpPr>
        <p:spPr>
          <a:xfrm>
            <a:off x="1016000" y="3175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7" name="summary-icon-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429000"/>
            <a:ext cx="355600" cy="355600"/>
          </a:xfrm>
          <a:prstGeom prst="rect">
            <a:avLst/>
          </a:prstGeom>
        </p:spPr>
      </p:pic>
      <p:sp>
        <p:nvSpPr>
          <p:cNvPr id="8" name="summary-text-7"/>
          <p:cNvSpPr/>
          <p:nvPr/>
        </p:nvSpPr>
        <p:spPr>
          <a:xfrm>
            <a:off x="1905000" y="3454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理解時代變革的必然性，AI 搜尋將持續成長</a:t>
            </a:r>
            <a:endParaRPr lang="en-US" sz="1600" dirty="0"/>
          </a:p>
        </p:txBody>
      </p:sp>
      <p:sp>
        <p:nvSpPr>
          <p:cNvPr id="9" name="summary-shape-8"/>
          <p:cNvSpPr/>
          <p:nvPr/>
        </p:nvSpPr>
        <p:spPr>
          <a:xfrm>
            <a:off x="1016000" y="4191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10" name="summary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445000"/>
            <a:ext cx="355600" cy="355600"/>
          </a:xfrm>
          <a:prstGeom prst="rect">
            <a:avLst/>
          </a:prstGeom>
        </p:spPr>
      </p:pic>
      <p:sp>
        <p:nvSpPr>
          <p:cNvPr id="11" name="summary-text-10"/>
          <p:cNvSpPr/>
          <p:nvPr/>
        </p:nvSpPr>
        <p:spPr>
          <a:xfrm>
            <a:off x="1905000" y="4470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立即開始學習 GEO 相關知識與工具</a:t>
            </a:r>
            <a:endParaRPr lang="en-US" sz="1600" dirty="0"/>
          </a:p>
        </p:txBody>
      </p:sp>
      <p:sp>
        <p:nvSpPr>
          <p:cNvPr id="12" name="summary-shape-11"/>
          <p:cNvSpPr/>
          <p:nvPr/>
        </p:nvSpPr>
        <p:spPr>
          <a:xfrm>
            <a:off x="1016000" y="5207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13" name="summary-icon-1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5461000"/>
            <a:ext cx="355600" cy="355600"/>
          </a:xfrm>
          <a:prstGeom prst="rect">
            <a:avLst/>
          </a:prstGeom>
        </p:spPr>
      </p:pic>
      <p:sp>
        <p:nvSpPr>
          <p:cNvPr id="14" name="summary-text-13"/>
          <p:cNvSpPr/>
          <p:nvPr/>
        </p:nvSpPr>
        <p:spPr>
          <a:xfrm>
            <a:off x="1905000" y="5486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在現有 SEO 基礎上加入 GEO 思維與結構化內容</a:t>
            </a:r>
            <a:endParaRPr lang="en-US" sz="1600" dirty="0"/>
          </a:p>
        </p:txBody>
      </p:sp>
      <p:sp>
        <p:nvSpPr>
          <p:cNvPr id="15" name="summary-shape-14"/>
          <p:cNvSpPr/>
          <p:nvPr/>
        </p:nvSpPr>
        <p:spPr>
          <a:xfrm>
            <a:off x="1016000" y="6223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16" name="summary-icon-1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200" y="6477000"/>
            <a:ext cx="355600" cy="355600"/>
          </a:xfrm>
          <a:prstGeom prst="rect">
            <a:avLst/>
          </a:prstGeom>
        </p:spPr>
      </p:pic>
      <p:sp>
        <p:nvSpPr>
          <p:cNvPr id="17" name="summary-text-16"/>
          <p:cNvSpPr/>
          <p:nvPr/>
        </p:nvSpPr>
        <p:spPr>
          <a:xfrm>
            <a:off x="1905000" y="6502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持續追蹤 AI 引用成效，並依據數據調整策略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762000" y="381000"/>
            <a:ext cx="381000" cy="50800"/>
          </a:xfrm>
          <a:prstGeom prst="rect">
            <a:avLst/>
          </a:prstGeom>
          <a:solidFill>
            <a:srgbClr val="2B4C7E"/>
          </a:solidFill>
          <a:ln/>
        </p:spPr>
      </p:sp>
      <p:sp>
        <p:nvSpPr>
          <p:cNvPr id="3" name="references-shape-2"/>
          <p:cNvSpPr/>
          <p:nvPr/>
        </p:nvSpPr>
        <p:spPr>
          <a:xfrm>
            <a:off x="1193800" y="381000"/>
            <a:ext cx="381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" name="references-text-3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5" name="references-shape-4"/>
          <p:cNvSpPr/>
          <p:nvPr/>
        </p:nvSpPr>
        <p:spPr>
          <a:xfrm>
            <a:off x="762000" y="17780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pic>
        <p:nvPicPr>
          <p:cNvPr id="6" name="reference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082800"/>
            <a:ext cx="355600" cy="355600"/>
          </a:xfrm>
          <a:prstGeom prst="rect">
            <a:avLst/>
          </a:prstGeom>
        </p:spPr>
      </p:pic>
      <p:sp>
        <p:nvSpPr>
          <p:cNvPr id="7" name="references-text-6"/>
          <p:cNvSpPr/>
          <p:nvPr/>
        </p:nvSpPr>
        <p:spPr>
          <a:xfrm>
            <a:off x="1651000" y="20066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</a:t>
            </a:r>
            <a:endParaRPr lang="en-US" sz="1500" dirty="0"/>
          </a:p>
        </p:txBody>
      </p:sp>
      <p:sp>
        <p:nvSpPr>
          <p:cNvPr id="8" name="references-text-7"/>
          <p:cNvSpPr/>
          <p:nvPr/>
        </p:nvSpPr>
        <p:spPr>
          <a:xfrm>
            <a:off x="1651000" y="2362200"/>
            <a:ext cx="6096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developers.google.com/search</a:t>
            </a:r>
            <a:endParaRPr lang="en-US" sz="1300" dirty="0"/>
          </a:p>
        </p:txBody>
      </p:sp>
      <p:sp>
        <p:nvSpPr>
          <p:cNvPr id="9" name="references-shape-8"/>
          <p:cNvSpPr/>
          <p:nvPr/>
        </p:nvSpPr>
        <p:spPr>
          <a:xfrm>
            <a:off x="8382000" y="17780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pic>
        <p:nvPicPr>
          <p:cNvPr id="10" name="reference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082800"/>
            <a:ext cx="355600" cy="355600"/>
          </a:xfrm>
          <a:prstGeom prst="rect">
            <a:avLst/>
          </a:prstGeom>
        </p:spPr>
      </p:pic>
      <p:sp>
        <p:nvSpPr>
          <p:cNvPr id="11" name="references-text-10"/>
          <p:cNvSpPr/>
          <p:nvPr/>
        </p:nvSpPr>
        <p:spPr>
          <a:xfrm>
            <a:off x="9271000" y="20066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Princeton GEO 研究論文</a:t>
            </a:r>
            <a:endParaRPr lang="en-US" sz="1500" dirty="0"/>
          </a:p>
        </p:txBody>
      </p:sp>
      <p:sp>
        <p:nvSpPr>
          <p:cNvPr id="12" name="references-text-11"/>
          <p:cNvSpPr/>
          <p:nvPr/>
        </p:nvSpPr>
        <p:spPr>
          <a:xfrm>
            <a:off x="9271000" y="2362200"/>
            <a:ext cx="6096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arxiv.org/abs/2311.09735</a:t>
            </a:r>
            <a:endParaRPr lang="en-US" sz="1300" dirty="0"/>
          </a:p>
        </p:txBody>
      </p:sp>
      <p:sp>
        <p:nvSpPr>
          <p:cNvPr id="13" name="references-shape-12"/>
          <p:cNvSpPr/>
          <p:nvPr/>
        </p:nvSpPr>
        <p:spPr>
          <a:xfrm>
            <a:off x="762000" y="30988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pic>
        <p:nvPicPr>
          <p:cNvPr id="14" name="reference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3403600"/>
            <a:ext cx="355600" cy="355600"/>
          </a:xfrm>
          <a:prstGeom prst="rect">
            <a:avLst/>
          </a:prstGeom>
        </p:spPr>
      </p:pic>
      <p:sp>
        <p:nvSpPr>
          <p:cNvPr id="15" name="references-text-14"/>
          <p:cNvSpPr/>
          <p:nvPr/>
        </p:nvSpPr>
        <p:spPr>
          <a:xfrm>
            <a:off x="1651000" y="33274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Blog</a:t>
            </a:r>
            <a:endParaRPr lang="en-US" sz="1500" dirty="0"/>
          </a:p>
        </p:txBody>
      </p:sp>
      <p:sp>
        <p:nvSpPr>
          <p:cNvPr id="16" name="references-text-15"/>
          <p:cNvSpPr/>
          <p:nvPr/>
        </p:nvSpPr>
        <p:spPr>
          <a:xfrm>
            <a:off x="1651000" y="3683000"/>
            <a:ext cx="6096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ahrefs.com/blog</a:t>
            </a:r>
            <a:endParaRPr lang="en-US" sz="1300" dirty="0"/>
          </a:p>
        </p:txBody>
      </p:sp>
      <p:sp>
        <p:nvSpPr>
          <p:cNvPr id="17" name="references-shape-16"/>
          <p:cNvSpPr/>
          <p:nvPr/>
        </p:nvSpPr>
        <p:spPr>
          <a:xfrm>
            <a:off x="8382000" y="30988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pic>
        <p:nvPicPr>
          <p:cNvPr id="18" name="references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3403600"/>
            <a:ext cx="355600" cy="355600"/>
          </a:xfrm>
          <a:prstGeom prst="rect">
            <a:avLst/>
          </a:prstGeom>
        </p:spPr>
      </p:pic>
      <p:sp>
        <p:nvSpPr>
          <p:cNvPr id="19" name="references-text-18"/>
          <p:cNvSpPr/>
          <p:nvPr/>
        </p:nvSpPr>
        <p:spPr>
          <a:xfrm>
            <a:off x="9271000" y="33274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 Blog</a:t>
            </a:r>
            <a:endParaRPr lang="en-US" sz="1500" dirty="0"/>
          </a:p>
        </p:txBody>
      </p:sp>
      <p:sp>
        <p:nvSpPr>
          <p:cNvPr id="20" name="references-text-19"/>
          <p:cNvSpPr/>
          <p:nvPr/>
        </p:nvSpPr>
        <p:spPr>
          <a:xfrm>
            <a:off x="9271000" y="3683000"/>
            <a:ext cx="6096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semrush.com/blog</a:t>
            </a:r>
            <a:endParaRPr lang="en-US" sz="1300" dirty="0"/>
          </a:p>
        </p:txBody>
      </p:sp>
      <p:sp>
        <p:nvSpPr>
          <p:cNvPr id="21" name="references-shape-20"/>
          <p:cNvSpPr/>
          <p:nvPr/>
        </p:nvSpPr>
        <p:spPr>
          <a:xfrm>
            <a:off x="762000" y="44196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pic>
        <p:nvPicPr>
          <p:cNvPr id="22" name="references-icon-21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200" y="4724400"/>
            <a:ext cx="355600" cy="355600"/>
          </a:xfrm>
          <a:prstGeom prst="rect">
            <a:avLst/>
          </a:prstGeom>
        </p:spPr>
      </p:pic>
      <p:sp>
        <p:nvSpPr>
          <p:cNvPr id="23" name="references-text-22"/>
          <p:cNvSpPr/>
          <p:nvPr/>
        </p:nvSpPr>
        <p:spPr>
          <a:xfrm>
            <a:off x="1651000" y="46482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OpenAI 官方文件</a:t>
            </a:r>
            <a:endParaRPr lang="en-US" sz="1500" dirty="0"/>
          </a:p>
        </p:txBody>
      </p:sp>
      <p:sp>
        <p:nvSpPr>
          <p:cNvPr id="24" name="references-text-23"/>
          <p:cNvSpPr/>
          <p:nvPr/>
        </p:nvSpPr>
        <p:spPr>
          <a:xfrm>
            <a:off x="1651000" y="5003800"/>
            <a:ext cx="6096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openai.com</a:t>
            </a:r>
            <a:endParaRPr lang="en-US" sz="1300" dirty="0"/>
          </a:p>
        </p:txBody>
      </p:sp>
      <p:sp>
        <p:nvSpPr>
          <p:cNvPr id="25" name="references-shape-24"/>
          <p:cNvSpPr/>
          <p:nvPr/>
        </p:nvSpPr>
        <p:spPr>
          <a:xfrm>
            <a:off x="8382000" y="44196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pic>
        <p:nvPicPr>
          <p:cNvPr id="26" name="references-icon-2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2200" y="4724400"/>
            <a:ext cx="355600" cy="355600"/>
          </a:xfrm>
          <a:prstGeom prst="rect">
            <a:avLst/>
          </a:prstGeom>
        </p:spPr>
      </p:pic>
      <p:sp>
        <p:nvSpPr>
          <p:cNvPr id="27" name="references-text-26"/>
          <p:cNvSpPr/>
          <p:nvPr/>
        </p:nvSpPr>
        <p:spPr>
          <a:xfrm>
            <a:off x="9271000" y="46482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Perplexity 官方資源</a:t>
            </a:r>
            <a:endParaRPr lang="en-US" sz="1500" dirty="0"/>
          </a:p>
        </p:txBody>
      </p:sp>
      <p:sp>
        <p:nvSpPr>
          <p:cNvPr id="28" name="references-text-27"/>
          <p:cNvSpPr/>
          <p:nvPr/>
        </p:nvSpPr>
        <p:spPr>
          <a:xfrm>
            <a:off x="9271000" y="5003800"/>
            <a:ext cx="6096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perplexity.ai/help</a:t>
            </a:r>
            <a:endParaRPr lang="en-US" sz="1300" dirty="0"/>
          </a:p>
        </p:txBody>
      </p:sp>
      <p:sp>
        <p:nvSpPr>
          <p:cNvPr id="29" name="references-shape-28"/>
          <p:cNvSpPr/>
          <p:nvPr/>
        </p:nvSpPr>
        <p:spPr>
          <a:xfrm>
            <a:off x="762000" y="5740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FF6FF"/>
          </a:solidFill>
          <a:ln w="12700">
            <a:solidFill>
              <a:srgbClr val="2B4C7E"/>
            </a:solidFill>
            <a:prstDash val="solid"/>
          </a:ln>
        </p:spPr>
      </p:sp>
      <p:sp>
        <p:nvSpPr>
          <p:cNvPr id="30" name="references-text-29"/>
          <p:cNvSpPr/>
          <p:nvPr/>
        </p:nvSpPr>
        <p:spPr>
          <a:xfrm>
            <a:off x="1092200" y="60706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本簡報所引用之數據與案例均整理自上述權威來源，實際數字請以官方最新公告為準。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2B4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1176000" y="1016000"/>
            <a:ext cx="3302000" cy="3302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thankyou-text-2"/>
          <p:cNvSpPr/>
          <p:nvPr/>
        </p:nvSpPr>
        <p:spPr>
          <a:xfrm>
            <a:off x="1016000" y="3810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600" dirty="0"/>
          </a:p>
        </p:txBody>
      </p:sp>
      <p:sp>
        <p:nvSpPr>
          <p:cNvPr id="4" name="thankyou-shape-3"/>
          <p:cNvSpPr/>
          <p:nvPr/>
        </p:nvSpPr>
        <p:spPr>
          <a:xfrm>
            <a:off x="1016000" y="4826000"/>
            <a:ext cx="1143000" cy="508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1016000" y="5080000"/>
            <a:ext cx="889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 vs. SEO：搜尋引擎時代 vs. AI 答案引擎時代</dc:title>
  <dc:subject>GEO vs. SEO：搜尋引擎時代 vs. AI 答案引擎時代</dc:subject>
  <dc:creator>Manus</dc:creator>
  <cp:lastModifiedBy>Manus</cp:lastModifiedBy>
  <cp:revision>1</cp:revision>
  <dcterms:created xsi:type="dcterms:W3CDTF">2026-07-31T00:38:41Z</dcterms:created>
  <dcterms:modified xsi:type="dcterms:W3CDTF">2026-07-31T00:38:41Z</dcterms:modified>
</cp:coreProperties>
</file>