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97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6256000" cy="9144000"/>
  <p:notesSz cx="9144000" cy="16256000"/>
  <p:embeddedFontLst>
    <p:embeddedFont>
      <p:font typeface="Noto Sans TC" charset="-122" pitchFamily="34"/>
      <p:regular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Relationship Id="rId38" Type="http://schemas.openxmlformats.org/officeDocument/2006/relationships/font" Target="fonts/font1.fntdata"/></Relationships>
</file>

<file path=ppt/charts/_rels/chart9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7.xlsx"/></Relationships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AI引用比例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0%</c:formatCode>
                <c:ptCount val="5"/>
                <c:pt idx="0">
                  <c:v>數據報告</c:v>
                </c:pt>
                <c:pt idx="1">
                  <c:v>專家訪談</c:v>
                </c:pt>
                <c:pt idx="2">
                  <c:v>教學指南</c:v>
                </c:pt>
                <c:pt idx="3">
                  <c:v>新聞報導</c:v>
                </c:pt>
                <c:pt idx="4">
                  <c:v>論壇討論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0.35</c:v>
                </c:pt>
                <c:pt idx="1">
                  <c:v>0.25</c:v>
                </c:pt>
                <c:pt idx="2">
                  <c:v>0.2</c:v>
                </c:pt>
                <c:pt idx="3">
                  <c:v>0.12</c:v>
                </c:pt>
                <c:pt idx="4">
                  <c:v>0.08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dateAx>
        <c:axId val="209473455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date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7.xml"/><Relationship Id="rId2" Type="http://schemas.openxmlformats.org/officeDocument/2006/relationships/image" Target="../media/image-1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1.png"/><Relationship Id="rId3" Type="http://schemas.openxmlformats.org/officeDocument/2006/relationships/image" Target="../media/image-19-1.png"/><Relationship Id="rId4" Type="http://schemas.openxmlformats.org/officeDocument/2006/relationships/image" Target="../media/image-19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1.png"/><Relationship Id="rId3" Type="http://schemas.openxmlformats.org/officeDocument/2006/relationships/image" Target="../media/image-22-1.png"/><Relationship Id="rId4" Type="http://schemas.openxmlformats.org/officeDocument/2006/relationships/image" Target="../media/image-22-1.png"/><Relationship Id="rId5" Type="http://schemas.openxmlformats.org/officeDocument/2006/relationships/image" Target="../media/image-22-1.png"/><Relationship Id="rId6" Type="http://schemas.openxmlformats.org/officeDocument/2006/relationships/image" Target="../media/image-22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2.png"/><Relationship Id="rId5" Type="http://schemas.openxmlformats.org/officeDocument/2006/relationships/image" Target="../media/image-24-5.png"/><Relationship Id="rId6" Type="http://schemas.openxmlformats.org/officeDocument/2006/relationships/image" Target="../media/image-24-2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25-2.png"/><Relationship Id="rId3" Type="http://schemas.openxmlformats.org/officeDocument/2006/relationships/image" Target="../media/image-25-1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-image-1" descr="preencoded.png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rcRect l="5357" r="5357" t="0" b="0"/>
          <a:stretch/>
        </p:blipFill>
        <p:spPr>
          <a:xfrm>
            <a:off x="9144000" y="1016000"/>
            <a:ext cx="6350000" cy="7112000"/>
          </a:xfrm>
          <a:prstGeom prst="roundRect">
            <a:avLst>
              <a:gd name="adj" fmla="val 3200"/>
            </a:avLst>
          </a:prstGeom>
        </p:spPr>
      </p:pic>
      <p:sp>
        <p:nvSpPr>
          <p:cNvPr id="3" name="cover-shape-2"/>
          <p:cNvSpPr/>
          <p:nvPr/>
        </p:nvSpPr>
        <p:spPr>
          <a:xfrm>
            <a:off x="9144000" y="1016000"/>
            <a:ext cx="6350000" cy="7112000"/>
          </a:xfrm>
          <a:prstGeom prst="roundRect">
            <a:avLst>
              <a:gd name="adj" fmla="val 3200"/>
            </a:avLst>
          </a:prstGeom>
          <a:solidFill>
            <a:srgbClr val="2563EB">
              <a:alpha val="35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1016000" y="4064000"/>
            <a:ext cx="1016000" cy="762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cover-text-4"/>
          <p:cNvSpPr/>
          <p:nvPr/>
        </p:nvSpPr>
        <p:spPr>
          <a:xfrm>
            <a:off x="1016000" y="4445000"/>
            <a:ext cx="762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GEO？</a:t>
            </a:r>
            <a:endParaRPr lang="en-US" sz="4800" dirty="0"/>
          </a:p>
        </p:txBody>
      </p:sp>
      <p:sp>
        <p:nvSpPr>
          <p:cNvPr id="6" name="cover-text-5"/>
          <p:cNvSpPr/>
          <p:nvPr/>
        </p:nvSpPr>
        <p:spPr>
          <a:xfrm>
            <a:off x="1016000" y="5461000"/>
            <a:ext cx="762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生成式引擎最佳化完整解析</a:t>
            </a:r>
            <a:endParaRPr lang="en-US" sz="2200" dirty="0"/>
          </a:p>
        </p:txBody>
      </p:sp>
      <p:sp>
        <p:nvSpPr>
          <p:cNvPr id="7" name="cover-shape-6"/>
          <p:cNvSpPr/>
          <p:nvPr/>
        </p:nvSpPr>
        <p:spPr>
          <a:xfrm>
            <a:off x="1016000" y="6858000"/>
            <a:ext cx="3810000" cy="762000"/>
          </a:xfrm>
          <a:prstGeom prst="roundRect">
            <a:avLst>
              <a:gd name="adj" fmla="val 13333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8" name="cover-text-7"/>
          <p:cNvSpPr/>
          <p:nvPr/>
        </p:nvSpPr>
        <p:spPr>
          <a:xfrm>
            <a:off x="1219200" y="7048500"/>
            <a:ext cx="342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2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651000"/>
            <a:ext cx="4699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16000" y="1905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600" dirty="0"/>
          </a:p>
        </p:txBody>
      </p:sp>
      <p:sp>
        <p:nvSpPr>
          <p:cNvPr id="6" name="agenda-text-5"/>
          <p:cNvSpPr/>
          <p:nvPr/>
        </p:nvSpPr>
        <p:spPr>
          <a:xfrm>
            <a:off x="1016000" y="2540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搜尋引擎的演變</a:t>
            </a:r>
            <a:endParaRPr lang="en-US" sz="1800" dirty="0"/>
          </a:p>
        </p:txBody>
      </p:sp>
      <p:sp>
        <p:nvSpPr>
          <p:cNvPr id="7" name="agenda-text-6"/>
          <p:cNvSpPr/>
          <p:nvPr/>
        </p:nvSpPr>
        <p:spPr>
          <a:xfrm>
            <a:off x="1016000" y="29464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從傳統到AI搜尋的歷程</a:t>
            </a:r>
            <a:endParaRPr lang="en-US" sz="1400" dirty="0"/>
          </a:p>
        </p:txBody>
      </p:sp>
      <p:sp>
        <p:nvSpPr>
          <p:cNvPr id="8" name="agenda-shape-7"/>
          <p:cNvSpPr/>
          <p:nvPr/>
        </p:nvSpPr>
        <p:spPr>
          <a:xfrm>
            <a:off x="5715000" y="1651000"/>
            <a:ext cx="4699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5969000" y="1905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600" dirty="0"/>
          </a:p>
        </p:txBody>
      </p:sp>
      <p:sp>
        <p:nvSpPr>
          <p:cNvPr id="10" name="agenda-text-9"/>
          <p:cNvSpPr/>
          <p:nvPr/>
        </p:nvSpPr>
        <p:spPr>
          <a:xfrm>
            <a:off x="5969000" y="2540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GEO？</a:t>
            </a:r>
            <a:endParaRPr lang="en-US" sz="1800" dirty="0"/>
          </a:p>
        </p:txBody>
      </p:sp>
      <p:sp>
        <p:nvSpPr>
          <p:cNvPr id="11" name="agenda-text-10"/>
          <p:cNvSpPr/>
          <p:nvPr/>
        </p:nvSpPr>
        <p:spPr>
          <a:xfrm>
            <a:off x="5969000" y="29464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定義、起源與核心概念</a:t>
            </a:r>
            <a:endParaRPr lang="en-US" sz="1400" dirty="0"/>
          </a:p>
        </p:txBody>
      </p:sp>
      <p:sp>
        <p:nvSpPr>
          <p:cNvPr id="12" name="agenda-shape-11"/>
          <p:cNvSpPr/>
          <p:nvPr/>
        </p:nvSpPr>
        <p:spPr>
          <a:xfrm>
            <a:off x="10668000" y="1651000"/>
            <a:ext cx="4826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3" name="agenda-text-12"/>
          <p:cNvSpPr/>
          <p:nvPr/>
        </p:nvSpPr>
        <p:spPr>
          <a:xfrm>
            <a:off x="10922000" y="1905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600" dirty="0"/>
          </a:p>
        </p:txBody>
      </p:sp>
      <p:sp>
        <p:nvSpPr>
          <p:cNvPr id="14" name="agenda-text-13"/>
          <p:cNvSpPr/>
          <p:nvPr/>
        </p:nvSpPr>
        <p:spPr>
          <a:xfrm>
            <a:off x="10922000" y="2540000"/>
            <a:ext cx="431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與 SEO 的差異</a:t>
            </a:r>
            <a:endParaRPr lang="en-US" sz="1800" dirty="0"/>
          </a:p>
        </p:txBody>
      </p:sp>
      <p:sp>
        <p:nvSpPr>
          <p:cNvPr id="15" name="agenda-text-14"/>
          <p:cNvSpPr/>
          <p:nvPr/>
        </p:nvSpPr>
        <p:spPr>
          <a:xfrm>
            <a:off x="10922000" y="2946400"/>
            <a:ext cx="431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目標、策略與衡量指標對比</a:t>
            </a:r>
            <a:endParaRPr lang="en-US" sz="1400" dirty="0"/>
          </a:p>
        </p:txBody>
      </p:sp>
      <p:sp>
        <p:nvSpPr>
          <p:cNvPr id="16" name="agenda-shape-15"/>
          <p:cNvSpPr/>
          <p:nvPr/>
        </p:nvSpPr>
        <p:spPr>
          <a:xfrm>
            <a:off x="762000" y="3683000"/>
            <a:ext cx="4699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agenda-text-16"/>
          <p:cNvSpPr/>
          <p:nvPr/>
        </p:nvSpPr>
        <p:spPr>
          <a:xfrm>
            <a:off x="1016000" y="393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600" dirty="0"/>
          </a:p>
        </p:txBody>
      </p:sp>
      <p:sp>
        <p:nvSpPr>
          <p:cNvPr id="18" name="agenda-text-17"/>
          <p:cNvSpPr/>
          <p:nvPr/>
        </p:nvSpPr>
        <p:spPr>
          <a:xfrm>
            <a:off x="1016000" y="4572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的核心策略</a:t>
            </a:r>
            <a:endParaRPr lang="en-US" sz="1800" dirty="0"/>
          </a:p>
        </p:txBody>
      </p:sp>
      <p:sp>
        <p:nvSpPr>
          <p:cNvPr id="19" name="agenda-text-18"/>
          <p:cNvSpPr/>
          <p:nvPr/>
        </p:nvSpPr>
        <p:spPr>
          <a:xfrm>
            <a:off x="1016000" y="49784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四大實作策略詳解</a:t>
            </a:r>
            <a:endParaRPr lang="en-US" sz="1400" dirty="0"/>
          </a:p>
        </p:txBody>
      </p:sp>
      <p:sp>
        <p:nvSpPr>
          <p:cNvPr id="20" name="agenda-shape-19"/>
          <p:cNvSpPr/>
          <p:nvPr/>
        </p:nvSpPr>
        <p:spPr>
          <a:xfrm>
            <a:off x="5715000" y="3683000"/>
            <a:ext cx="4699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5969000" y="393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600" dirty="0"/>
          </a:p>
        </p:txBody>
      </p:sp>
      <p:sp>
        <p:nvSpPr>
          <p:cNvPr id="22" name="agenda-text-21"/>
          <p:cNvSpPr/>
          <p:nvPr/>
        </p:nvSpPr>
        <p:spPr>
          <a:xfrm>
            <a:off x="5969000" y="45720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實作方法與工具</a:t>
            </a:r>
            <a:endParaRPr lang="en-US" sz="1800" dirty="0"/>
          </a:p>
        </p:txBody>
      </p:sp>
      <p:sp>
        <p:nvSpPr>
          <p:cNvPr id="23" name="agenda-text-22"/>
          <p:cNvSpPr/>
          <p:nvPr/>
        </p:nvSpPr>
        <p:spPr>
          <a:xfrm>
            <a:off x="5969000" y="4978400"/>
            <a:ext cx="419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檢查清單與成效追蹤</a:t>
            </a:r>
            <a:endParaRPr lang="en-US" sz="1400" dirty="0"/>
          </a:p>
        </p:txBody>
      </p:sp>
      <p:sp>
        <p:nvSpPr>
          <p:cNvPr id="24" name="agenda-shape-23"/>
          <p:cNvSpPr/>
          <p:nvPr/>
        </p:nvSpPr>
        <p:spPr>
          <a:xfrm>
            <a:off x="10668000" y="3683000"/>
            <a:ext cx="4826000" cy="17780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5" name="agenda-text-24"/>
          <p:cNvSpPr/>
          <p:nvPr/>
        </p:nvSpPr>
        <p:spPr>
          <a:xfrm>
            <a:off x="10922000" y="3937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600" dirty="0"/>
          </a:p>
        </p:txBody>
      </p:sp>
      <p:sp>
        <p:nvSpPr>
          <p:cNvPr id="26" name="agenda-text-25"/>
          <p:cNvSpPr/>
          <p:nvPr/>
        </p:nvSpPr>
        <p:spPr>
          <a:xfrm>
            <a:off x="10922000" y="4572000"/>
            <a:ext cx="431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未來展望</a:t>
            </a:r>
            <a:endParaRPr lang="en-US" sz="1800" dirty="0"/>
          </a:p>
        </p:txBody>
      </p:sp>
      <p:sp>
        <p:nvSpPr>
          <p:cNvPr id="27" name="agenda-text-26"/>
          <p:cNvSpPr/>
          <p:nvPr/>
        </p:nvSpPr>
        <p:spPr>
          <a:xfrm>
            <a:off x="10922000" y="4978400"/>
            <a:ext cx="431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趨勢預測與企業準備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40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搜尋引擎的演變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volution_search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evolution_search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從傳統搜尋到生成式搜尋</a:t>
            </a:r>
            <a:endParaRPr lang="en-US" sz="3200" dirty="0"/>
          </a:p>
        </p:txBody>
      </p:sp>
      <p:sp>
        <p:nvSpPr>
          <p:cNvPr id="4" name="evolution_search-shape-3"/>
          <p:cNvSpPr/>
          <p:nvPr/>
        </p:nvSpPr>
        <p:spPr>
          <a:xfrm>
            <a:off x="1270000" y="2794000"/>
            <a:ext cx="13716000" cy="9144"/>
          </a:xfrm>
          <a:prstGeom prst="line">
            <a:avLst/>
          </a:prstGeom>
          <a:ln w="38100">
            <a:solidFill>
              <a:srgbClr val="E2E8F0"/>
            </a:solidFill>
            <a:prstDash val="solid"/>
          </a:ln>
        </p:spPr>
      </p:sp>
      <p:sp>
        <p:nvSpPr>
          <p:cNvPr id="5" name="evolution_search-shape-4"/>
          <p:cNvSpPr/>
          <p:nvPr/>
        </p:nvSpPr>
        <p:spPr>
          <a:xfrm>
            <a:off x="1651000" y="2413000"/>
            <a:ext cx="762000" cy="762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evolution_search-text-5"/>
          <p:cNvSpPr/>
          <p:nvPr/>
        </p:nvSpPr>
        <p:spPr>
          <a:xfrm>
            <a:off x="1651000" y="2413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2000s</a:t>
            </a:r>
            <a:endParaRPr lang="en-US" sz="1600" dirty="0"/>
          </a:p>
        </p:txBody>
      </p:sp>
      <p:sp>
        <p:nvSpPr>
          <p:cNvPr id="7" name="evolution_search-text-6"/>
          <p:cNvSpPr/>
          <p:nvPr/>
        </p:nvSpPr>
        <p:spPr>
          <a:xfrm>
            <a:off x="1143000" y="3556000"/>
            <a:ext cx="177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</a:t>
            </a:r>
            <a:endParaRPr lang="en-US" sz="1500" dirty="0"/>
          </a:p>
        </p:txBody>
      </p:sp>
      <p:sp>
        <p:nvSpPr>
          <p:cNvPr id="8" name="evolution_search-text-7"/>
          <p:cNvSpPr/>
          <p:nvPr/>
        </p:nvSpPr>
        <p:spPr>
          <a:xfrm>
            <a:off x="1016000" y="39624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10個藍色連結，使用者點擊瀏覽</a:t>
            </a:r>
            <a:endParaRPr lang="en-US" sz="1300" dirty="0"/>
          </a:p>
        </p:txBody>
      </p:sp>
      <p:sp>
        <p:nvSpPr>
          <p:cNvPr id="9" name="evolution_search-shape-8"/>
          <p:cNvSpPr/>
          <p:nvPr/>
        </p:nvSpPr>
        <p:spPr>
          <a:xfrm>
            <a:off x="7747000" y="2413000"/>
            <a:ext cx="762000" cy="762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evolution_search-text-9"/>
          <p:cNvSpPr/>
          <p:nvPr/>
        </p:nvSpPr>
        <p:spPr>
          <a:xfrm>
            <a:off x="7747000" y="2413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2023</a:t>
            </a:r>
            <a:endParaRPr lang="en-US" sz="1600" dirty="0"/>
          </a:p>
        </p:txBody>
      </p:sp>
      <p:sp>
        <p:nvSpPr>
          <p:cNvPr id="11" name="evolution_search-text-10"/>
          <p:cNvSpPr/>
          <p:nvPr/>
        </p:nvSpPr>
        <p:spPr>
          <a:xfrm>
            <a:off x="7239000" y="3556000"/>
            <a:ext cx="177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Overview</a:t>
            </a:r>
            <a:endParaRPr lang="en-US" sz="1500" dirty="0"/>
          </a:p>
        </p:txBody>
      </p:sp>
      <p:sp>
        <p:nvSpPr>
          <p:cNvPr id="12" name="evolution_search-text-11"/>
          <p:cNvSpPr/>
          <p:nvPr/>
        </p:nvSpPr>
        <p:spPr>
          <a:xfrm>
            <a:off x="7112000" y="39624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SGE 生成式答案出現</a:t>
            </a:r>
            <a:endParaRPr lang="en-US" sz="1300" dirty="0"/>
          </a:p>
        </p:txBody>
      </p:sp>
      <p:sp>
        <p:nvSpPr>
          <p:cNvPr id="13" name="evolution_search-shape-12"/>
          <p:cNvSpPr/>
          <p:nvPr/>
        </p:nvSpPr>
        <p:spPr>
          <a:xfrm>
            <a:off x="13843000" y="2413000"/>
            <a:ext cx="762000" cy="762000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14" name="evolution_search-text-13"/>
          <p:cNvSpPr/>
          <p:nvPr/>
        </p:nvSpPr>
        <p:spPr>
          <a:xfrm>
            <a:off x="13843000" y="2413000"/>
            <a:ext cx="7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2025+</a:t>
            </a:r>
            <a:endParaRPr lang="en-US" sz="1600" dirty="0"/>
          </a:p>
        </p:txBody>
      </p:sp>
      <p:sp>
        <p:nvSpPr>
          <p:cNvPr id="15" name="evolution_search-text-14"/>
          <p:cNvSpPr/>
          <p:nvPr/>
        </p:nvSpPr>
        <p:spPr>
          <a:xfrm>
            <a:off x="13335000" y="3556000"/>
            <a:ext cx="177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搜尋時代</a:t>
            </a:r>
            <a:endParaRPr lang="en-US" sz="1500" dirty="0"/>
          </a:p>
        </p:txBody>
      </p:sp>
      <p:sp>
        <p:nvSpPr>
          <p:cNvPr id="16" name="evolution_search-text-15"/>
          <p:cNvSpPr/>
          <p:nvPr/>
        </p:nvSpPr>
        <p:spPr>
          <a:xfrm>
            <a:off x="13208000" y="3962400"/>
            <a:ext cx="20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Search、Perplexity 全面崛起</a:t>
            </a:r>
            <a:endParaRPr lang="en-US" sz="1300" dirty="0"/>
          </a:p>
        </p:txBody>
      </p:sp>
      <p:sp>
        <p:nvSpPr>
          <p:cNvPr id="17" name="evolution_search-shape-16"/>
          <p:cNvSpPr/>
          <p:nvPr/>
        </p:nvSpPr>
        <p:spPr>
          <a:xfrm>
            <a:off x="762000" y="5334000"/>
            <a:ext cx="14732000" cy="2032000"/>
          </a:xfrm>
          <a:prstGeom prst="roundRect">
            <a:avLst>
              <a:gd name="adj" fmla="val 6250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8" name="evolution_search-icon-1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5715000"/>
            <a:ext cx="406400" cy="406400"/>
          </a:xfrm>
          <a:prstGeom prst="rect">
            <a:avLst/>
          </a:prstGeom>
        </p:spPr>
      </p:pic>
      <p:sp>
        <p:nvSpPr>
          <p:cNvPr id="19" name="evolution_search-text-18"/>
          <p:cNvSpPr/>
          <p:nvPr/>
        </p:nvSpPr>
        <p:spPr>
          <a:xfrm>
            <a:off x="1651000" y="5664200"/>
            <a:ext cx="1346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搜尋引擎正經歷自創立以來最大的变革。使用者不再需要點擊 10 個連結來找答案，AI 直接生成完整的回答。這意味著品牌需要從「排名競爭」轉向「被 AI 引用」。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search_era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i_search_era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搜尋時代的來臨</a:t>
            </a:r>
            <a:endParaRPr lang="en-US" sz="3200" dirty="0"/>
          </a:p>
        </p:txBody>
      </p:sp>
      <p:sp>
        <p:nvSpPr>
          <p:cNvPr id="4" name="ai_search_era-shape-3"/>
          <p:cNvSpPr/>
          <p:nvPr/>
        </p:nvSpPr>
        <p:spPr>
          <a:xfrm>
            <a:off x="762000" y="16510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ai_search_era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1981200"/>
            <a:ext cx="406400" cy="406400"/>
          </a:xfrm>
          <a:prstGeom prst="rect">
            <a:avLst/>
          </a:prstGeom>
        </p:spPr>
      </p:pic>
      <p:sp>
        <p:nvSpPr>
          <p:cNvPr id="6" name="ai_search_era-text-5"/>
          <p:cNvSpPr/>
          <p:nvPr/>
        </p:nvSpPr>
        <p:spPr>
          <a:xfrm>
            <a:off x="1600200" y="19304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搜尋功能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（2024年底推出）</a:t>
            </a:r>
            <a:endParaRPr lang="en-US" sz="1700" dirty="0"/>
          </a:p>
        </p:txBody>
      </p:sp>
      <p:sp>
        <p:nvSpPr>
          <p:cNvPr id="7" name="ai_search_era-text-6"/>
          <p:cNvSpPr/>
          <p:nvPr/>
        </p:nvSpPr>
        <p:spPr>
          <a:xfrm>
            <a:off x="1600200" y="23114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直接回答問題並引用來源</a:t>
            </a:r>
            <a:endParaRPr lang="en-US" sz="1300" dirty="0"/>
          </a:p>
        </p:txBody>
      </p:sp>
      <p:sp>
        <p:nvSpPr>
          <p:cNvPr id="8" name="ai_search_era-shape-7"/>
          <p:cNvSpPr/>
          <p:nvPr/>
        </p:nvSpPr>
        <p:spPr>
          <a:xfrm>
            <a:off x="762000" y="29718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ai_search_era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3302000"/>
            <a:ext cx="406400" cy="406400"/>
          </a:xfrm>
          <a:prstGeom prst="rect">
            <a:avLst/>
          </a:prstGeom>
        </p:spPr>
      </p:pic>
      <p:sp>
        <p:nvSpPr>
          <p:cNvPr id="10" name="ai_search_era-text-9"/>
          <p:cNvSpPr/>
          <p:nvPr/>
        </p:nvSpPr>
        <p:spPr>
          <a:xfrm>
            <a:off x="1600200" y="32512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AI Overview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（全面整合中）</a:t>
            </a:r>
            <a:endParaRPr lang="en-US" sz="1700" dirty="0"/>
          </a:p>
        </p:txBody>
      </p:sp>
      <p:sp>
        <p:nvSpPr>
          <p:cNvPr id="11" name="ai_search_era-text-10"/>
          <p:cNvSpPr/>
          <p:nvPr/>
        </p:nvSpPr>
        <p:spPr>
          <a:xfrm>
            <a:off x="1600200" y="36322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搜尋結果頂部直接顯示 AI 生成的摘要</a:t>
            </a:r>
            <a:endParaRPr lang="en-US" sz="1300" dirty="0"/>
          </a:p>
        </p:txBody>
      </p:sp>
      <p:sp>
        <p:nvSpPr>
          <p:cNvPr id="12" name="ai_search_era-shape-11"/>
          <p:cNvSpPr/>
          <p:nvPr/>
        </p:nvSpPr>
        <p:spPr>
          <a:xfrm>
            <a:off x="762000" y="4292600"/>
            <a:ext cx="6858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ai_search_era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4622800"/>
            <a:ext cx="406400" cy="406400"/>
          </a:xfrm>
          <a:prstGeom prst="rect">
            <a:avLst/>
          </a:prstGeom>
        </p:spPr>
      </p:pic>
      <p:sp>
        <p:nvSpPr>
          <p:cNvPr id="14" name="ai_search_era-text-13"/>
          <p:cNvSpPr/>
          <p:nvPr/>
        </p:nvSpPr>
        <p:spPr>
          <a:xfrm>
            <a:off x="1600200" y="45720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</a:t>
            </a: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（新世代搜尋工具）</a:t>
            </a:r>
            <a:endParaRPr lang="en-US" sz="1700" dirty="0"/>
          </a:p>
        </p:txBody>
      </p:sp>
      <p:sp>
        <p:nvSpPr>
          <p:cNvPr id="15" name="ai_search_era-text-14"/>
          <p:cNvSpPr/>
          <p:nvPr/>
        </p:nvSpPr>
        <p:spPr>
          <a:xfrm>
            <a:off x="1600200" y="4953000"/>
            <a:ext cx="571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 AI 為核心的搜尋引擎，直接提供答案</a:t>
            </a:r>
            <a:endParaRPr lang="en-US" sz="1300" dirty="0"/>
          </a:p>
        </p:txBody>
      </p:sp>
      <p:pic>
        <p:nvPicPr>
          <p:cNvPr id="16" name="ai_search_era-image-15" descr="preencoded.png">    </p:cNvPr>
          <p:cNvPicPr>
            <a:picLocks noChangeAspect="1"/>
          </p:cNvPicPr>
          <p:nvPr/>
        </p:nvPicPr>
        <p:blipFill>
          <a:blip r:embed="rId4"/>
          <a:srcRect l="0" r="0" t="9821" b="9821"/>
          <a:stretch/>
        </p:blipFill>
        <p:spPr>
          <a:xfrm>
            <a:off x="8128000" y="1651000"/>
            <a:ext cx="7112000" cy="5715000"/>
          </a:xfrm>
          <a:prstGeom prst="roundRect">
            <a:avLst>
              <a:gd name="adj" fmla="val 2667"/>
            </a:avLst>
          </a:prstGeom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pic>
      <p:sp>
        <p:nvSpPr>
          <p:cNvPr id="17" name="ai_search_era-shape-16"/>
          <p:cNvSpPr/>
          <p:nvPr/>
        </p:nvSpPr>
        <p:spPr>
          <a:xfrm>
            <a:off x="762000" y="5969000"/>
            <a:ext cx="6858000" cy="1270000"/>
          </a:xfrm>
          <a:prstGeom prst="roundRect">
            <a:avLst>
              <a:gd name="adj" fmla="val 8000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ai_search_era-text-17"/>
          <p:cNvSpPr/>
          <p:nvPr/>
        </p:nvSpPr>
        <p:spPr>
          <a:xfrm>
            <a:off x="1016000" y="62992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使用者行為正在改變：越來越多使用者直接在 AI 答案中獲取資訊，不再點擊傳統搜尋結果。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challenges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eo_challenges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 SEO 面臨的四大挑戰</a:t>
            </a:r>
            <a:endParaRPr lang="en-US" sz="3200" dirty="0"/>
          </a:p>
        </p:txBody>
      </p:sp>
      <p:sp>
        <p:nvSpPr>
          <p:cNvPr id="4" name="seo_challenges-shape-3"/>
          <p:cNvSpPr/>
          <p:nvPr/>
        </p:nvSpPr>
        <p:spPr>
          <a:xfrm>
            <a:off x="762000" y="1651000"/>
            <a:ext cx="7112000" cy="21590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seo_challeng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81200"/>
            <a:ext cx="457200" cy="457200"/>
          </a:xfrm>
          <a:prstGeom prst="rect">
            <a:avLst/>
          </a:prstGeom>
        </p:spPr>
      </p:pic>
      <p:sp>
        <p:nvSpPr>
          <p:cNvPr id="6" name="seo_challenges-text-5"/>
          <p:cNvSpPr/>
          <p:nvPr/>
        </p:nvSpPr>
        <p:spPr>
          <a:xfrm>
            <a:off x="1727200" y="198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點擊率下降</a:t>
            </a:r>
            <a:endParaRPr lang="en-US" sz="1800" dirty="0"/>
          </a:p>
        </p:txBody>
      </p:sp>
      <p:sp>
        <p:nvSpPr>
          <p:cNvPr id="7" name="seo_challenges-text-6"/>
          <p:cNvSpPr/>
          <p:nvPr/>
        </p:nvSpPr>
        <p:spPr>
          <a:xfrm>
            <a:off x="1092200" y="25400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答案直接滿足使用者需求，使用者不再需要點擊傳統搜尋結果中的藍色連結。</a:t>
            </a:r>
            <a:endParaRPr lang="en-US" sz="1400" dirty="0"/>
          </a:p>
        </p:txBody>
      </p:sp>
      <p:sp>
        <p:nvSpPr>
          <p:cNvPr id="8" name="seo_challenges-shape-7"/>
          <p:cNvSpPr/>
          <p:nvPr/>
        </p:nvSpPr>
        <p:spPr>
          <a:xfrm>
            <a:off x="8382000" y="1651000"/>
            <a:ext cx="7112000" cy="21590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9" name="seo_challeng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1981200"/>
            <a:ext cx="457200" cy="457200"/>
          </a:xfrm>
          <a:prstGeom prst="rect">
            <a:avLst/>
          </a:prstGeom>
        </p:spPr>
      </p:pic>
      <p:sp>
        <p:nvSpPr>
          <p:cNvPr id="10" name="seo_challenges-text-9"/>
          <p:cNvSpPr/>
          <p:nvPr/>
        </p:nvSpPr>
        <p:spPr>
          <a:xfrm>
            <a:off x="9347200" y="198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流量重新分配</a:t>
            </a:r>
            <a:endParaRPr lang="en-US" sz="1800" dirty="0"/>
          </a:p>
        </p:txBody>
      </p:sp>
      <p:sp>
        <p:nvSpPr>
          <p:cNvPr id="11" name="seo_challenges-text-10"/>
          <p:cNvSpPr/>
          <p:nvPr/>
        </p:nvSpPr>
        <p:spPr>
          <a:xfrm>
            <a:off x="8712200" y="25400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傳統排名不再保證流量，AI 引用的內容獲得更多曝光機會。</a:t>
            </a:r>
            <a:endParaRPr lang="en-US" sz="1400" dirty="0"/>
          </a:p>
        </p:txBody>
      </p:sp>
      <p:sp>
        <p:nvSpPr>
          <p:cNvPr id="12" name="seo_challenges-shape-11"/>
          <p:cNvSpPr/>
          <p:nvPr/>
        </p:nvSpPr>
        <p:spPr>
          <a:xfrm>
            <a:off x="762000" y="4064000"/>
            <a:ext cx="7112000" cy="21590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3" name="seo_challeng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394200"/>
            <a:ext cx="457200" cy="457200"/>
          </a:xfrm>
          <a:prstGeom prst="rect">
            <a:avLst/>
          </a:prstGeom>
        </p:spPr>
      </p:pic>
      <p:sp>
        <p:nvSpPr>
          <p:cNvPr id="14" name="seo_challenges-text-13"/>
          <p:cNvSpPr/>
          <p:nvPr/>
        </p:nvSpPr>
        <p:spPr>
          <a:xfrm>
            <a:off x="1727200" y="4394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品牌露出方式改變</a:t>
            </a:r>
            <a:endParaRPr lang="en-US" sz="1800" dirty="0"/>
          </a:p>
        </p:txBody>
      </p:sp>
      <p:sp>
        <p:nvSpPr>
          <p:cNvPr id="15" name="seo_challenges-text-14"/>
          <p:cNvSpPr/>
          <p:nvPr/>
        </p:nvSpPr>
        <p:spPr>
          <a:xfrm>
            <a:off x="1092200" y="49530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從排名競爭轉向被 AI 引用，品牌需要以新的方式爭取曝光。</a:t>
            </a:r>
            <a:endParaRPr lang="en-US" sz="1400" dirty="0"/>
          </a:p>
        </p:txBody>
      </p:sp>
      <p:sp>
        <p:nvSpPr>
          <p:cNvPr id="16" name="seo_challenges-shape-15"/>
          <p:cNvSpPr/>
          <p:nvPr/>
        </p:nvSpPr>
        <p:spPr>
          <a:xfrm>
            <a:off x="8382000" y="4064000"/>
            <a:ext cx="7112000" cy="21590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7" name="seo_challeng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394200"/>
            <a:ext cx="457200" cy="457200"/>
          </a:xfrm>
          <a:prstGeom prst="rect">
            <a:avLst/>
          </a:prstGeom>
        </p:spPr>
      </p:pic>
      <p:sp>
        <p:nvSpPr>
          <p:cNvPr id="18" name="seo_challenges-text-17"/>
          <p:cNvSpPr/>
          <p:nvPr/>
        </p:nvSpPr>
        <p:spPr>
          <a:xfrm>
            <a:off x="9347200" y="4394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內容策略需要調整</a:t>
            </a:r>
            <a:endParaRPr lang="en-US" sz="1800" dirty="0"/>
          </a:p>
        </p:txBody>
      </p:sp>
      <p:sp>
        <p:nvSpPr>
          <p:cNvPr id="19" name="seo_challenges-text-18"/>
          <p:cNvSpPr/>
          <p:nvPr/>
        </p:nvSpPr>
        <p:spPr>
          <a:xfrm>
            <a:off x="8712200" y="49530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適應 AI 的參考與引用邏輯，內容格式與結構需全面優化。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40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什麼是 GEO？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definition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definition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的定義</a:t>
            </a:r>
            <a:endParaRPr lang="en-US" sz="3200" dirty="0"/>
          </a:p>
        </p:txBody>
      </p:sp>
      <p:sp>
        <p:nvSpPr>
          <p:cNvPr id="4" name="geo_definition-shape-3"/>
          <p:cNvSpPr/>
          <p:nvPr/>
        </p:nvSpPr>
        <p:spPr>
          <a:xfrm>
            <a:off x="762000" y="1524000"/>
            <a:ext cx="14732000" cy="1778000"/>
          </a:xfrm>
          <a:prstGeom prst="roundRect">
            <a:avLst>
              <a:gd name="adj" fmla="val 7143"/>
            </a:avLst>
          </a:prstGeom>
          <a:solidFill>
            <a:srgbClr val="2563EB"/>
          </a:solidFill>
          <a:ln/>
        </p:spPr>
      </p:sp>
      <p:sp>
        <p:nvSpPr>
          <p:cNvPr id="5" name="geo_definition-text-4"/>
          <p:cNvSpPr/>
          <p:nvPr/>
        </p:nvSpPr>
        <p:spPr>
          <a:xfrm>
            <a:off x="1270000" y="1752600"/>
            <a:ext cx="1371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= Generative Engine Optimization（生成式引擎最佳化）</a:t>
            </a:r>
            <a:endParaRPr lang="en-US" sz="2000" dirty="0"/>
          </a:p>
        </p:txBody>
      </p:sp>
      <p:sp>
        <p:nvSpPr>
          <p:cNvPr id="6" name="geo_definition-text-5"/>
          <p:cNvSpPr/>
          <p:nvPr/>
        </p:nvSpPr>
        <p:spPr>
          <a:xfrm>
            <a:off x="1270000" y="2286000"/>
            <a:ext cx="1371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由 Princeton 大學研究團隊於 2023 年提出，目標是讓品牌內容被 AI 搜尋引擎引用與推薦。</a:t>
            </a:r>
            <a:endParaRPr lang="en-US" sz="1500" dirty="0"/>
          </a:p>
        </p:txBody>
      </p:sp>
      <p:sp>
        <p:nvSpPr>
          <p:cNvPr id="7" name="geo_definition-shape-6"/>
          <p:cNvSpPr/>
          <p:nvPr/>
        </p:nvSpPr>
        <p:spPr>
          <a:xfrm>
            <a:off x="762000" y="3683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8" name="geo_definition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4013200"/>
            <a:ext cx="508000" cy="508000"/>
          </a:xfrm>
          <a:prstGeom prst="rect">
            <a:avLst/>
          </a:prstGeom>
        </p:spPr>
      </p:pic>
      <p:sp>
        <p:nvSpPr>
          <p:cNvPr id="9" name="geo_definition-text-8"/>
          <p:cNvSpPr/>
          <p:nvPr/>
        </p:nvSpPr>
        <p:spPr>
          <a:xfrm>
            <a:off x="1016000" y="47244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起源</a:t>
            </a:r>
            <a:endParaRPr lang="en-US" sz="1700" dirty="0"/>
          </a:p>
        </p:txBody>
      </p:sp>
      <p:sp>
        <p:nvSpPr>
          <p:cNvPr id="10" name="geo_definition-text-9"/>
          <p:cNvSpPr/>
          <p:nvPr/>
        </p:nvSpPr>
        <p:spPr>
          <a:xfrm>
            <a:off x="1016000" y="5207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Princeton University 與 Georgia Tech 聯合研究，發表於 2023 年 11 月。</a:t>
            </a:r>
            <a:endParaRPr lang="en-US" sz="1400" dirty="0"/>
          </a:p>
        </p:txBody>
      </p:sp>
      <p:sp>
        <p:nvSpPr>
          <p:cNvPr id="11" name="geo_definition-shape-10"/>
          <p:cNvSpPr/>
          <p:nvPr/>
        </p:nvSpPr>
        <p:spPr>
          <a:xfrm>
            <a:off x="5842000" y="3683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2" name="geo_definition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4013200"/>
            <a:ext cx="508000" cy="508000"/>
          </a:xfrm>
          <a:prstGeom prst="rect">
            <a:avLst/>
          </a:prstGeom>
        </p:spPr>
      </p:pic>
      <p:sp>
        <p:nvSpPr>
          <p:cNvPr id="13" name="geo_definition-text-12"/>
          <p:cNvSpPr/>
          <p:nvPr/>
        </p:nvSpPr>
        <p:spPr>
          <a:xfrm>
            <a:off x="6096000" y="47244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目標</a:t>
            </a:r>
            <a:endParaRPr lang="en-US" sz="1700" dirty="0"/>
          </a:p>
        </p:txBody>
      </p:sp>
      <p:sp>
        <p:nvSpPr>
          <p:cNvPr id="14" name="geo_definition-text-13"/>
          <p:cNvSpPr/>
          <p:nvPr/>
        </p:nvSpPr>
        <p:spPr>
          <a:xfrm>
            <a:off x="6096000" y="5207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讓品牌內容出現在 AI 生成的答案中，而非僅僅是搜尋結果的藍色連結。</a:t>
            </a:r>
            <a:endParaRPr lang="en-US" sz="1400" dirty="0"/>
          </a:p>
        </p:txBody>
      </p:sp>
      <p:sp>
        <p:nvSpPr>
          <p:cNvPr id="15" name="geo_definition-shape-14"/>
          <p:cNvSpPr/>
          <p:nvPr/>
        </p:nvSpPr>
        <p:spPr>
          <a:xfrm>
            <a:off x="10922000" y="3683000"/>
            <a:ext cx="4572000" cy="33020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6" name="geo_definition-icon-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4013200"/>
            <a:ext cx="508000" cy="508000"/>
          </a:xfrm>
          <a:prstGeom prst="rect">
            <a:avLst/>
          </a:prstGeom>
        </p:spPr>
      </p:pic>
      <p:sp>
        <p:nvSpPr>
          <p:cNvPr id="17" name="geo_definition-text-16"/>
          <p:cNvSpPr/>
          <p:nvPr/>
        </p:nvSpPr>
        <p:spPr>
          <a:xfrm>
            <a:off x="11176000" y="47244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核心概念</a:t>
            </a:r>
            <a:endParaRPr lang="en-US" sz="1700" dirty="0"/>
          </a:p>
        </p:txBody>
      </p:sp>
      <p:sp>
        <p:nvSpPr>
          <p:cNvPr id="18" name="geo_definition-text-17"/>
          <p:cNvSpPr/>
          <p:nvPr/>
        </p:nvSpPr>
        <p:spPr>
          <a:xfrm>
            <a:off x="11176000" y="5207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優化內容以出現在 AI 生成的答案中，建立可信度與權威性。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research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research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研究的關鍵發現</a:t>
            </a:r>
            <a:endParaRPr lang="en-US" sz="3200" dirty="0"/>
          </a:p>
        </p:txBody>
      </p:sp>
      <p:sp>
        <p:nvSpPr>
          <p:cNvPr id="4" name="geo_research-shape-3"/>
          <p:cNvSpPr/>
          <p:nvPr/>
        </p:nvSpPr>
        <p:spPr>
          <a:xfrm>
            <a:off x="762000" y="1778000"/>
            <a:ext cx="4572000" cy="3556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5" name="geo_research-text-4"/>
          <p:cNvSpPr/>
          <p:nvPr/>
        </p:nvSpPr>
        <p:spPr>
          <a:xfrm>
            <a:off x="762000" y="2032000"/>
            <a:ext cx="457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600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30-40%</a:t>
            </a:r>
            <a:endParaRPr lang="en-US" sz="5600" dirty="0"/>
          </a:p>
        </p:txBody>
      </p:sp>
      <p:sp>
        <p:nvSpPr>
          <p:cNvPr id="6" name="geo_research-text-5"/>
          <p:cNvSpPr/>
          <p:nvPr/>
        </p:nvSpPr>
        <p:spPr>
          <a:xfrm>
            <a:off x="1016000" y="3175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可見度提升</a:t>
            </a:r>
            <a:endParaRPr lang="en-US" sz="1800" dirty="0"/>
          </a:p>
        </p:txBody>
      </p:sp>
      <p:sp>
        <p:nvSpPr>
          <p:cNvPr id="7" name="geo_research-text-6"/>
          <p:cNvSpPr/>
          <p:nvPr/>
        </p:nvSpPr>
        <p:spPr>
          <a:xfrm>
            <a:off x="1016000" y="37465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策略可使品牌在 AI 搜尋中的可見度提升 30-40%</a:t>
            </a:r>
            <a:endParaRPr lang="en-US" sz="1400" dirty="0"/>
          </a:p>
        </p:txBody>
      </p:sp>
      <p:sp>
        <p:nvSpPr>
          <p:cNvPr id="8" name="geo_research-shape-7"/>
          <p:cNvSpPr/>
          <p:nvPr/>
        </p:nvSpPr>
        <p:spPr>
          <a:xfrm>
            <a:off x="5842000" y="1778000"/>
            <a:ext cx="4572000" cy="3556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9" name="geo_research-text-8"/>
          <p:cNvSpPr/>
          <p:nvPr/>
        </p:nvSpPr>
        <p:spPr>
          <a:xfrm>
            <a:off x="5842000" y="2032000"/>
            <a:ext cx="457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600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4x</a:t>
            </a:r>
            <a:endParaRPr lang="en-US" sz="5600" dirty="0"/>
          </a:p>
        </p:txBody>
      </p:sp>
      <p:sp>
        <p:nvSpPr>
          <p:cNvPr id="10" name="geo_research-text-9"/>
          <p:cNvSpPr/>
          <p:nvPr/>
        </p:nvSpPr>
        <p:spPr>
          <a:xfrm>
            <a:off x="6096000" y="3175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引用機率</a:t>
            </a:r>
            <a:endParaRPr lang="en-US" sz="1800" dirty="0"/>
          </a:p>
        </p:txBody>
      </p:sp>
      <p:sp>
        <p:nvSpPr>
          <p:cNvPr id="11" name="geo_research-text-10"/>
          <p:cNvSpPr/>
          <p:nvPr/>
        </p:nvSpPr>
        <p:spPr>
          <a:xfrm>
            <a:off x="6096000" y="37465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包含權威引用與統計數據的頁面，被 AI 引用機率提升 4 倍</a:t>
            </a:r>
            <a:endParaRPr lang="en-US" sz="1400" dirty="0"/>
          </a:p>
        </p:txBody>
      </p:sp>
      <p:sp>
        <p:nvSpPr>
          <p:cNvPr id="12" name="geo_research-shape-11"/>
          <p:cNvSpPr/>
          <p:nvPr/>
        </p:nvSpPr>
        <p:spPr>
          <a:xfrm>
            <a:off x="10922000" y="1778000"/>
            <a:ext cx="4572000" cy="3556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3" name="geo_research-text-12"/>
          <p:cNvSpPr/>
          <p:nvPr/>
        </p:nvSpPr>
        <p:spPr>
          <a:xfrm>
            <a:off x="10922000" y="2032000"/>
            <a:ext cx="457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600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2x</a:t>
            </a:r>
            <a:endParaRPr lang="en-US" sz="5600" dirty="0"/>
          </a:p>
        </p:txBody>
      </p:sp>
      <p:sp>
        <p:nvSpPr>
          <p:cNvPr id="14" name="geo_research-text-13"/>
          <p:cNvSpPr/>
          <p:nvPr/>
        </p:nvSpPr>
        <p:spPr>
          <a:xfrm>
            <a:off x="11176000" y="31750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信任度提升</a:t>
            </a:r>
            <a:endParaRPr lang="en-US" sz="1800" dirty="0"/>
          </a:p>
        </p:txBody>
      </p:sp>
      <p:sp>
        <p:nvSpPr>
          <p:cNvPr id="15" name="geo_research-text-14"/>
          <p:cNvSpPr/>
          <p:nvPr/>
        </p:nvSpPr>
        <p:spPr>
          <a:xfrm>
            <a:off x="11176000" y="3746500"/>
            <a:ext cx="406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專業術語與明確觀點可顯著提升 AI 對內容的信任度</a:t>
            </a:r>
            <a:endParaRPr lang="en-US" sz="1400" dirty="0"/>
          </a:p>
        </p:txBody>
      </p:sp>
      <p:sp>
        <p:nvSpPr>
          <p:cNvPr id="16" name="geo_research-shape-15"/>
          <p:cNvSpPr/>
          <p:nvPr/>
        </p:nvSpPr>
        <p:spPr>
          <a:xfrm>
            <a:off x="762000" y="5842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7" name="geo_research-text-16"/>
          <p:cNvSpPr/>
          <p:nvPr/>
        </p:nvSpPr>
        <p:spPr>
          <a:xfrm>
            <a:off x="1092200" y="61722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原始研究：Aggarwal et al. (2023) "Generative Engine Optimization" — arxiv.org/abs/2311.09735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elements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elements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的三大核心要素</a:t>
            </a:r>
            <a:endParaRPr lang="en-US" sz="3200" dirty="0"/>
          </a:p>
        </p:txBody>
      </p:sp>
      <p:sp>
        <p:nvSpPr>
          <p:cNvPr id="4" name="geo_elements-shape-3"/>
          <p:cNvSpPr/>
          <p:nvPr/>
        </p:nvSpPr>
        <p:spPr>
          <a:xfrm>
            <a:off x="762000" y="1905000"/>
            <a:ext cx="4572000" cy="4318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5" name="geo_elements-shape-4"/>
          <p:cNvSpPr/>
          <p:nvPr/>
        </p:nvSpPr>
        <p:spPr>
          <a:xfrm>
            <a:off x="2413000" y="2222500"/>
            <a:ext cx="1016000" cy="101600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6" name="geo_element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00" y="2425700"/>
            <a:ext cx="609600" cy="609600"/>
          </a:xfrm>
          <a:prstGeom prst="rect">
            <a:avLst/>
          </a:prstGeom>
        </p:spPr>
      </p:pic>
      <p:sp>
        <p:nvSpPr>
          <p:cNvPr id="7" name="geo_elements-text-6"/>
          <p:cNvSpPr/>
          <p:nvPr/>
        </p:nvSpPr>
        <p:spPr>
          <a:xfrm>
            <a:off x="1016000" y="3556000"/>
            <a:ext cx="406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可信度</a:t>
            </a:r>
            <a:endParaRPr lang="en-US" sz="2000" dirty="0"/>
          </a:p>
        </p:txBody>
      </p:sp>
      <p:sp>
        <p:nvSpPr>
          <p:cNvPr id="8" name="geo_elements-text-7"/>
          <p:cNvSpPr/>
          <p:nvPr/>
        </p:nvSpPr>
        <p:spPr>
          <a:xfrm>
            <a:off x="1016000" y="41275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提供可靠、可驗證的資訊，包含具體數據、事實陳述與可追溯的來源。</a:t>
            </a:r>
            <a:endParaRPr lang="en-US" sz="1400" dirty="0"/>
          </a:p>
        </p:txBody>
      </p:sp>
      <p:sp>
        <p:nvSpPr>
          <p:cNvPr id="9" name="geo_elements-shape-8"/>
          <p:cNvSpPr/>
          <p:nvPr/>
        </p:nvSpPr>
        <p:spPr>
          <a:xfrm>
            <a:off x="5842000" y="1905000"/>
            <a:ext cx="4572000" cy="4318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0" name="geo_elements-shape-9"/>
          <p:cNvSpPr/>
          <p:nvPr/>
        </p:nvSpPr>
        <p:spPr>
          <a:xfrm>
            <a:off x="7493000" y="2222500"/>
            <a:ext cx="1016000" cy="101600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1" name="geo_elements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2425700"/>
            <a:ext cx="609600" cy="609600"/>
          </a:xfrm>
          <a:prstGeom prst="rect">
            <a:avLst/>
          </a:prstGeom>
        </p:spPr>
      </p:pic>
      <p:sp>
        <p:nvSpPr>
          <p:cNvPr id="12" name="geo_elements-text-11"/>
          <p:cNvSpPr/>
          <p:nvPr/>
        </p:nvSpPr>
        <p:spPr>
          <a:xfrm>
            <a:off x="6096000" y="3556000"/>
            <a:ext cx="406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</a:t>
            </a:r>
            <a:endParaRPr lang="en-US" sz="2000" dirty="0"/>
          </a:p>
        </p:txBody>
      </p:sp>
      <p:sp>
        <p:nvSpPr>
          <p:cNvPr id="13" name="geo_elements-text-12"/>
          <p:cNvSpPr/>
          <p:nvPr/>
        </p:nvSpPr>
        <p:spPr>
          <a:xfrm>
            <a:off x="6096000" y="41275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引用權威來源，建立專業形象，獲得業界認可與反向連結支持。</a:t>
            </a:r>
            <a:endParaRPr lang="en-US" sz="1400" dirty="0"/>
          </a:p>
        </p:txBody>
      </p:sp>
      <p:sp>
        <p:nvSpPr>
          <p:cNvPr id="14" name="geo_elements-shape-13"/>
          <p:cNvSpPr/>
          <p:nvPr/>
        </p:nvSpPr>
        <p:spPr>
          <a:xfrm>
            <a:off x="10922000" y="1905000"/>
            <a:ext cx="4572000" cy="43180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5" name="geo_elements-shape-14"/>
          <p:cNvSpPr/>
          <p:nvPr/>
        </p:nvSpPr>
        <p:spPr>
          <a:xfrm>
            <a:off x="12573000" y="2222500"/>
            <a:ext cx="1016000" cy="1016000"/>
          </a:xfrm>
          <a:prstGeom prst="ellipse">
            <a:avLst/>
          </a:prstGeom>
          <a:solidFill>
            <a:srgbClr val="2563EB"/>
          </a:solidFill>
          <a:ln/>
        </p:spPr>
      </p:sp>
      <p:pic>
        <p:nvPicPr>
          <p:cNvPr id="16" name="geo_elements-icon-1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6200" y="2425700"/>
            <a:ext cx="609600" cy="609600"/>
          </a:xfrm>
          <a:prstGeom prst="rect">
            <a:avLst/>
          </a:prstGeom>
        </p:spPr>
      </p:pic>
      <p:sp>
        <p:nvSpPr>
          <p:cNvPr id="17" name="geo_elements-text-16"/>
          <p:cNvSpPr/>
          <p:nvPr/>
        </p:nvSpPr>
        <p:spPr>
          <a:xfrm>
            <a:off x="11176000" y="3556000"/>
            <a:ext cx="406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清晰表達</a:t>
            </a:r>
            <a:endParaRPr lang="en-US" sz="2000" dirty="0"/>
          </a:p>
        </p:txBody>
      </p:sp>
      <p:sp>
        <p:nvSpPr>
          <p:cNvPr id="18" name="geo_elements-text-17"/>
          <p:cNvSpPr/>
          <p:nvPr/>
        </p:nvSpPr>
        <p:spPr>
          <a:xfrm>
            <a:off x="11176000" y="4127500"/>
            <a:ext cx="406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使用明確、結構化的語言，便於 AI 提取關鍵資訊並準確引用。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source_selection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ai_source_selection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搜尋引擎如何選擇引用來源</a:t>
            </a:r>
            <a:endParaRPr lang="en-US" sz="3200" dirty="0"/>
          </a:p>
        </p:txBody>
      </p:sp>
      <p:sp>
        <p:nvSpPr>
          <p:cNvPr id="4" name="ai_source_selection-shape-3"/>
          <p:cNvSpPr/>
          <p:nvPr/>
        </p:nvSpPr>
        <p:spPr>
          <a:xfrm>
            <a:off x="762000" y="1778000"/>
            <a:ext cx="7112000" cy="2032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ai_source_selec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108200"/>
            <a:ext cx="457200" cy="457200"/>
          </a:xfrm>
          <a:prstGeom prst="rect">
            <a:avLst/>
          </a:prstGeom>
        </p:spPr>
      </p:pic>
      <p:sp>
        <p:nvSpPr>
          <p:cNvPr id="6" name="ai_source_selection-text-5"/>
          <p:cNvSpPr/>
          <p:nvPr/>
        </p:nvSpPr>
        <p:spPr>
          <a:xfrm>
            <a:off x="172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權威性評估</a:t>
            </a:r>
            <a:endParaRPr lang="en-US" sz="1700" dirty="0"/>
          </a:p>
        </p:txBody>
      </p:sp>
      <p:sp>
        <p:nvSpPr>
          <p:cNvPr id="7" name="ai_source_selection-text-6"/>
          <p:cNvSpPr/>
          <p:nvPr/>
        </p:nvSpPr>
        <p:spPr>
          <a:xfrm>
            <a:off x="1727200" y="2540000"/>
            <a:ext cx="584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分析頁面的反向連結數量、域名信任度、網域年齡等指標，判斷網站的整體權威程度。</a:t>
            </a:r>
            <a:endParaRPr lang="en-US" sz="1400" dirty="0"/>
          </a:p>
        </p:txBody>
      </p:sp>
      <p:sp>
        <p:nvSpPr>
          <p:cNvPr id="8" name="ai_source_selection-shape-7"/>
          <p:cNvSpPr/>
          <p:nvPr/>
        </p:nvSpPr>
        <p:spPr>
          <a:xfrm>
            <a:off x="8382000" y="1778000"/>
            <a:ext cx="7112000" cy="2032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ai_source_selec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108200"/>
            <a:ext cx="457200" cy="457200"/>
          </a:xfrm>
          <a:prstGeom prst="rect">
            <a:avLst/>
          </a:prstGeom>
        </p:spPr>
      </p:pic>
      <p:sp>
        <p:nvSpPr>
          <p:cNvPr id="10" name="ai_source_selection-text-9"/>
          <p:cNvSpPr/>
          <p:nvPr/>
        </p:nvSpPr>
        <p:spPr>
          <a:xfrm>
            <a:off x="9347200" y="2108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內容獨特性與價值</a:t>
            </a:r>
            <a:endParaRPr lang="en-US" sz="1700" dirty="0"/>
          </a:p>
        </p:txBody>
      </p:sp>
      <p:sp>
        <p:nvSpPr>
          <p:cNvPr id="11" name="ai_source_selection-text-10"/>
          <p:cNvSpPr/>
          <p:nvPr/>
        </p:nvSpPr>
        <p:spPr>
          <a:xfrm>
            <a:off x="9347200" y="2540000"/>
            <a:ext cx="584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評估內容是否提供獨創觀點、原始數據或深度分析，而非單純複述既有資訊。</a:t>
            </a:r>
            <a:endParaRPr lang="en-US" sz="1400" dirty="0"/>
          </a:p>
        </p:txBody>
      </p:sp>
      <p:sp>
        <p:nvSpPr>
          <p:cNvPr id="12" name="ai_source_selection-shape-11"/>
          <p:cNvSpPr/>
          <p:nvPr/>
        </p:nvSpPr>
        <p:spPr>
          <a:xfrm>
            <a:off x="762000" y="4191000"/>
            <a:ext cx="7112000" cy="2032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ai_source_select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4" name="ai_source_selection-text-13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資訊新鮮度與準確性</a:t>
            </a:r>
            <a:endParaRPr lang="en-US" sz="1700" dirty="0"/>
          </a:p>
        </p:txBody>
      </p:sp>
      <p:sp>
        <p:nvSpPr>
          <p:cNvPr id="15" name="ai_source_selection-text-14"/>
          <p:cNvSpPr/>
          <p:nvPr/>
        </p:nvSpPr>
        <p:spPr>
          <a:xfrm>
            <a:off x="1727200" y="4953000"/>
            <a:ext cx="584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檢查內容的發布時間、更新頻率與事實準確性，優先引用最新且準確的資訊。</a:t>
            </a:r>
            <a:endParaRPr lang="en-US" sz="1400" dirty="0"/>
          </a:p>
        </p:txBody>
      </p:sp>
      <p:sp>
        <p:nvSpPr>
          <p:cNvPr id="16" name="ai_source_selection-shape-15"/>
          <p:cNvSpPr/>
          <p:nvPr/>
        </p:nvSpPr>
        <p:spPr>
          <a:xfrm>
            <a:off x="8382000" y="4191000"/>
            <a:ext cx="7112000" cy="2032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7" name="ai_source_selection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8" name="ai_source_selection-text-17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結構易於提取</a:t>
            </a:r>
            <a:endParaRPr lang="en-US" sz="1700" dirty="0"/>
          </a:p>
        </p:txBody>
      </p:sp>
      <p:sp>
        <p:nvSpPr>
          <p:cNvPr id="19" name="ai_source_selection-text-18"/>
          <p:cNvSpPr/>
          <p:nvPr/>
        </p:nvSpPr>
        <p:spPr>
          <a:xfrm>
            <a:off x="9347200" y="4953000"/>
            <a:ext cx="584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判斷內容結構是否清晰、標題層次是否明確，便於 AI 快速提取關鍵資訊。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40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與 SEO 的差異</a:t>
            </a:r>
            <a:endParaRPr lang="en-US" sz="4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al_difference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oal_difference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與 GEO 的目標差異</a:t>
            </a:r>
            <a:endParaRPr lang="en-US" sz="3200" dirty="0"/>
          </a:p>
        </p:txBody>
      </p:sp>
      <p:sp>
        <p:nvSpPr>
          <p:cNvPr id="4" name="goal_difference-shape-3"/>
          <p:cNvSpPr/>
          <p:nvPr/>
        </p:nvSpPr>
        <p:spPr>
          <a:xfrm>
            <a:off x="762000" y="1778000"/>
            <a:ext cx="7112000" cy="3556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5" name="goal_difference-text-4"/>
          <p:cNvSpPr/>
          <p:nvPr/>
        </p:nvSpPr>
        <p:spPr>
          <a:xfrm>
            <a:off x="1016000" y="2032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的目標</a:t>
            </a:r>
            <a:endParaRPr lang="en-US" sz="2200" dirty="0"/>
          </a:p>
        </p:txBody>
      </p:sp>
      <p:sp>
        <p:nvSpPr>
          <p:cNvPr id="6" name="goal_difference-text-5"/>
          <p:cNvSpPr/>
          <p:nvPr/>
        </p:nvSpPr>
        <p:spPr>
          <a:xfrm>
            <a:off x="1016000" y="2667000"/>
            <a:ext cx="660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讓網頁出現在搜尋結果前十名的</a:t>
            </a: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藍色連結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透過技術優化、內容創作與反向連結提升排名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衡量指標：排名位置、自然流量、點擊率</a:t>
            </a:r>
            <a:endParaRPr lang="en-US" sz="1700" dirty="0"/>
          </a:p>
        </p:txBody>
      </p:sp>
      <p:sp>
        <p:nvSpPr>
          <p:cNvPr id="7" name="goal_difference-shape-6"/>
          <p:cNvSpPr/>
          <p:nvPr/>
        </p:nvSpPr>
        <p:spPr>
          <a:xfrm>
            <a:off x="8382000" y="1778000"/>
            <a:ext cx="7112000" cy="3556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goal_difference-text-7"/>
          <p:cNvSpPr/>
          <p:nvPr/>
        </p:nvSpPr>
        <p:spPr>
          <a:xfrm>
            <a:off x="8636000" y="2032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的目標</a:t>
            </a:r>
            <a:endParaRPr lang="en-US" sz="2200" dirty="0"/>
          </a:p>
        </p:txBody>
      </p:sp>
      <p:sp>
        <p:nvSpPr>
          <p:cNvPr id="9" name="goal_difference-text-8"/>
          <p:cNvSpPr/>
          <p:nvPr/>
        </p:nvSpPr>
        <p:spPr>
          <a:xfrm>
            <a:off x="8636000" y="2667000"/>
            <a:ext cx="660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讓內容被 AI 引用的</a:t>
            </a: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回答中提及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透過權威性、數據引用與結構優化被 AI 選中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衡量指標：AI 引用次數、品牌提及率</a:t>
            </a:r>
            <a:endParaRPr lang="en-US" sz="1700" dirty="0"/>
          </a:p>
        </p:txBody>
      </p:sp>
      <p:sp>
        <p:nvSpPr>
          <p:cNvPr id="10" name="goal_difference-shape-9"/>
          <p:cNvSpPr/>
          <p:nvPr/>
        </p:nvSpPr>
        <p:spPr>
          <a:xfrm>
            <a:off x="4572000" y="5715000"/>
            <a:ext cx="7112000" cy="1524000"/>
          </a:xfrm>
          <a:prstGeom prst="roundRect">
            <a:avLst>
              <a:gd name="adj" fmla="val 8333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1" name="goal_difference-text-10"/>
          <p:cNvSpPr/>
          <p:nvPr/>
        </p:nvSpPr>
        <p:spPr>
          <a:xfrm>
            <a:off x="4826000" y="60452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兩者關係：互補而非取代</a:t>
            </a:r>
            <a:endParaRPr lang="en-US" sz="1700" dirty="0"/>
          </a:p>
        </p:txBody>
      </p:sp>
      <p:sp>
        <p:nvSpPr>
          <p:cNvPr id="12" name="goal_difference-text-11"/>
          <p:cNvSpPr/>
          <p:nvPr/>
        </p:nvSpPr>
        <p:spPr>
          <a:xfrm>
            <a:off x="4826000" y="6578600"/>
            <a:ext cx="660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成功的數位策略需要同時佈局 SEO 與 GEO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o_vs_geo_table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eo_vs_geo_table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vs GEO 比較表</a:t>
            </a:r>
            <a:endParaRPr lang="en-US" sz="3200" dirty="0"/>
          </a:p>
        </p:txBody>
      </p:sp>
      <p:graphicFrame>
        <p:nvGraphicFramePr>
          <p:cNvPr id="15" name="seo_vs_geo_table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1524000"/>
          <a:ext cx="14732000" cy="5842000"/>
        </p:xfrm>
        <a:graphic>
          <a:graphicData uri="http://schemas.openxmlformats.org/drawingml/2006/table">
            <a:tbl>
              <a:tblPr/>
              <a:tblGrid>
                <a:gridCol w="2946400"/>
                <a:gridCol w="5892800"/>
                <a:gridCol w="5892800"/>
              </a:tblGrid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比較維度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GEO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63EB"/>
                    </a:solidFill>
                  </a:tcPr>
                </a:tc>
              </a:tr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主要目標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搜尋結果排名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 AI 引用與推薦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2563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核心策略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技術優化 + 內容 + 連結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權威性 + 數據 + 結構化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衡量指標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排名、流量、點擊率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 引用次數、品牌提及率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時間框架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3-6 個月見效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1-3 個月即可觀察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973667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技術重點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網站技術、關鍵字、連結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內容可信度、結構、引用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54000" marR="254000" marT="177800" marB="1778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ual_strategy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dual_strategy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為什麼需要同時做好 SEO 與 GEO？</a:t>
            </a:r>
            <a:endParaRPr lang="en-US" sz="3200" dirty="0"/>
          </a:p>
        </p:txBody>
      </p:sp>
      <p:sp>
        <p:nvSpPr>
          <p:cNvPr id="4" name="dual_strategy-shape-3"/>
          <p:cNvSpPr/>
          <p:nvPr/>
        </p:nvSpPr>
        <p:spPr>
          <a:xfrm>
            <a:off x="762000" y="1778000"/>
            <a:ext cx="6350000" cy="48260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5" name="dual_strategy-text-4"/>
          <p:cNvSpPr/>
          <p:nvPr/>
        </p:nvSpPr>
        <p:spPr>
          <a:xfrm>
            <a:off x="1016000" y="2032000"/>
            <a:ext cx="584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傳統搜尋仍佔多數</a:t>
            </a:r>
            <a:endParaRPr lang="en-US" sz="2000" dirty="0"/>
          </a:p>
        </p:txBody>
      </p:sp>
      <p:sp>
        <p:nvSpPr>
          <p:cNvPr id="6" name="dual_strategy-text-5"/>
          <p:cNvSpPr/>
          <p:nvPr/>
        </p:nvSpPr>
        <p:spPr>
          <a:xfrm>
            <a:off x="1016000" y="2667000"/>
            <a:ext cx="584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80%+ 使用者仍使用傳統搜尋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搜尋引擎仍以傳統搜尋結果為基礎訓練</a:t>
            </a:r>
            <a:endParaRPr lang="en-US" sz="1700" dirty="0"/>
          </a:p>
        </p:txBody>
      </p:sp>
      <p:sp>
        <p:nvSpPr>
          <p:cNvPr id="7" name="dual_strategy-text-6"/>
          <p:cNvSpPr/>
          <p:nvPr/>
        </p:nvSpPr>
        <p:spPr>
          <a:xfrm>
            <a:off x="1016000" y="4699000"/>
            <a:ext cx="584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SEO 確保在傳統搜尋中的基本曝光，是品牌數位存在的基礎。</a:t>
            </a:r>
            <a:endParaRPr lang="en-US" sz="1400" dirty="0"/>
          </a:p>
        </p:txBody>
      </p:sp>
      <p:sp>
        <p:nvSpPr>
          <p:cNvPr id="8" name="dual_strategy-shape-7"/>
          <p:cNvSpPr/>
          <p:nvPr/>
        </p:nvSpPr>
        <p:spPr>
          <a:xfrm>
            <a:off x="9144000" y="1778000"/>
            <a:ext cx="6350000" cy="48260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9" name="dual_strategy-text-8"/>
          <p:cNvSpPr/>
          <p:nvPr/>
        </p:nvSpPr>
        <p:spPr>
          <a:xfrm>
            <a:off x="9398000" y="2032000"/>
            <a:ext cx="584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搜尋快速成長</a:t>
            </a:r>
            <a:endParaRPr lang="en-US" sz="2000" dirty="0"/>
          </a:p>
        </p:txBody>
      </p:sp>
      <p:sp>
        <p:nvSpPr>
          <p:cNvPr id="10" name="dual_strategy-text-9"/>
          <p:cNvSpPr/>
          <p:nvPr/>
        </p:nvSpPr>
        <p:spPr>
          <a:xfrm>
            <a:off x="9398000" y="2667000"/>
            <a:ext cx="584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搜尋比例持續增長中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年輕世代更傾向使用 AI 搜尋工具</a:t>
            </a:r>
            <a:endParaRPr lang="en-US" sz="1700" dirty="0"/>
          </a:p>
        </p:txBody>
      </p:sp>
      <p:sp>
        <p:nvSpPr>
          <p:cNvPr id="11" name="dual_strategy-text-10"/>
          <p:cNvSpPr/>
          <p:nvPr/>
        </p:nvSpPr>
        <p:spPr>
          <a:xfrm>
            <a:off x="9398000" y="4699000"/>
            <a:ext cx="584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確保在新興 AI 搜尋管道中的品牌露出，是未來競爭的關鍵。</a:t>
            </a:r>
            <a:endParaRPr lang="en-US" sz="1400" dirty="0"/>
          </a:p>
        </p:txBody>
      </p:sp>
      <p:sp>
        <p:nvSpPr>
          <p:cNvPr id="12" name="dual_strategy-shape-11"/>
          <p:cNvSpPr/>
          <p:nvPr/>
        </p:nvSpPr>
        <p:spPr>
          <a:xfrm>
            <a:off x="3302000" y="6985000"/>
            <a:ext cx="9652000" cy="1016000"/>
          </a:xfrm>
          <a:prstGeom prst="roundRect">
            <a:avLst>
              <a:gd name="adj" fmla="val 12500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3" name="dual_strategy-text-12"/>
          <p:cNvSpPr/>
          <p:nvPr/>
        </p:nvSpPr>
        <p:spPr>
          <a:xfrm>
            <a:off x="3556000" y="7264400"/>
            <a:ext cx="9144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雙軌策略確保最大曝光機會 —— 同時覆蓋傳統搜尋與 AI 搜尋兩大管道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40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的核心策略</a:t>
            </a:r>
            <a:endParaRPr lang="en-US" sz="4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authority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rategy_authority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策略一：建立品牌權威</a:t>
            </a:r>
            <a:endParaRPr lang="en-US" sz="3200" dirty="0"/>
          </a:p>
        </p:txBody>
      </p:sp>
      <p:sp>
        <p:nvSpPr>
          <p:cNvPr id="4" name="strategy_authority-shape-3"/>
          <p:cNvSpPr/>
          <p:nvPr/>
        </p:nvSpPr>
        <p:spPr>
          <a:xfrm>
            <a:off x="762000" y="1651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trategy_authority-shape-4"/>
          <p:cNvSpPr/>
          <p:nvPr/>
        </p:nvSpPr>
        <p:spPr>
          <a:xfrm>
            <a:off x="1092200" y="19685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6" name="strategy_authority-text-5"/>
          <p:cNvSpPr/>
          <p:nvPr/>
        </p:nvSpPr>
        <p:spPr>
          <a:xfrm>
            <a:off x="1092200" y="19685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strategy_authority-text-6"/>
          <p:cNvSpPr/>
          <p:nvPr/>
        </p:nvSpPr>
        <p:spPr>
          <a:xfrm>
            <a:off x="1854200" y="19304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在高權威網站發表專家文章</a:t>
            </a:r>
            <a:endParaRPr lang="en-US" sz="1700" dirty="0"/>
          </a:p>
        </p:txBody>
      </p:sp>
      <p:sp>
        <p:nvSpPr>
          <p:cNvPr id="8" name="strategy_authority-text-7"/>
          <p:cNvSpPr/>
          <p:nvPr/>
        </p:nvSpPr>
        <p:spPr>
          <a:xfrm>
            <a:off x="1854200" y="23368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TechCrunch、Forbes、Medium 等平台的專欄文章</a:t>
            </a:r>
            <a:endParaRPr lang="en-US" sz="1400" dirty="0"/>
          </a:p>
        </p:txBody>
      </p:sp>
      <p:sp>
        <p:nvSpPr>
          <p:cNvPr id="9" name="strategy_authority-shape-8"/>
          <p:cNvSpPr/>
          <p:nvPr/>
        </p:nvSpPr>
        <p:spPr>
          <a:xfrm>
            <a:off x="762000" y="29972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0" name="strategy_authority-shape-9"/>
          <p:cNvSpPr/>
          <p:nvPr/>
        </p:nvSpPr>
        <p:spPr>
          <a:xfrm>
            <a:off x="1092200" y="33147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1" name="strategy_authority-text-10"/>
          <p:cNvSpPr/>
          <p:nvPr/>
        </p:nvSpPr>
        <p:spPr>
          <a:xfrm>
            <a:off x="1092200" y="33147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strategy_authority-text-11"/>
          <p:cNvSpPr/>
          <p:nvPr/>
        </p:nvSpPr>
        <p:spPr>
          <a:xfrm>
            <a:off x="1854200" y="32766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參與業界活動與會議</a:t>
            </a:r>
            <a:endParaRPr lang="en-US" sz="1700" dirty="0"/>
          </a:p>
        </p:txBody>
      </p:sp>
      <p:sp>
        <p:nvSpPr>
          <p:cNvPr id="13" name="strategy_authority-text-12"/>
          <p:cNvSpPr/>
          <p:nvPr/>
        </p:nvSpPr>
        <p:spPr>
          <a:xfrm>
            <a:off x="1854200" y="36830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演講、研討會、線上工作坊提升專業形象</a:t>
            </a:r>
            <a:endParaRPr lang="en-US" sz="1400" dirty="0"/>
          </a:p>
        </p:txBody>
      </p:sp>
      <p:sp>
        <p:nvSpPr>
          <p:cNvPr id="14" name="strategy_authority-shape-13"/>
          <p:cNvSpPr/>
          <p:nvPr/>
        </p:nvSpPr>
        <p:spPr>
          <a:xfrm>
            <a:off x="762000" y="4343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5" name="strategy_authority-shape-14"/>
          <p:cNvSpPr/>
          <p:nvPr/>
        </p:nvSpPr>
        <p:spPr>
          <a:xfrm>
            <a:off x="1092200" y="46609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6" name="strategy_authority-text-15"/>
          <p:cNvSpPr/>
          <p:nvPr/>
        </p:nvSpPr>
        <p:spPr>
          <a:xfrm>
            <a:off x="1092200" y="46609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strategy_authority-text-16"/>
          <p:cNvSpPr/>
          <p:nvPr/>
        </p:nvSpPr>
        <p:spPr>
          <a:xfrm>
            <a:off x="1854200" y="46228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建立完整的線上品牌形象</a:t>
            </a:r>
            <a:endParaRPr lang="en-US" sz="1700" dirty="0"/>
          </a:p>
        </p:txBody>
      </p:sp>
      <p:sp>
        <p:nvSpPr>
          <p:cNvPr id="18" name="strategy_authority-text-17"/>
          <p:cNvSpPr/>
          <p:nvPr/>
        </p:nvSpPr>
        <p:spPr>
          <a:xfrm>
            <a:off x="1854200" y="50292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LinkedIn、個人部落格、社群媒體的一致性經營</a:t>
            </a:r>
            <a:endParaRPr lang="en-US" sz="1400" dirty="0"/>
          </a:p>
        </p:txBody>
      </p:sp>
      <p:sp>
        <p:nvSpPr>
          <p:cNvPr id="19" name="strategy_authority-shape-18"/>
          <p:cNvSpPr/>
          <p:nvPr/>
        </p:nvSpPr>
        <p:spPr>
          <a:xfrm>
            <a:off x="762000" y="5689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0" name="strategy_authority-shape-19"/>
          <p:cNvSpPr/>
          <p:nvPr/>
        </p:nvSpPr>
        <p:spPr>
          <a:xfrm>
            <a:off x="1092200" y="6007100"/>
            <a:ext cx="508000" cy="50800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1" name="strategy_authority-text-20"/>
          <p:cNvSpPr/>
          <p:nvPr/>
        </p:nvSpPr>
        <p:spPr>
          <a:xfrm>
            <a:off x="1092200" y="60071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strategy_authority-text-21"/>
          <p:cNvSpPr/>
          <p:nvPr/>
        </p:nvSpPr>
        <p:spPr>
          <a:xfrm>
            <a:off x="1854200" y="59690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獲得權威網站的反向連結</a:t>
            </a:r>
            <a:endParaRPr lang="en-US" sz="1700" dirty="0"/>
          </a:p>
        </p:txBody>
      </p:sp>
      <p:sp>
        <p:nvSpPr>
          <p:cNvPr id="23" name="strategy_authority-text-22"/>
          <p:cNvSpPr/>
          <p:nvPr/>
        </p:nvSpPr>
        <p:spPr>
          <a:xfrm>
            <a:off x="1854200" y="63754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高品質反向連結同時提升傳統 SEO 與 GEO 權威度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data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rategy_data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策略二：提供原始數據與研究</a:t>
            </a:r>
            <a:endParaRPr lang="en-US" sz="3200" dirty="0"/>
          </a:p>
        </p:txBody>
      </p:sp>
      <p:sp>
        <p:nvSpPr>
          <p:cNvPr id="4" name="strategy_data-shape-3"/>
          <p:cNvSpPr/>
          <p:nvPr/>
        </p:nvSpPr>
        <p:spPr>
          <a:xfrm>
            <a:off x="762000" y="1651000"/>
            <a:ext cx="6858000" cy="50800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trategy_data-text-4"/>
          <p:cNvSpPr/>
          <p:nvPr/>
        </p:nvSpPr>
        <p:spPr>
          <a:xfrm>
            <a:off x="1016000" y="1905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引用內容類型分佈</a:t>
            </a:r>
            <a:endParaRPr lang="en-US" sz="1700" dirty="0"/>
          </a:p>
        </p:txBody>
      </p:sp>
      <p:graphicFrame>
        <p:nvGraphicFramePr>
          <p:cNvPr id="6" name="strategy_data-chart-5" descr=""/>
          <p:cNvGraphicFramePr/>
          <p:nvPr/>
        </p:nvGraphicFramePr>
        <p:xfrm>
          <a:off x="1270000" y="2413000"/>
          <a:ext cx="6096000" cy="406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trategy_data-text-6"/>
          <p:cNvSpPr/>
          <p:nvPr/>
        </p:nvSpPr>
        <p:spPr>
          <a:xfrm>
            <a:off x="8128000" y="1905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</a:t>
            </a:r>
            <a:r>
              <a:rPr lang="en-US" sz="17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獨家的市場研究報告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包含具體</a:t>
            </a: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統計數字與數據</a:t>
            </a:r>
            <a:endParaRPr lang="en-US" sz="1700" dirty="0"/>
          </a:p>
          <a:p>
            <a:pPr algn="l" marL="269875" indent="-269875">
              <a:lnSpc>
                <a:spcPts val="2890"/>
              </a:lnSpc>
              <a:spcBef>
                <a:spcPts val="10"/>
              </a:spcBef>
              <a:buSzPct val="100000"/>
              <a:buChar char="•"/>
            </a:pPr>
            <a:r>
              <a:rPr lang="en-US" sz="17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更傾向引用有數據支持的內容</a:t>
            </a:r>
            <a:endParaRPr lang="en-US" sz="1700" dirty="0"/>
          </a:p>
        </p:txBody>
      </p:sp>
      <p:sp>
        <p:nvSpPr>
          <p:cNvPr id="8" name="strategy_data-shape-7"/>
          <p:cNvSpPr/>
          <p:nvPr/>
        </p:nvSpPr>
        <p:spPr>
          <a:xfrm>
            <a:off x="8128000" y="4064000"/>
            <a:ext cx="7112000" cy="2667000"/>
          </a:xfrm>
          <a:prstGeom prst="roundRect">
            <a:avLst>
              <a:gd name="adj" fmla="val 4762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9" name="strategy_data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4394200"/>
            <a:ext cx="406400" cy="406400"/>
          </a:xfrm>
          <a:prstGeom prst="rect">
            <a:avLst/>
          </a:prstGeom>
        </p:spPr>
      </p:pic>
      <p:sp>
        <p:nvSpPr>
          <p:cNvPr id="10" name="strategy_data-text-9"/>
          <p:cNvSpPr/>
          <p:nvPr/>
        </p:nvSpPr>
        <p:spPr>
          <a:xfrm>
            <a:off x="9017000" y="4343400"/>
            <a:ext cx="596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實作案例</a:t>
            </a:r>
            <a:endParaRPr lang="en-US" sz="1700" dirty="0"/>
          </a:p>
        </p:txBody>
      </p:sp>
      <p:sp>
        <p:nvSpPr>
          <p:cNvPr id="11" name="strategy_data-text-10"/>
          <p:cNvSpPr/>
          <p:nvPr/>
        </p:nvSpPr>
        <p:spPr>
          <a:xfrm>
            <a:off x="8458200" y="4978400"/>
            <a:ext cx="6477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發布「2026年台灣電商趨勢報告」，包含市場規模數據、消費者行為分析、平台比較等原始數據，大幅提升品牌在 AI 搜尋中的引用機率。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structure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rategy_structure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策略三：結構化內容格式</a:t>
            </a:r>
            <a:endParaRPr lang="en-US" sz="3200" dirty="0"/>
          </a:p>
        </p:txBody>
      </p:sp>
      <p:sp>
        <p:nvSpPr>
          <p:cNvPr id="4" name="strategy_structure-shape-3"/>
          <p:cNvSpPr/>
          <p:nvPr/>
        </p:nvSpPr>
        <p:spPr>
          <a:xfrm>
            <a:off x="762000" y="1651000"/>
            <a:ext cx="7112000" cy="533400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5" name="strategy_structure-text-4"/>
          <p:cNvSpPr/>
          <p:nvPr/>
        </p:nvSpPr>
        <p:spPr>
          <a:xfrm>
            <a:off x="1016000" y="1905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易於提取的格式特徵</a:t>
            </a:r>
            <a:endParaRPr lang="en-US" sz="1700" dirty="0"/>
          </a:p>
        </p:txBody>
      </p:sp>
      <p:sp>
        <p:nvSpPr>
          <p:cNvPr id="6" name="strategy_structure-shape-5"/>
          <p:cNvSpPr/>
          <p:nvPr/>
        </p:nvSpPr>
        <p:spPr>
          <a:xfrm>
            <a:off x="1016000" y="2476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/>
        </p:spPr>
      </p:sp>
      <p:pic>
        <p:nvPicPr>
          <p:cNvPr id="7" name="strategy_structure-icon-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2705100"/>
            <a:ext cx="304800" cy="304800"/>
          </a:xfrm>
          <a:prstGeom prst="rect">
            <a:avLst/>
          </a:prstGeom>
        </p:spPr>
      </p:pic>
      <p:sp>
        <p:nvSpPr>
          <p:cNvPr id="8" name="strategy_structure-text-7"/>
          <p:cNvSpPr/>
          <p:nvPr/>
        </p:nvSpPr>
        <p:spPr>
          <a:xfrm>
            <a:off x="1676400" y="2730500"/>
            <a:ext cx="558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清晰的標題層次（H1-H4）</a:t>
            </a:r>
            <a:endParaRPr lang="en-US" sz="1500" dirty="0"/>
          </a:p>
        </p:txBody>
      </p:sp>
      <p:sp>
        <p:nvSpPr>
          <p:cNvPr id="9" name="strategy_structure-shape-8"/>
          <p:cNvSpPr/>
          <p:nvPr/>
        </p:nvSpPr>
        <p:spPr>
          <a:xfrm>
            <a:off x="1016000" y="3365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/>
        </p:spPr>
      </p:sp>
      <p:pic>
        <p:nvPicPr>
          <p:cNvPr id="10" name="strategy_structure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594100"/>
            <a:ext cx="304800" cy="304800"/>
          </a:xfrm>
          <a:prstGeom prst="rect">
            <a:avLst/>
          </a:prstGeom>
        </p:spPr>
      </p:pic>
      <p:sp>
        <p:nvSpPr>
          <p:cNvPr id="11" name="strategy_structure-text-10"/>
          <p:cNvSpPr/>
          <p:nvPr/>
        </p:nvSpPr>
        <p:spPr>
          <a:xfrm>
            <a:off x="1676400" y="3619500"/>
            <a:ext cx="558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以問答形式呈現內容</a:t>
            </a:r>
            <a:endParaRPr lang="en-US" sz="1500" dirty="0"/>
          </a:p>
        </p:txBody>
      </p:sp>
      <p:sp>
        <p:nvSpPr>
          <p:cNvPr id="12" name="strategy_structure-shape-11"/>
          <p:cNvSpPr/>
          <p:nvPr/>
        </p:nvSpPr>
        <p:spPr>
          <a:xfrm>
            <a:off x="1016000" y="4254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/>
        </p:spPr>
      </p:sp>
      <p:pic>
        <p:nvPicPr>
          <p:cNvPr id="13" name="strategy_structur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483100"/>
            <a:ext cx="304800" cy="304800"/>
          </a:xfrm>
          <a:prstGeom prst="rect">
            <a:avLst/>
          </a:prstGeom>
        </p:spPr>
      </p:pic>
      <p:sp>
        <p:nvSpPr>
          <p:cNvPr id="14" name="strategy_structure-text-13"/>
          <p:cNvSpPr/>
          <p:nvPr/>
        </p:nvSpPr>
        <p:spPr>
          <a:xfrm>
            <a:off x="1676400" y="4508500"/>
            <a:ext cx="558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使用表格、清單、步驟說明</a:t>
            </a:r>
            <a:endParaRPr lang="en-US" sz="1500" dirty="0"/>
          </a:p>
        </p:txBody>
      </p:sp>
      <p:sp>
        <p:nvSpPr>
          <p:cNvPr id="15" name="strategy_structure-shape-14"/>
          <p:cNvSpPr/>
          <p:nvPr/>
        </p:nvSpPr>
        <p:spPr>
          <a:xfrm>
            <a:off x="1016000" y="5143500"/>
            <a:ext cx="6604000" cy="762000"/>
          </a:xfrm>
          <a:prstGeom prst="roundRect">
            <a:avLst>
              <a:gd name="adj" fmla="val 10000"/>
            </a:avLst>
          </a:prstGeom>
          <a:solidFill>
            <a:srgbClr val="DCFCE7"/>
          </a:solidFill>
          <a:ln/>
        </p:spPr>
      </p:sp>
      <p:pic>
        <p:nvPicPr>
          <p:cNvPr id="16" name="strategy_structure-icon-1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372100"/>
            <a:ext cx="304800" cy="304800"/>
          </a:xfrm>
          <a:prstGeom prst="rect">
            <a:avLst/>
          </a:prstGeom>
        </p:spPr>
      </p:pic>
      <p:sp>
        <p:nvSpPr>
          <p:cNvPr id="17" name="strategy_structure-text-16"/>
          <p:cNvSpPr/>
          <p:nvPr/>
        </p:nvSpPr>
        <p:spPr>
          <a:xfrm>
            <a:off x="1676400" y="5397500"/>
            <a:ext cx="5588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提供簡潔的摘要段落</a:t>
            </a:r>
            <a:endParaRPr lang="en-US" sz="1500" dirty="0"/>
          </a:p>
        </p:txBody>
      </p:sp>
      <p:sp>
        <p:nvSpPr>
          <p:cNvPr id="18" name="strategy_structure-shape-17"/>
          <p:cNvSpPr/>
          <p:nvPr/>
        </p:nvSpPr>
        <p:spPr>
          <a:xfrm>
            <a:off x="8382000" y="1651000"/>
            <a:ext cx="7112000" cy="5334000"/>
          </a:xfrm>
          <a:prstGeom prst="roundRect">
            <a:avLst>
              <a:gd name="adj" fmla="val 238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9" name="strategy_structure-text-18"/>
          <p:cNvSpPr/>
          <p:nvPr/>
        </p:nvSpPr>
        <p:spPr>
          <a:xfrm>
            <a:off x="8636000" y="1905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範例：問答式段落結構</a:t>
            </a:r>
            <a:endParaRPr lang="en-US" sz="1700" dirty="0"/>
          </a:p>
        </p:txBody>
      </p:sp>
      <p:sp>
        <p:nvSpPr>
          <p:cNvPr id="20" name="strategy_structure-shape-19"/>
          <p:cNvSpPr/>
          <p:nvPr/>
        </p:nvSpPr>
        <p:spPr>
          <a:xfrm>
            <a:off x="8636000" y="2476500"/>
            <a:ext cx="6604000" cy="127000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/>
        </p:spPr>
      </p:sp>
      <p:sp>
        <p:nvSpPr>
          <p:cNvPr id="21" name="strategy_structure-text-20"/>
          <p:cNvSpPr/>
          <p:nvPr/>
        </p:nvSpPr>
        <p:spPr>
          <a:xfrm>
            <a:off x="8890000" y="2667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Q：什麼是 GEO？</a:t>
            </a:r>
            <a:endParaRPr lang="en-US" sz="1400" dirty="0"/>
          </a:p>
        </p:txBody>
      </p:sp>
      <p:sp>
        <p:nvSpPr>
          <p:cNvPr id="22" name="strategy_structure-text-21"/>
          <p:cNvSpPr/>
          <p:nvPr/>
        </p:nvSpPr>
        <p:spPr>
          <a:xfrm>
            <a:off x="8890000" y="30480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A：GEO 是生成式引擎最佳化，是一種讓品牌內容被 AI 搜尋引擎引用與推薦的策略。</a:t>
            </a:r>
            <a:endParaRPr lang="en-US" sz="1300" dirty="0"/>
          </a:p>
        </p:txBody>
      </p:sp>
      <p:sp>
        <p:nvSpPr>
          <p:cNvPr id="23" name="strategy_structure-shape-22"/>
          <p:cNvSpPr/>
          <p:nvPr/>
        </p:nvSpPr>
        <p:spPr>
          <a:xfrm>
            <a:off x="8636000" y="3937000"/>
            <a:ext cx="6604000" cy="1270000"/>
          </a:xfrm>
          <a:prstGeom prst="roundRect">
            <a:avLst>
              <a:gd name="adj" fmla="val 6000"/>
            </a:avLst>
          </a:prstGeom>
          <a:solidFill>
            <a:srgbClr val="EFF6FF"/>
          </a:solidFill>
          <a:ln/>
        </p:spPr>
      </p:sp>
      <p:sp>
        <p:nvSpPr>
          <p:cNvPr id="24" name="strategy_structure-text-23"/>
          <p:cNvSpPr/>
          <p:nvPr/>
        </p:nvSpPr>
        <p:spPr>
          <a:xfrm>
            <a:off x="8890000" y="41275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Q：GEO 與 SEO 有何不同？</a:t>
            </a:r>
            <a:endParaRPr lang="en-US" sz="1400" dirty="0"/>
          </a:p>
        </p:txBody>
      </p:sp>
      <p:sp>
        <p:nvSpPr>
          <p:cNvPr id="25" name="strategy_structure-text-24"/>
          <p:cNvSpPr/>
          <p:nvPr/>
        </p:nvSpPr>
        <p:spPr>
          <a:xfrm>
            <a:off x="8890000" y="45085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A：SEO 優化搜尋排名，GEO 優化 AI 引用。兩者互補，需同時佈局。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tegy_citation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strategy_citation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策略四：引用權威來源</a:t>
            </a:r>
            <a:endParaRPr lang="en-US" sz="3200" dirty="0"/>
          </a:p>
        </p:txBody>
      </p:sp>
      <p:sp>
        <p:nvSpPr>
          <p:cNvPr id="4" name="strategy_citation-text-3"/>
          <p:cNvSpPr/>
          <p:nvPr/>
        </p:nvSpPr>
        <p:spPr>
          <a:xfrm>
            <a:off x="762000" y="1524000"/>
            <a:ext cx="1473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在內容中引用學術研究、官方報告，標註數據來源與出處，可大幅提升 AI 對內容的信任度。</a:t>
            </a:r>
            <a:endParaRPr lang="en-US" sz="1800" dirty="0"/>
          </a:p>
        </p:txBody>
      </p:sp>
      <p:sp>
        <p:nvSpPr>
          <p:cNvPr id="5" name="strategy_citation-shape-4"/>
          <p:cNvSpPr/>
          <p:nvPr/>
        </p:nvSpPr>
        <p:spPr>
          <a:xfrm>
            <a:off x="762000" y="2540000"/>
            <a:ext cx="457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6" name="strategy_citation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2870200"/>
            <a:ext cx="508000" cy="508000"/>
          </a:xfrm>
          <a:prstGeom prst="rect">
            <a:avLst/>
          </a:prstGeom>
        </p:spPr>
      </p:pic>
      <p:sp>
        <p:nvSpPr>
          <p:cNvPr id="7" name="strategy_citation-text-6"/>
          <p:cNvSpPr/>
          <p:nvPr/>
        </p:nvSpPr>
        <p:spPr>
          <a:xfrm>
            <a:off x="1016000" y="3556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學術研究</a:t>
            </a:r>
            <a:endParaRPr lang="en-US" sz="1600" dirty="0"/>
          </a:p>
        </p:txBody>
      </p:sp>
      <p:sp>
        <p:nvSpPr>
          <p:cNvPr id="8" name="strategy_citation-text-7"/>
          <p:cNvSpPr/>
          <p:nvPr/>
        </p:nvSpPr>
        <p:spPr>
          <a:xfrm>
            <a:off x="1016000" y="40132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引用大學論文、期刊研究，標註作者與年份</a:t>
            </a:r>
            <a:endParaRPr lang="en-US" sz="1300" dirty="0"/>
          </a:p>
        </p:txBody>
      </p:sp>
      <p:sp>
        <p:nvSpPr>
          <p:cNvPr id="9" name="strategy_citation-shape-8"/>
          <p:cNvSpPr/>
          <p:nvPr/>
        </p:nvSpPr>
        <p:spPr>
          <a:xfrm>
            <a:off x="5842000" y="2540000"/>
            <a:ext cx="457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0" name="strategy_citation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2870200"/>
            <a:ext cx="508000" cy="508000"/>
          </a:xfrm>
          <a:prstGeom prst="rect">
            <a:avLst/>
          </a:prstGeom>
        </p:spPr>
      </p:pic>
      <p:sp>
        <p:nvSpPr>
          <p:cNvPr id="11" name="strategy_citation-text-10"/>
          <p:cNvSpPr/>
          <p:nvPr/>
        </p:nvSpPr>
        <p:spPr>
          <a:xfrm>
            <a:off x="6096000" y="3556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官方報告</a:t>
            </a:r>
            <a:endParaRPr lang="en-US" sz="1600" dirty="0"/>
          </a:p>
        </p:txBody>
      </p:sp>
      <p:sp>
        <p:nvSpPr>
          <p:cNvPr id="12" name="strategy_citation-text-11"/>
          <p:cNvSpPr/>
          <p:nvPr/>
        </p:nvSpPr>
        <p:spPr>
          <a:xfrm>
            <a:off x="6096000" y="40132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引用政府統計、產業報告、官方數據</a:t>
            </a:r>
            <a:endParaRPr lang="en-US" sz="1300" dirty="0"/>
          </a:p>
        </p:txBody>
      </p:sp>
      <p:sp>
        <p:nvSpPr>
          <p:cNvPr id="13" name="strategy_citation-shape-12"/>
          <p:cNvSpPr/>
          <p:nvPr/>
        </p:nvSpPr>
        <p:spPr>
          <a:xfrm>
            <a:off x="10922000" y="2540000"/>
            <a:ext cx="457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4" name="strategy_citation-icon-1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870200"/>
            <a:ext cx="508000" cy="508000"/>
          </a:xfrm>
          <a:prstGeom prst="rect">
            <a:avLst/>
          </a:prstGeom>
        </p:spPr>
      </p:pic>
      <p:sp>
        <p:nvSpPr>
          <p:cNvPr id="15" name="strategy_citation-text-14"/>
          <p:cNvSpPr/>
          <p:nvPr/>
        </p:nvSpPr>
        <p:spPr>
          <a:xfrm>
            <a:off x="11176000" y="3556000"/>
            <a:ext cx="406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權威媒體</a:t>
            </a:r>
            <a:endParaRPr lang="en-US" sz="1600" dirty="0"/>
          </a:p>
        </p:txBody>
      </p:sp>
      <p:sp>
        <p:nvSpPr>
          <p:cNvPr id="16" name="strategy_citation-text-15"/>
          <p:cNvSpPr/>
          <p:nvPr/>
        </p:nvSpPr>
        <p:spPr>
          <a:xfrm>
            <a:off x="11176000" y="4013200"/>
            <a:ext cx="406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引用知名媒體報導與專家訪談</a:t>
            </a:r>
            <a:endParaRPr lang="en-US" sz="1300" dirty="0"/>
          </a:p>
        </p:txBody>
      </p:sp>
      <p:sp>
        <p:nvSpPr>
          <p:cNvPr id="17" name="strategy_citation-shape-16"/>
          <p:cNvSpPr/>
          <p:nvPr/>
        </p:nvSpPr>
        <p:spPr>
          <a:xfrm>
            <a:off x="762000" y="5461000"/>
            <a:ext cx="14732000" cy="1651000"/>
          </a:xfrm>
          <a:prstGeom prst="roundRect">
            <a:avLst>
              <a:gd name="adj" fmla="val 6154"/>
            </a:avLst>
          </a:prstGeom>
          <a:solidFill>
            <a:srgbClr val="FEF3C7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strategy_citation-icon-1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5791200"/>
            <a:ext cx="406400" cy="406400"/>
          </a:xfrm>
          <a:prstGeom prst="rect">
            <a:avLst/>
          </a:prstGeom>
        </p:spPr>
      </p:pic>
      <p:sp>
        <p:nvSpPr>
          <p:cNvPr id="19" name="strategy_citation-text-18"/>
          <p:cNvSpPr/>
          <p:nvPr/>
        </p:nvSpPr>
        <p:spPr>
          <a:xfrm>
            <a:off x="1651000" y="5740400"/>
            <a:ext cx="1346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更信任有明確來源的內容。每次引用都標註「根據 XXX 研究（2025）」，不僅提升可信度，也讓 AI 更容易驗證資訊的準確性。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40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實作方法與工具</a:t>
            </a:r>
            <a:endParaRPr lang="en-US" sz="4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checklist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checklist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實作檢查清單</a:t>
            </a:r>
            <a:endParaRPr lang="en-US" sz="3200" dirty="0"/>
          </a:p>
        </p:txBody>
      </p:sp>
      <p:sp>
        <p:nvSpPr>
          <p:cNvPr id="4" name="geo_checklist-shape-3"/>
          <p:cNvSpPr/>
          <p:nvPr/>
        </p:nvSpPr>
        <p:spPr>
          <a:xfrm>
            <a:off x="762000" y="1651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geo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81200"/>
            <a:ext cx="355600" cy="355600"/>
          </a:xfrm>
          <a:prstGeom prst="rect">
            <a:avLst/>
          </a:prstGeom>
        </p:spPr>
      </p:pic>
      <p:sp>
        <p:nvSpPr>
          <p:cNvPr id="6" name="geo_checklist-text-5"/>
          <p:cNvSpPr/>
          <p:nvPr/>
        </p:nvSpPr>
        <p:spPr>
          <a:xfrm>
            <a:off x="1651000" y="20066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內容包含具體數據與統計</a:t>
            </a:r>
            <a:endParaRPr lang="en-US" sz="1700" dirty="0"/>
          </a:p>
        </p:txBody>
      </p:sp>
      <p:sp>
        <p:nvSpPr>
          <p:cNvPr id="7" name="geo_checklist-text-6"/>
          <p:cNvSpPr/>
          <p:nvPr/>
        </p:nvSpPr>
        <p:spPr>
          <a:xfrm>
            <a:off x="1651000" y="23876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數據是 AI 引用的首選內容類型</a:t>
            </a:r>
            <a:endParaRPr lang="en-US" sz="1300" dirty="0"/>
          </a:p>
        </p:txBody>
      </p:sp>
      <p:sp>
        <p:nvSpPr>
          <p:cNvPr id="8" name="geo_checklist-shape-7"/>
          <p:cNvSpPr/>
          <p:nvPr/>
        </p:nvSpPr>
        <p:spPr>
          <a:xfrm>
            <a:off x="8382000" y="16510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geo_checklis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1981200"/>
            <a:ext cx="355600" cy="355600"/>
          </a:xfrm>
          <a:prstGeom prst="rect">
            <a:avLst/>
          </a:prstGeom>
        </p:spPr>
      </p:pic>
      <p:sp>
        <p:nvSpPr>
          <p:cNvPr id="10" name="geo_checklist-text-9"/>
          <p:cNvSpPr/>
          <p:nvPr/>
        </p:nvSpPr>
        <p:spPr>
          <a:xfrm>
            <a:off x="9271000" y="20066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引用至少 2-3 個權威來源</a:t>
            </a:r>
            <a:endParaRPr lang="en-US" sz="1700" dirty="0"/>
          </a:p>
        </p:txBody>
      </p:sp>
      <p:sp>
        <p:nvSpPr>
          <p:cNvPr id="11" name="geo_checklist-text-10"/>
          <p:cNvSpPr/>
          <p:nvPr/>
        </p:nvSpPr>
        <p:spPr>
          <a:xfrm>
            <a:off x="9271000" y="23876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學術研究、官方報告或權威媒體</a:t>
            </a:r>
            <a:endParaRPr lang="en-US" sz="1300" dirty="0"/>
          </a:p>
        </p:txBody>
      </p:sp>
      <p:sp>
        <p:nvSpPr>
          <p:cNvPr id="12" name="geo_checklist-shape-11"/>
          <p:cNvSpPr/>
          <p:nvPr/>
        </p:nvSpPr>
        <p:spPr>
          <a:xfrm>
            <a:off x="762000" y="29972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geo_checklis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3327400"/>
            <a:ext cx="355600" cy="355600"/>
          </a:xfrm>
          <a:prstGeom prst="rect">
            <a:avLst/>
          </a:prstGeom>
        </p:spPr>
      </p:pic>
      <p:sp>
        <p:nvSpPr>
          <p:cNvPr id="14" name="geo_checklist-text-13"/>
          <p:cNvSpPr/>
          <p:nvPr/>
        </p:nvSpPr>
        <p:spPr>
          <a:xfrm>
            <a:off x="1651000" y="33528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使用結構化格式</a:t>
            </a:r>
            <a:endParaRPr lang="en-US" sz="1700" dirty="0"/>
          </a:p>
        </p:txBody>
      </p:sp>
      <p:sp>
        <p:nvSpPr>
          <p:cNvPr id="15" name="geo_checklist-text-14"/>
          <p:cNvSpPr/>
          <p:nvPr/>
        </p:nvSpPr>
        <p:spPr>
          <a:xfrm>
            <a:off x="1651000" y="37338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標題層次、清單、表格、問答格式</a:t>
            </a:r>
            <a:endParaRPr lang="en-US" sz="1300" dirty="0"/>
          </a:p>
        </p:txBody>
      </p:sp>
      <p:sp>
        <p:nvSpPr>
          <p:cNvPr id="16" name="geo_checklist-shape-15"/>
          <p:cNvSpPr/>
          <p:nvPr/>
        </p:nvSpPr>
        <p:spPr>
          <a:xfrm>
            <a:off x="8382000" y="29972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7" name="geo_checklist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3327400"/>
            <a:ext cx="355600" cy="355600"/>
          </a:xfrm>
          <a:prstGeom prst="rect">
            <a:avLst/>
          </a:prstGeom>
        </p:spPr>
      </p:pic>
      <p:sp>
        <p:nvSpPr>
          <p:cNvPr id="18" name="geo_checklist-text-17"/>
          <p:cNvSpPr/>
          <p:nvPr/>
        </p:nvSpPr>
        <p:spPr>
          <a:xfrm>
            <a:off x="9271000" y="33528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包含明確的品牌名稱與關鍵字</a:t>
            </a:r>
            <a:endParaRPr lang="en-US" sz="1700" dirty="0"/>
          </a:p>
        </p:txBody>
      </p:sp>
      <p:sp>
        <p:nvSpPr>
          <p:cNvPr id="19" name="geo_checklist-text-18"/>
          <p:cNvSpPr/>
          <p:nvPr/>
        </p:nvSpPr>
        <p:spPr>
          <a:xfrm>
            <a:off x="9271000" y="37338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需要明確識別品牌與主題</a:t>
            </a:r>
            <a:endParaRPr lang="en-US" sz="1300" dirty="0"/>
          </a:p>
        </p:txBody>
      </p:sp>
      <p:sp>
        <p:nvSpPr>
          <p:cNvPr id="20" name="geo_checklist-shape-19"/>
          <p:cNvSpPr/>
          <p:nvPr/>
        </p:nvSpPr>
        <p:spPr>
          <a:xfrm>
            <a:off x="762000" y="43434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1" name="geo_checklist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200" y="4673600"/>
            <a:ext cx="355600" cy="355600"/>
          </a:xfrm>
          <a:prstGeom prst="rect">
            <a:avLst/>
          </a:prstGeom>
        </p:spPr>
      </p:pic>
      <p:sp>
        <p:nvSpPr>
          <p:cNvPr id="22" name="geo_checklist-text-21"/>
          <p:cNvSpPr/>
          <p:nvPr/>
        </p:nvSpPr>
        <p:spPr>
          <a:xfrm>
            <a:off x="1651000" y="46990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確保內容準確且可驗證</a:t>
            </a:r>
            <a:endParaRPr lang="en-US" sz="1700" dirty="0"/>
          </a:p>
        </p:txBody>
      </p:sp>
      <p:sp>
        <p:nvSpPr>
          <p:cNvPr id="23" name="geo_checklist-text-22"/>
          <p:cNvSpPr/>
          <p:nvPr/>
        </p:nvSpPr>
        <p:spPr>
          <a:xfrm>
            <a:off x="1651000" y="50800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錯誤資訊會嚴重損害品牌可信度</a:t>
            </a:r>
            <a:endParaRPr lang="en-US" sz="1300" dirty="0"/>
          </a:p>
        </p:txBody>
      </p:sp>
      <p:sp>
        <p:nvSpPr>
          <p:cNvPr id="24" name="geo_checklist-shape-23"/>
          <p:cNvSpPr/>
          <p:nvPr/>
        </p:nvSpPr>
        <p:spPr>
          <a:xfrm>
            <a:off x="8382000" y="4343400"/>
            <a:ext cx="7112000" cy="114300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5" name="geo_checklist-icon-2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2200" y="4673600"/>
            <a:ext cx="355600" cy="355600"/>
          </a:xfrm>
          <a:prstGeom prst="rect">
            <a:avLst/>
          </a:prstGeom>
        </p:spPr>
      </p:pic>
      <p:sp>
        <p:nvSpPr>
          <p:cNvPr id="26" name="geo_checklist-text-25"/>
          <p:cNvSpPr/>
          <p:nvPr/>
        </p:nvSpPr>
        <p:spPr>
          <a:xfrm>
            <a:off x="9271000" y="46990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定期更新內容保持新鮮度</a:t>
            </a:r>
            <a:endParaRPr lang="en-US" sz="1700" dirty="0"/>
          </a:p>
        </p:txBody>
      </p:sp>
      <p:sp>
        <p:nvSpPr>
          <p:cNvPr id="27" name="geo_checklist-text-26"/>
          <p:cNvSpPr/>
          <p:nvPr/>
        </p:nvSpPr>
        <p:spPr>
          <a:xfrm>
            <a:off x="9271000" y="5080000"/>
            <a:ext cx="596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偏好引用最新、最準確的資訊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_format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content_format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內容格式優化技巧</a:t>
            </a:r>
            <a:endParaRPr lang="en-US" sz="3200" dirty="0"/>
          </a:p>
        </p:txBody>
      </p:sp>
      <p:sp>
        <p:nvSpPr>
          <p:cNvPr id="4" name="content_format-shape-3"/>
          <p:cNvSpPr/>
          <p:nvPr/>
        </p:nvSpPr>
        <p:spPr>
          <a:xfrm>
            <a:off x="762000" y="1524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FEF2F2"/>
          </a:solidFill>
          <a:ln w="12700">
            <a:solidFill>
              <a:srgbClr val="EA4335"/>
            </a:solidFill>
            <a:prstDash val="solid"/>
          </a:ln>
        </p:spPr>
      </p:sp>
      <p:sp>
        <p:nvSpPr>
          <p:cNvPr id="5" name="content_format-text-4"/>
          <p:cNvSpPr/>
          <p:nvPr/>
        </p:nvSpPr>
        <p:spPr>
          <a:xfrm>
            <a:off x="1016000" y="1778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EA433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避免的寫法</a:t>
            </a:r>
            <a:endParaRPr lang="en-US" sz="1700" dirty="0"/>
          </a:p>
        </p:txBody>
      </p:sp>
      <p:sp>
        <p:nvSpPr>
          <p:cNvPr id="6" name="content_format-shape-5"/>
          <p:cNvSpPr/>
          <p:nvPr/>
        </p:nvSpPr>
        <p:spPr>
          <a:xfrm>
            <a:off x="1016000" y="2349500"/>
            <a:ext cx="6604000" cy="13970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</p:spPr>
      </p:sp>
      <p:sp>
        <p:nvSpPr>
          <p:cNvPr id="7" name="content_format-text-6"/>
          <p:cNvSpPr/>
          <p:nvPr/>
        </p:nvSpPr>
        <p:spPr>
          <a:xfrm>
            <a:off x="1219200" y="2540000"/>
            <a:ext cx="619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「SEO 是一種很重要的行銷方式，很多人都會用到，它對網站很有幫助。」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過於模糊、缺乏具體資訊</a:t>
            </a:r>
            <a:endParaRPr lang="en-US" sz="1300" dirty="0"/>
          </a:p>
        </p:txBody>
      </p:sp>
      <p:sp>
        <p:nvSpPr>
          <p:cNvPr id="8" name="content_format-shape-7"/>
          <p:cNvSpPr/>
          <p:nvPr/>
        </p:nvSpPr>
        <p:spPr>
          <a:xfrm>
            <a:off x="1016000" y="3937000"/>
            <a:ext cx="6604000" cy="127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9" name="content_format-text-8"/>
          <p:cNvSpPr/>
          <p:nvPr/>
        </p:nvSpPr>
        <p:spPr>
          <a:xfrm>
            <a:off x="1219200" y="4127500"/>
            <a:ext cx="61976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「很多人說這樣做比較好，但也不一定。」</a:t>
            </a:r>
            <a:endParaRPr lang="en-US" sz="1300" dirty="0"/>
          </a:p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主觀表述、缺乏依據</a:t>
            </a:r>
            <a:endParaRPr lang="en-US" sz="1300" dirty="0"/>
          </a:p>
        </p:txBody>
      </p:sp>
      <p:sp>
        <p:nvSpPr>
          <p:cNvPr id="10" name="content_format-shape-9"/>
          <p:cNvSpPr/>
          <p:nvPr/>
        </p:nvSpPr>
        <p:spPr>
          <a:xfrm>
            <a:off x="1016000" y="5397500"/>
            <a:ext cx="6604000" cy="10160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</p:spPr>
      </p:sp>
      <p:sp>
        <p:nvSpPr>
          <p:cNvPr id="11" name="content_format-text-10"/>
          <p:cNvSpPr/>
          <p:nvPr/>
        </p:nvSpPr>
        <p:spPr>
          <a:xfrm>
            <a:off x="1219200" y="5651500"/>
            <a:ext cx="6197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一大段沒有標題與段落的文字牆</a:t>
            </a:r>
            <a:endParaRPr lang="en-US" sz="1300" dirty="0"/>
          </a:p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AI 難以提取關鍵資訊</a:t>
            </a:r>
            <a:endParaRPr lang="en-US" sz="1300" dirty="0"/>
          </a:p>
        </p:txBody>
      </p:sp>
      <p:sp>
        <p:nvSpPr>
          <p:cNvPr id="12" name="content_format-shape-11"/>
          <p:cNvSpPr/>
          <p:nvPr/>
        </p:nvSpPr>
        <p:spPr>
          <a:xfrm>
            <a:off x="8382000" y="1524000"/>
            <a:ext cx="7112000" cy="5588000"/>
          </a:xfrm>
          <a:prstGeom prst="roundRect">
            <a:avLst>
              <a:gd name="adj" fmla="val 2273"/>
            </a:avLst>
          </a:prstGeom>
          <a:solidFill>
            <a:srgbClr val="DCFCE7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content_format-text-12"/>
          <p:cNvSpPr/>
          <p:nvPr/>
        </p:nvSpPr>
        <p:spPr>
          <a:xfrm>
            <a:off x="8636000" y="1778000"/>
            <a:ext cx="660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0B98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推薦的寫法</a:t>
            </a:r>
            <a:endParaRPr lang="en-US" sz="1700" dirty="0"/>
          </a:p>
        </p:txBody>
      </p:sp>
      <p:sp>
        <p:nvSpPr>
          <p:cNvPr id="14" name="content_format-shape-13"/>
          <p:cNvSpPr/>
          <p:nvPr/>
        </p:nvSpPr>
        <p:spPr>
          <a:xfrm>
            <a:off x="8636000" y="2349500"/>
            <a:ext cx="6604000" cy="16510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</p:spPr>
      </p:sp>
      <p:sp>
        <p:nvSpPr>
          <p:cNvPr id="15" name="content_format-text-14"/>
          <p:cNvSpPr/>
          <p:nvPr/>
        </p:nvSpPr>
        <p:spPr>
          <a:xfrm>
            <a:off x="8839200" y="2540000"/>
            <a:ext cx="61976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「SEO（搜尋引擎最佳化）可提升網站在 Google 的自然排名。根據 Ahrefs 研究，排名第一的頁面平均獲得 31.7% 的點擊率。」</a:t>
            </a:r>
            <a:endParaRPr lang="en-US" sz="1300" dirty="0"/>
          </a:p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明確定義 + 具體數據</a:t>
            </a:r>
            <a:endParaRPr lang="en-US" sz="1300" dirty="0"/>
          </a:p>
        </p:txBody>
      </p:sp>
      <p:sp>
        <p:nvSpPr>
          <p:cNvPr id="16" name="content_format-shape-15"/>
          <p:cNvSpPr/>
          <p:nvPr/>
        </p:nvSpPr>
        <p:spPr>
          <a:xfrm>
            <a:off x="8636000" y="4191000"/>
            <a:ext cx="6604000" cy="13970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/>
        </p:spPr>
      </p:sp>
      <p:sp>
        <p:nvSpPr>
          <p:cNvPr id="17" name="content_format-text-16"/>
          <p:cNvSpPr/>
          <p:nvPr/>
        </p:nvSpPr>
        <p:spPr>
          <a:xfrm>
            <a:off x="8839200" y="4381500"/>
            <a:ext cx="619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「根據 Google Search Central（2025），結構化資料可提升搜尋結果中的視覺效果。」</a:t>
            </a:r>
            <a:endParaRPr lang="en-US" sz="1300" dirty="0"/>
          </a:p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引用權威來源 + 年份標註</a:t>
            </a:r>
            <a:endParaRPr lang="en-US" sz="1300" dirty="0"/>
          </a:p>
        </p:txBody>
      </p:sp>
      <p:sp>
        <p:nvSpPr>
          <p:cNvPr id="18" name="content_format-shape-17"/>
          <p:cNvSpPr/>
          <p:nvPr/>
        </p:nvSpPr>
        <p:spPr>
          <a:xfrm>
            <a:off x="8636000" y="5778500"/>
            <a:ext cx="6604000" cy="101600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</p:spPr>
      </p:sp>
      <p:sp>
        <p:nvSpPr>
          <p:cNvPr id="19" name="content_format-text-18"/>
          <p:cNvSpPr/>
          <p:nvPr/>
        </p:nvSpPr>
        <p:spPr>
          <a:xfrm>
            <a:off x="8839200" y="5969000"/>
            <a:ext cx="6197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H1 標題 → 摘要段落 → 分點說明</a:t>
            </a:r>
            <a:endParaRPr lang="en-US" sz="1300" dirty="0"/>
          </a:p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← 結構清晰，AI 易於提取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tracking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tracking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成效追蹤方法</a:t>
            </a:r>
            <a:endParaRPr lang="en-US" sz="3200" dirty="0"/>
          </a:p>
        </p:txBody>
      </p:sp>
      <p:sp>
        <p:nvSpPr>
          <p:cNvPr id="4" name="geo_tracking-shape-3"/>
          <p:cNvSpPr/>
          <p:nvPr/>
        </p:nvSpPr>
        <p:spPr>
          <a:xfrm>
            <a:off x="762000" y="1905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5" name="geo_tracking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32000" y="2222500"/>
            <a:ext cx="508000" cy="508000"/>
          </a:xfrm>
          <a:prstGeom prst="rect">
            <a:avLst/>
          </a:prstGeom>
        </p:spPr>
      </p:pic>
      <p:sp>
        <p:nvSpPr>
          <p:cNvPr id="6" name="geo_tracking-text-5"/>
          <p:cNvSpPr/>
          <p:nvPr/>
        </p:nvSpPr>
        <p:spPr>
          <a:xfrm>
            <a:off x="1016000" y="2921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搜尋測試</a:t>
            </a:r>
            <a:endParaRPr lang="en-US" sz="1500" dirty="0"/>
          </a:p>
        </p:txBody>
      </p:sp>
      <p:sp>
        <p:nvSpPr>
          <p:cNvPr id="7" name="geo_tracking-text-6"/>
          <p:cNvSpPr/>
          <p:nvPr/>
        </p:nvSpPr>
        <p:spPr>
          <a:xfrm>
            <a:off x="1016000" y="3365500"/>
            <a:ext cx="279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搜尋品牌相關問題，記錄是否被引用</a:t>
            </a:r>
            <a:endParaRPr lang="en-US" sz="1300" dirty="0"/>
          </a:p>
        </p:txBody>
      </p:sp>
      <p:pic>
        <p:nvPicPr>
          <p:cNvPr id="8" name="geo_tracking-icon-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048000"/>
            <a:ext cx="304800" cy="304800"/>
          </a:xfrm>
          <a:prstGeom prst="rect">
            <a:avLst/>
          </a:prstGeom>
        </p:spPr>
      </p:pic>
      <p:sp>
        <p:nvSpPr>
          <p:cNvPr id="9" name="geo_tracking-shape-8"/>
          <p:cNvSpPr/>
          <p:nvPr/>
        </p:nvSpPr>
        <p:spPr>
          <a:xfrm>
            <a:off x="4699000" y="1905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0" name="geo_tracking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2222500"/>
            <a:ext cx="508000" cy="508000"/>
          </a:xfrm>
          <a:prstGeom prst="rect">
            <a:avLst/>
          </a:prstGeom>
        </p:spPr>
      </p:pic>
      <p:sp>
        <p:nvSpPr>
          <p:cNvPr id="11" name="geo_tracking-text-10"/>
          <p:cNvSpPr/>
          <p:nvPr/>
        </p:nvSpPr>
        <p:spPr>
          <a:xfrm>
            <a:off x="4953000" y="2921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 引用檢查</a:t>
            </a:r>
            <a:endParaRPr lang="en-US" sz="1500" dirty="0"/>
          </a:p>
        </p:txBody>
      </p:sp>
      <p:sp>
        <p:nvSpPr>
          <p:cNvPr id="12" name="geo_tracking-text-11"/>
          <p:cNvSpPr/>
          <p:nvPr/>
        </p:nvSpPr>
        <p:spPr>
          <a:xfrm>
            <a:off x="4953000" y="3365500"/>
            <a:ext cx="279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查看 AI 如何引用你的內容為來源</a:t>
            </a:r>
            <a:endParaRPr lang="en-US" sz="1300" dirty="0"/>
          </a:p>
        </p:txBody>
      </p:sp>
      <p:pic>
        <p:nvPicPr>
          <p:cNvPr id="13" name="geo_tracking-icon-1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00" y="3048000"/>
            <a:ext cx="304800" cy="304800"/>
          </a:xfrm>
          <a:prstGeom prst="rect">
            <a:avLst/>
          </a:prstGeom>
        </p:spPr>
      </p:pic>
      <p:sp>
        <p:nvSpPr>
          <p:cNvPr id="14" name="geo_tracking-shape-13"/>
          <p:cNvSpPr/>
          <p:nvPr/>
        </p:nvSpPr>
        <p:spPr>
          <a:xfrm>
            <a:off x="8636000" y="1905000"/>
            <a:ext cx="3302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15" name="geo_tracking-icon-1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0" y="2222500"/>
            <a:ext cx="508000" cy="508000"/>
          </a:xfrm>
          <a:prstGeom prst="rect">
            <a:avLst/>
          </a:prstGeom>
        </p:spPr>
      </p:pic>
      <p:sp>
        <p:nvSpPr>
          <p:cNvPr id="16" name="geo_tracking-text-15"/>
          <p:cNvSpPr/>
          <p:nvPr/>
        </p:nvSpPr>
        <p:spPr>
          <a:xfrm>
            <a:off x="8890000" y="2921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AI Overview</a:t>
            </a:r>
            <a:endParaRPr lang="en-US" sz="1500" dirty="0"/>
          </a:p>
        </p:txBody>
      </p:sp>
      <p:sp>
        <p:nvSpPr>
          <p:cNvPr id="17" name="geo_tracking-text-16"/>
          <p:cNvSpPr/>
          <p:nvPr/>
        </p:nvSpPr>
        <p:spPr>
          <a:xfrm>
            <a:off x="8890000" y="3365500"/>
            <a:ext cx="2794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檢查品牌是否被 AI 摘要提及</a:t>
            </a:r>
            <a:endParaRPr lang="en-US" sz="1300" dirty="0"/>
          </a:p>
        </p:txBody>
      </p:sp>
      <p:pic>
        <p:nvPicPr>
          <p:cNvPr id="18" name="geo_tracking-icon-17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65000" y="3048000"/>
            <a:ext cx="304800" cy="304800"/>
          </a:xfrm>
          <a:prstGeom prst="rect">
            <a:avLst/>
          </a:prstGeom>
        </p:spPr>
      </p:pic>
      <p:sp>
        <p:nvSpPr>
          <p:cNvPr id="19" name="geo_tracking-shape-18"/>
          <p:cNvSpPr/>
          <p:nvPr/>
        </p:nvSpPr>
        <p:spPr>
          <a:xfrm>
            <a:off x="12573000" y="1905000"/>
            <a:ext cx="3048000" cy="254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pic>
        <p:nvPicPr>
          <p:cNvPr id="20" name="geo_tracking-icon-19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16000" y="2222500"/>
            <a:ext cx="508000" cy="508000"/>
          </a:xfrm>
          <a:prstGeom prst="rect">
            <a:avLst/>
          </a:prstGeom>
        </p:spPr>
      </p:pic>
      <p:sp>
        <p:nvSpPr>
          <p:cNvPr id="21" name="geo_tracking-text-20"/>
          <p:cNvSpPr/>
          <p:nvPr/>
        </p:nvSpPr>
        <p:spPr>
          <a:xfrm>
            <a:off x="12827000" y="2921000"/>
            <a:ext cx="254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頻率記錄</a:t>
            </a:r>
            <a:endParaRPr lang="en-US" sz="1500" dirty="0"/>
          </a:p>
        </p:txBody>
      </p:sp>
      <p:sp>
        <p:nvSpPr>
          <p:cNvPr id="22" name="geo_tracking-text-21"/>
          <p:cNvSpPr/>
          <p:nvPr/>
        </p:nvSpPr>
        <p:spPr>
          <a:xfrm>
            <a:off x="12827000" y="3365500"/>
            <a:ext cx="254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定期記錄品牌被提及的頻率與情境</a:t>
            </a:r>
            <a:endParaRPr lang="en-US" sz="1300" dirty="0"/>
          </a:p>
        </p:txBody>
      </p:sp>
      <p:sp>
        <p:nvSpPr>
          <p:cNvPr id="23" name="geo_tracking-shape-22"/>
          <p:cNvSpPr/>
          <p:nvPr/>
        </p:nvSpPr>
        <p:spPr>
          <a:xfrm>
            <a:off x="762000" y="5080000"/>
            <a:ext cx="14732000" cy="2032000"/>
          </a:xfrm>
          <a:prstGeom prst="roundRect">
            <a:avLst>
              <a:gd name="adj" fmla="val 5000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24" name="geo_tracking-icon-23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2200" y="5461000"/>
            <a:ext cx="406400" cy="406400"/>
          </a:xfrm>
          <a:prstGeom prst="rect">
            <a:avLst/>
          </a:prstGeom>
        </p:spPr>
      </p:pic>
      <p:sp>
        <p:nvSpPr>
          <p:cNvPr id="25" name="geo_tracking-text-24"/>
          <p:cNvSpPr/>
          <p:nvPr/>
        </p:nvSpPr>
        <p:spPr>
          <a:xfrm>
            <a:off x="1651000" y="5410200"/>
            <a:ext cx="1346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建立每月追蹤表，記錄在 ChatGPT、Perplexity、Google AI Overview 中的品牌露出情況，比較 GEO 策略實施前後的變化趨勢。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eo_tools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geo_tools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實用工具推薦</a:t>
            </a:r>
            <a:endParaRPr lang="en-US" sz="3200" dirty="0"/>
          </a:p>
        </p:txBody>
      </p:sp>
      <p:sp>
        <p:nvSpPr>
          <p:cNvPr id="4" name="geo_tools-shape-3"/>
          <p:cNvSpPr/>
          <p:nvPr/>
        </p:nvSpPr>
        <p:spPr>
          <a:xfrm>
            <a:off x="762000" y="1651000"/>
            <a:ext cx="14732000" cy="9652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5" name="geo_tool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30400"/>
            <a:ext cx="381000" cy="381000"/>
          </a:xfrm>
          <a:prstGeom prst="rect">
            <a:avLst/>
          </a:prstGeom>
        </p:spPr>
      </p:pic>
      <p:sp>
        <p:nvSpPr>
          <p:cNvPr id="6" name="geo_tools-text-5"/>
          <p:cNvSpPr/>
          <p:nvPr/>
        </p:nvSpPr>
        <p:spPr>
          <a:xfrm>
            <a:off x="1651000" y="1955800"/>
            <a:ext cx="330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/ Claude</a:t>
            </a:r>
            <a:endParaRPr lang="en-US" sz="1600" dirty="0"/>
          </a:p>
        </p:txBody>
      </p:sp>
      <p:sp>
        <p:nvSpPr>
          <p:cNvPr id="7" name="geo_tools-text-6"/>
          <p:cNvSpPr/>
          <p:nvPr/>
        </p:nvSpPr>
        <p:spPr>
          <a:xfrm>
            <a:off x="5080000" y="1955800"/>
            <a:ext cx="990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測試品牌在 AI 對話中的露出情況與引用品質</a:t>
            </a:r>
            <a:endParaRPr lang="en-US" sz="1400" dirty="0"/>
          </a:p>
        </p:txBody>
      </p:sp>
      <p:sp>
        <p:nvSpPr>
          <p:cNvPr id="8" name="geo_tools-shape-7"/>
          <p:cNvSpPr/>
          <p:nvPr/>
        </p:nvSpPr>
        <p:spPr>
          <a:xfrm>
            <a:off x="762000" y="2743200"/>
            <a:ext cx="14732000" cy="9652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9" name="geo_tool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022600"/>
            <a:ext cx="381000" cy="381000"/>
          </a:xfrm>
          <a:prstGeom prst="rect">
            <a:avLst/>
          </a:prstGeom>
        </p:spPr>
      </p:pic>
      <p:sp>
        <p:nvSpPr>
          <p:cNvPr id="10" name="geo_tools-text-9"/>
          <p:cNvSpPr/>
          <p:nvPr/>
        </p:nvSpPr>
        <p:spPr>
          <a:xfrm>
            <a:off x="1651000" y="3048000"/>
            <a:ext cx="330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</a:t>
            </a:r>
            <a:endParaRPr lang="en-US" sz="1600" dirty="0"/>
          </a:p>
        </p:txBody>
      </p:sp>
      <p:sp>
        <p:nvSpPr>
          <p:cNvPr id="11" name="geo_tools-text-10"/>
          <p:cNvSpPr/>
          <p:nvPr/>
        </p:nvSpPr>
        <p:spPr>
          <a:xfrm>
            <a:off x="5080000" y="3048000"/>
            <a:ext cx="990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查看 AI 搜尋如何引用你的內容為資訊來源</a:t>
            </a:r>
            <a:endParaRPr lang="en-US" sz="1400" dirty="0"/>
          </a:p>
        </p:txBody>
      </p:sp>
      <p:sp>
        <p:nvSpPr>
          <p:cNvPr id="12" name="geo_tools-shape-11"/>
          <p:cNvSpPr/>
          <p:nvPr/>
        </p:nvSpPr>
        <p:spPr>
          <a:xfrm>
            <a:off x="762000" y="3835400"/>
            <a:ext cx="14732000" cy="9652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3" name="geo_tool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114800"/>
            <a:ext cx="381000" cy="381000"/>
          </a:xfrm>
          <a:prstGeom prst="rect">
            <a:avLst/>
          </a:prstGeom>
        </p:spPr>
      </p:pic>
      <p:sp>
        <p:nvSpPr>
          <p:cNvPr id="14" name="geo_tools-text-13"/>
          <p:cNvSpPr/>
          <p:nvPr/>
        </p:nvSpPr>
        <p:spPr>
          <a:xfrm>
            <a:off x="1651000" y="4140200"/>
            <a:ext cx="330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AI Overview</a:t>
            </a:r>
            <a:endParaRPr lang="en-US" sz="1600" dirty="0"/>
          </a:p>
        </p:txBody>
      </p:sp>
      <p:sp>
        <p:nvSpPr>
          <p:cNvPr id="15" name="geo_tools-text-14"/>
          <p:cNvSpPr/>
          <p:nvPr/>
        </p:nvSpPr>
        <p:spPr>
          <a:xfrm>
            <a:off x="5080000" y="4140200"/>
            <a:ext cx="990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檢查品牌是否被 Google 的 AI 摘要提及</a:t>
            </a:r>
            <a:endParaRPr lang="en-US" sz="1400" dirty="0"/>
          </a:p>
        </p:txBody>
      </p:sp>
      <p:sp>
        <p:nvSpPr>
          <p:cNvPr id="16" name="geo_tools-shape-15"/>
          <p:cNvSpPr/>
          <p:nvPr/>
        </p:nvSpPr>
        <p:spPr>
          <a:xfrm>
            <a:off x="762000" y="4927600"/>
            <a:ext cx="14732000" cy="9652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17" name="geo_tool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5207000"/>
            <a:ext cx="381000" cy="381000"/>
          </a:xfrm>
          <a:prstGeom prst="rect">
            <a:avLst/>
          </a:prstGeom>
        </p:spPr>
      </p:pic>
      <p:sp>
        <p:nvSpPr>
          <p:cNvPr id="18" name="geo_tools-text-17"/>
          <p:cNvSpPr/>
          <p:nvPr/>
        </p:nvSpPr>
        <p:spPr>
          <a:xfrm>
            <a:off x="1651000" y="5232400"/>
            <a:ext cx="330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Ahrefs / SEMrush</a:t>
            </a:r>
            <a:endParaRPr lang="en-US" sz="1600" dirty="0"/>
          </a:p>
        </p:txBody>
      </p:sp>
      <p:sp>
        <p:nvSpPr>
          <p:cNvPr id="19" name="geo_tools-text-18"/>
          <p:cNvSpPr/>
          <p:nvPr/>
        </p:nvSpPr>
        <p:spPr>
          <a:xfrm>
            <a:off x="5080000" y="5232400"/>
            <a:ext cx="990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追蹤傳統 SEO 指標作為雙軌策略的基礎數據</a:t>
            </a:r>
            <a:endParaRPr lang="en-US" sz="1400" dirty="0"/>
          </a:p>
        </p:txBody>
      </p:sp>
      <p:sp>
        <p:nvSpPr>
          <p:cNvPr id="20" name="geo_tools-shape-19"/>
          <p:cNvSpPr/>
          <p:nvPr/>
        </p:nvSpPr>
        <p:spPr>
          <a:xfrm>
            <a:off x="762000" y="6019800"/>
            <a:ext cx="14732000" cy="96520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pic>
        <p:nvPicPr>
          <p:cNvPr id="21" name="geo_tools-icon-20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200" y="6299200"/>
            <a:ext cx="381000" cy="381000"/>
          </a:xfrm>
          <a:prstGeom prst="rect">
            <a:avLst/>
          </a:prstGeom>
        </p:spPr>
      </p:pic>
      <p:sp>
        <p:nvSpPr>
          <p:cNvPr id="22" name="geo_tools-text-21"/>
          <p:cNvSpPr/>
          <p:nvPr/>
        </p:nvSpPr>
        <p:spPr>
          <a:xfrm>
            <a:off x="1651000" y="6324600"/>
            <a:ext cx="330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Similarweb / Bright Data</a:t>
            </a:r>
            <a:endParaRPr lang="en-US" sz="1600" dirty="0"/>
          </a:p>
        </p:txBody>
      </p:sp>
      <p:sp>
        <p:nvSpPr>
          <p:cNvPr id="23" name="geo_tools-text-22"/>
          <p:cNvSpPr/>
          <p:nvPr/>
        </p:nvSpPr>
        <p:spPr>
          <a:xfrm>
            <a:off x="5080000" y="6324600"/>
            <a:ext cx="990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監測 AI 搜尋流量的變化趨勢與來源分析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414000" y="1270000"/>
            <a:ext cx="5334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0" dirty="0">
                <a:solidFill>
                  <a:srgbClr val="F59E0B">
                    <a:alpha val="13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40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未來展望</a:t>
            </a:r>
            <a:endParaRPr lang="en-US" sz="4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ture_trends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future_trends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的發展趨勢</a:t>
            </a:r>
            <a:endParaRPr lang="en-US" sz="3200" dirty="0"/>
          </a:p>
        </p:txBody>
      </p:sp>
      <p:sp>
        <p:nvSpPr>
          <p:cNvPr id="4" name="future_trends-shape-3"/>
          <p:cNvSpPr/>
          <p:nvPr/>
        </p:nvSpPr>
        <p:spPr>
          <a:xfrm>
            <a:off x="762000" y="1778000"/>
            <a:ext cx="4572000" cy="4826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5" name="future_trends-text-4"/>
          <p:cNvSpPr/>
          <p:nvPr/>
        </p:nvSpPr>
        <p:spPr>
          <a:xfrm>
            <a:off x="762000" y="19685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近期（2025-2026）</a:t>
            </a:r>
            <a:endParaRPr lang="en-US" sz="1800" dirty="0"/>
          </a:p>
        </p:txBody>
      </p:sp>
      <p:pic>
        <p:nvPicPr>
          <p:cNvPr id="6" name="future_trends-icon-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2540000"/>
            <a:ext cx="508000" cy="508000"/>
          </a:xfrm>
          <a:prstGeom prst="rect">
            <a:avLst/>
          </a:prstGeom>
        </p:spPr>
      </p:pic>
      <p:sp>
        <p:nvSpPr>
          <p:cNvPr id="7" name="future_trends-text-6"/>
          <p:cNvSpPr/>
          <p:nvPr/>
        </p:nvSpPr>
        <p:spPr>
          <a:xfrm>
            <a:off x="1016000" y="3251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搜尋工具持續進化，Google AI Overview 覆蓋範圍擴大，更多使用者開始使用 AI 搜尋。</a:t>
            </a:r>
            <a:endParaRPr lang="en-US" sz="1400" dirty="0"/>
          </a:p>
        </p:txBody>
      </p:sp>
      <p:sp>
        <p:nvSpPr>
          <p:cNvPr id="8" name="future_trends-text-7"/>
          <p:cNvSpPr/>
          <p:nvPr/>
        </p:nvSpPr>
        <p:spPr>
          <a:xfrm>
            <a:off x="1016000" y="4953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品牌需立即佈局 GEO</a:t>
            </a:r>
            <a:endParaRPr lang="en-US" sz="1500" dirty="0"/>
          </a:p>
        </p:txBody>
      </p:sp>
      <p:sp>
        <p:nvSpPr>
          <p:cNvPr id="9" name="future_trends-text-8"/>
          <p:cNvSpPr/>
          <p:nvPr/>
        </p:nvSpPr>
        <p:spPr>
          <a:xfrm>
            <a:off x="1016000" y="5334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優化現有內容，建立基礎權威。</a:t>
            </a:r>
            <a:endParaRPr lang="en-US" sz="1300" dirty="0"/>
          </a:p>
        </p:txBody>
      </p:sp>
      <p:sp>
        <p:nvSpPr>
          <p:cNvPr id="10" name="future_trends-shape-9"/>
          <p:cNvSpPr/>
          <p:nvPr/>
        </p:nvSpPr>
        <p:spPr>
          <a:xfrm>
            <a:off x="5842000" y="1778000"/>
            <a:ext cx="4572000" cy="4826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59E0B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1" name="future_trends-text-10"/>
          <p:cNvSpPr/>
          <p:nvPr/>
        </p:nvSpPr>
        <p:spPr>
          <a:xfrm>
            <a:off x="5842000" y="19685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中期（2026-2028）</a:t>
            </a:r>
            <a:endParaRPr lang="en-US" sz="1800" dirty="0"/>
          </a:p>
        </p:txBody>
      </p:sp>
      <p:pic>
        <p:nvPicPr>
          <p:cNvPr id="12" name="future_trends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0" y="2540000"/>
            <a:ext cx="508000" cy="508000"/>
          </a:xfrm>
          <a:prstGeom prst="rect">
            <a:avLst/>
          </a:prstGeom>
        </p:spPr>
      </p:pic>
      <p:sp>
        <p:nvSpPr>
          <p:cNvPr id="13" name="future_trends-text-12"/>
          <p:cNvSpPr/>
          <p:nvPr/>
        </p:nvSpPr>
        <p:spPr>
          <a:xfrm>
            <a:off x="6096000" y="3251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多模態搜尋（文字+圖片+影片）成為主流，個人化 AI 答案根據使用者偏好調整。</a:t>
            </a:r>
            <a:endParaRPr lang="en-US" sz="1400" dirty="0"/>
          </a:p>
        </p:txBody>
      </p:sp>
      <p:sp>
        <p:nvSpPr>
          <p:cNvPr id="14" name="future_trends-text-13"/>
          <p:cNvSpPr/>
          <p:nvPr/>
        </p:nvSpPr>
        <p:spPr>
          <a:xfrm>
            <a:off x="6096000" y="4953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內容需涵蓋多格式</a:t>
            </a:r>
            <a:endParaRPr lang="en-US" sz="1500" dirty="0"/>
          </a:p>
        </p:txBody>
      </p:sp>
      <p:sp>
        <p:nvSpPr>
          <p:cNvPr id="15" name="future_trends-text-14"/>
          <p:cNvSpPr/>
          <p:nvPr/>
        </p:nvSpPr>
        <p:spPr>
          <a:xfrm>
            <a:off x="6096000" y="5334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文字、圖片、影片皆需優化結構。</a:t>
            </a:r>
            <a:endParaRPr lang="en-US" sz="1300" dirty="0"/>
          </a:p>
        </p:txBody>
      </p:sp>
      <p:sp>
        <p:nvSpPr>
          <p:cNvPr id="16" name="future_trends-shape-15"/>
          <p:cNvSpPr/>
          <p:nvPr/>
        </p:nvSpPr>
        <p:spPr>
          <a:xfrm>
            <a:off x="10922000" y="1778000"/>
            <a:ext cx="4572000" cy="4826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52400" dist="50800" dir="5400000">
              <a:srgbClr val="000000">
                <a:alpha val="35000"/>
              </a:srgbClr>
            </a:outerShdw>
          </a:effectLst>
        </p:spPr>
      </p:sp>
      <p:sp>
        <p:nvSpPr>
          <p:cNvPr id="17" name="future_trends-text-16"/>
          <p:cNvSpPr/>
          <p:nvPr/>
        </p:nvSpPr>
        <p:spPr>
          <a:xfrm>
            <a:off x="10922000" y="19685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遠期（2028+）</a:t>
            </a:r>
            <a:endParaRPr lang="en-US" sz="1800" dirty="0"/>
          </a:p>
        </p:txBody>
      </p:sp>
      <p:pic>
        <p:nvPicPr>
          <p:cNvPr id="18" name="future_trends-icon-1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7000" y="2540000"/>
            <a:ext cx="508000" cy="508000"/>
          </a:xfrm>
          <a:prstGeom prst="rect">
            <a:avLst/>
          </a:prstGeom>
        </p:spPr>
      </p:pic>
      <p:sp>
        <p:nvSpPr>
          <p:cNvPr id="19" name="future_trends-text-18"/>
          <p:cNvSpPr/>
          <p:nvPr/>
        </p:nvSpPr>
        <p:spPr>
          <a:xfrm>
            <a:off x="11176000" y="3251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即時更新與動態引用，AI 搜索引擎成為主要的資訊入口，傳統搜尋比例持續下降。</a:t>
            </a:r>
            <a:endParaRPr lang="en-US" sz="1400" dirty="0"/>
          </a:p>
        </p:txBody>
      </p:sp>
      <p:sp>
        <p:nvSpPr>
          <p:cNvPr id="20" name="future_trends-text-19"/>
          <p:cNvSpPr/>
          <p:nvPr/>
        </p:nvSpPr>
        <p:spPr>
          <a:xfrm>
            <a:off x="11176000" y="4953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成為核心能力</a:t>
            </a:r>
            <a:endParaRPr lang="en-US" sz="1500" dirty="0"/>
          </a:p>
        </p:txBody>
      </p:sp>
      <p:sp>
        <p:nvSpPr>
          <p:cNvPr id="21" name="future_trends-text-20"/>
          <p:cNvSpPr/>
          <p:nvPr/>
        </p:nvSpPr>
        <p:spPr>
          <a:xfrm>
            <a:off x="11176000" y="5334000"/>
            <a:ext cx="4064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將成為行銷團隊的必備技能。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terprise_prep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enterprise_prep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企業應如何準備</a:t>
            </a:r>
            <a:endParaRPr lang="en-US" sz="3200" dirty="0"/>
          </a:p>
        </p:txBody>
      </p:sp>
      <p:sp>
        <p:nvSpPr>
          <p:cNvPr id="4" name="enterprise_prep-shape-3"/>
          <p:cNvSpPr/>
          <p:nvPr/>
        </p:nvSpPr>
        <p:spPr>
          <a:xfrm>
            <a:off x="762000" y="165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5" name="enterprise_prep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1981200"/>
            <a:ext cx="457200" cy="457200"/>
          </a:xfrm>
          <a:prstGeom prst="rect">
            <a:avLst/>
          </a:prstGeom>
        </p:spPr>
      </p:pic>
      <p:sp>
        <p:nvSpPr>
          <p:cNvPr id="6" name="enterprise_prep-text-5"/>
          <p:cNvSpPr/>
          <p:nvPr/>
        </p:nvSpPr>
        <p:spPr>
          <a:xfrm>
            <a:off x="1727200" y="198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立即開始佈局 GEO 策略</a:t>
            </a:r>
            <a:endParaRPr lang="en-US" sz="1700" dirty="0"/>
          </a:p>
        </p:txBody>
      </p:sp>
      <p:sp>
        <p:nvSpPr>
          <p:cNvPr id="7" name="enterprise_prep-text-6"/>
          <p:cNvSpPr/>
          <p:nvPr/>
        </p:nvSpPr>
        <p:spPr>
          <a:xfrm>
            <a:off x="1727200" y="2489200"/>
            <a:ext cx="584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不要等待 AI 搜尋成為主流才行動，現在就開始優化現有內容的結構與權威性。</a:t>
            </a:r>
            <a:endParaRPr lang="en-US" sz="1400" dirty="0"/>
          </a:p>
        </p:txBody>
      </p:sp>
      <p:sp>
        <p:nvSpPr>
          <p:cNvPr id="8" name="enterprise_prep-shape-7"/>
          <p:cNvSpPr/>
          <p:nvPr/>
        </p:nvSpPr>
        <p:spPr>
          <a:xfrm>
            <a:off x="8382000" y="165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9" name="enterprise_prep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1981200"/>
            <a:ext cx="457200" cy="457200"/>
          </a:xfrm>
          <a:prstGeom prst="rect">
            <a:avLst/>
          </a:prstGeom>
        </p:spPr>
      </p:pic>
      <p:sp>
        <p:nvSpPr>
          <p:cNvPr id="10" name="enterprise_prep-text-9"/>
          <p:cNvSpPr/>
          <p:nvPr/>
        </p:nvSpPr>
        <p:spPr>
          <a:xfrm>
            <a:off x="9347200" y="198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培訓團隊了解 AI 搜尋機制</a:t>
            </a:r>
            <a:endParaRPr lang="en-US" sz="1700" dirty="0"/>
          </a:p>
        </p:txBody>
      </p:sp>
      <p:sp>
        <p:nvSpPr>
          <p:cNvPr id="11" name="enterprise_prep-text-10"/>
          <p:cNvSpPr/>
          <p:nvPr/>
        </p:nvSpPr>
        <p:spPr>
          <a:xfrm>
            <a:off x="9347200" y="2489200"/>
            <a:ext cx="584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讓內容團隊理解 AI 如何選擇與引用來源，調整寫作方式。</a:t>
            </a:r>
            <a:endParaRPr lang="en-US" sz="1400" dirty="0"/>
          </a:p>
        </p:txBody>
      </p:sp>
      <p:sp>
        <p:nvSpPr>
          <p:cNvPr id="12" name="enterprise_prep-shape-11"/>
          <p:cNvSpPr/>
          <p:nvPr/>
        </p:nvSpPr>
        <p:spPr>
          <a:xfrm>
            <a:off x="76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3" name="enterprise_prep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521200"/>
            <a:ext cx="457200" cy="457200"/>
          </a:xfrm>
          <a:prstGeom prst="rect">
            <a:avLst/>
          </a:prstGeom>
        </p:spPr>
      </p:pic>
      <p:sp>
        <p:nvSpPr>
          <p:cNvPr id="14" name="enterprise_prep-text-13"/>
          <p:cNvSpPr/>
          <p:nvPr/>
        </p:nvSpPr>
        <p:spPr>
          <a:xfrm>
            <a:off x="172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建立原創數據與研究能力</a:t>
            </a:r>
            <a:endParaRPr lang="en-US" sz="1700" dirty="0"/>
          </a:p>
        </p:txBody>
      </p:sp>
      <p:sp>
        <p:nvSpPr>
          <p:cNvPr id="15" name="enterprise_prep-text-14"/>
          <p:cNvSpPr/>
          <p:nvPr/>
        </p:nvSpPr>
        <p:spPr>
          <a:xfrm>
            <a:off x="1727200" y="5029200"/>
            <a:ext cx="584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發布產業報告、市場數據，建立品牌在特定領域的數據權威地位。</a:t>
            </a:r>
            <a:endParaRPr lang="en-US" sz="1400" dirty="0"/>
          </a:p>
        </p:txBody>
      </p:sp>
      <p:sp>
        <p:nvSpPr>
          <p:cNvPr id="16" name="enterprise_prep-shape-15"/>
          <p:cNvSpPr/>
          <p:nvPr/>
        </p:nvSpPr>
        <p:spPr>
          <a:xfrm>
            <a:off x="8382000" y="4191000"/>
            <a:ext cx="7112000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</p:sp>
      <p:pic>
        <p:nvPicPr>
          <p:cNvPr id="17" name="enterprise_prep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521200"/>
            <a:ext cx="457200" cy="457200"/>
          </a:xfrm>
          <a:prstGeom prst="rect">
            <a:avLst/>
          </a:prstGeom>
        </p:spPr>
      </p:pic>
      <p:sp>
        <p:nvSpPr>
          <p:cNvPr id="18" name="enterprise_prep-text-17"/>
          <p:cNvSpPr/>
          <p:nvPr/>
        </p:nvSpPr>
        <p:spPr>
          <a:xfrm>
            <a:off x="9347200" y="4521200"/>
            <a:ext cx="584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持續監測與調整策略</a:t>
            </a:r>
            <a:endParaRPr lang="en-US" sz="1700" dirty="0"/>
          </a:p>
        </p:txBody>
      </p:sp>
      <p:sp>
        <p:nvSpPr>
          <p:cNvPr id="19" name="enterprise_prep-text-18"/>
          <p:cNvSpPr/>
          <p:nvPr/>
        </p:nvSpPr>
        <p:spPr>
          <a:xfrm>
            <a:off x="9347200" y="5029200"/>
            <a:ext cx="584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每月追蹤品牌在 AI 搜尋中的露出情況，根據數據持續優化。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016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3" name="summary-shape-2"/>
          <p:cNvSpPr/>
          <p:nvPr/>
        </p:nvSpPr>
        <p:spPr>
          <a:xfrm>
            <a:off x="1016000" y="1778000"/>
            <a:ext cx="1422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/>
        </p:spPr>
      </p:sp>
      <p:pic>
        <p:nvPicPr>
          <p:cNvPr id="4" name="summary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0" y="2108200"/>
            <a:ext cx="406400" cy="406400"/>
          </a:xfrm>
          <a:prstGeom prst="rect">
            <a:avLst/>
          </a:prstGeom>
        </p:spPr>
      </p:pic>
      <p:sp>
        <p:nvSpPr>
          <p:cNvPr id="5" name="summary-text-4"/>
          <p:cNvSpPr/>
          <p:nvPr/>
        </p:nvSpPr>
        <p:spPr>
          <a:xfrm>
            <a:off x="1981200" y="2133600"/>
            <a:ext cx="127000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 是 SEO 的自然延伸，不是取代 —— 兩者需要互補並存</a:t>
            </a:r>
            <a:endParaRPr lang="en-US" sz="1800" dirty="0"/>
          </a:p>
        </p:txBody>
      </p:sp>
      <p:sp>
        <p:nvSpPr>
          <p:cNvPr id="6" name="summary-shape-5"/>
          <p:cNvSpPr/>
          <p:nvPr/>
        </p:nvSpPr>
        <p:spPr>
          <a:xfrm>
            <a:off x="1016000" y="3175000"/>
            <a:ext cx="4572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7" name="summary-text-6"/>
          <p:cNvSpPr/>
          <p:nvPr/>
        </p:nvSpPr>
        <p:spPr>
          <a:xfrm>
            <a:off x="1270000" y="35052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立即行動</a:t>
            </a:r>
            <a:endParaRPr lang="en-US" sz="1500" dirty="0"/>
          </a:p>
        </p:txBody>
      </p:sp>
      <p:sp>
        <p:nvSpPr>
          <p:cNvPr id="8" name="summary-text-7"/>
          <p:cNvSpPr/>
          <p:nvPr/>
        </p:nvSpPr>
        <p:spPr>
          <a:xfrm>
            <a:off x="1270000" y="3937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優化現有內容格式與結構，加入問答段落與數據引用。</a:t>
            </a:r>
            <a:endParaRPr lang="en-US" sz="1400" dirty="0"/>
          </a:p>
        </p:txBody>
      </p:sp>
      <p:sp>
        <p:nvSpPr>
          <p:cNvPr id="9" name="summary-shape-8"/>
          <p:cNvSpPr/>
          <p:nvPr/>
        </p:nvSpPr>
        <p:spPr>
          <a:xfrm>
            <a:off x="5969000" y="3175000"/>
            <a:ext cx="4572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10" name="summary-text-9"/>
          <p:cNvSpPr/>
          <p:nvPr/>
        </p:nvSpPr>
        <p:spPr>
          <a:xfrm>
            <a:off x="6223000" y="35052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中期目標</a:t>
            </a:r>
            <a:endParaRPr lang="en-US" sz="1500" dirty="0"/>
          </a:p>
        </p:txBody>
      </p:sp>
      <p:sp>
        <p:nvSpPr>
          <p:cNvPr id="11" name="summary-text-10"/>
          <p:cNvSpPr/>
          <p:nvPr/>
        </p:nvSpPr>
        <p:spPr>
          <a:xfrm>
            <a:off x="6223000" y="39370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建立品牌權威，發布原創數據與研究報告。</a:t>
            </a:r>
            <a:endParaRPr lang="en-US" sz="1400" dirty="0"/>
          </a:p>
        </p:txBody>
      </p:sp>
      <p:sp>
        <p:nvSpPr>
          <p:cNvPr id="12" name="summary-shape-11"/>
          <p:cNvSpPr/>
          <p:nvPr/>
        </p:nvSpPr>
        <p:spPr>
          <a:xfrm>
            <a:off x="10922000" y="3175000"/>
            <a:ext cx="4318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8000"/>
            </a:srgbClr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11176000" y="3505200"/>
            <a:ext cx="381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長期願景</a:t>
            </a:r>
            <a:endParaRPr lang="en-US" sz="1500" dirty="0"/>
          </a:p>
        </p:txBody>
      </p:sp>
      <p:sp>
        <p:nvSpPr>
          <p:cNvPr id="14" name="summary-text-13"/>
          <p:cNvSpPr/>
          <p:nvPr/>
        </p:nvSpPr>
        <p:spPr>
          <a:xfrm>
            <a:off x="11176000" y="39370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成為 AI 搜尋引擎的首選引用來源。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50800" cy="6350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508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17780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pic>
        <p:nvPicPr>
          <p:cNvPr id="5" name="referenc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057400"/>
            <a:ext cx="381000" cy="381000"/>
          </a:xfrm>
          <a:prstGeom prst="rect">
            <a:avLst/>
          </a:prstGeom>
        </p:spPr>
      </p:pic>
      <p:sp>
        <p:nvSpPr>
          <p:cNvPr id="6" name="references-text-5"/>
          <p:cNvSpPr/>
          <p:nvPr/>
        </p:nvSpPr>
        <p:spPr>
          <a:xfrm>
            <a:off x="1651000" y="20828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Princeton GEO 研究論文 — arxiv.org/abs/2311.09735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651000" y="24384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Aggarwal et al. "Generative Engine Optimization" (2023)</a:t>
            </a:r>
            <a:endParaRPr lang="en-US" sz="13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29718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pic>
        <p:nvPicPr>
          <p:cNvPr id="9" name="referenc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251200"/>
            <a:ext cx="381000" cy="381000"/>
          </a:xfrm>
          <a:prstGeom prst="rect">
            <a:avLst/>
          </a:prstGeom>
        </p:spPr>
      </p:pic>
      <p:sp>
        <p:nvSpPr>
          <p:cNvPr id="10" name="references-text-9"/>
          <p:cNvSpPr/>
          <p:nvPr/>
        </p:nvSpPr>
        <p:spPr>
          <a:xfrm>
            <a:off x="1651000" y="32766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 — developers.google.com/search</a:t>
            </a:r>
            <a:endParaRPr lang="en-US" sz="1600" dirty="0"/>
          </a:p>
        </p:txBody>
      </p:sp>
      <p:sp>
        <p:nvSpPr>
          <p:cNvPr id="11" name="references-text-10"/>
          <p:cNvSpPr/>
          <p:nvPr/>
        </p:nvSpPr>
        <p:spPr>
          <a:xfrm>
            <a:off x="1651000" y="36322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官方搜尋文件與 AI Overview 指南</a:t>
            </a:r>
            <a:endParaRPr lang="en-US" sz="13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41656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pic>
        <p:nvPicPr>
          <p:cNvPr id="13" name="referenc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445000"/>
            <a:ext cx="381000" cy="381000"/>
          </a:xfrm>
          <a:prstGeom prst="rect">
            <a:avLst/>
          </a:prstGeom>
        </p:spPr>
      </p:pic>
      <p:sp>
        <p:nvSpPr>
          <p:cNvPr id="14" name="references-text-13"/>
          <p:cNvSpPr/>
          <p:nvPr/>
        </p:nvSpPr>
        <p:spPr>
          <a:xfrm>
            <a:off x="1651000" y="44704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ChatGPT 搜尋功能官方說明 — openai.com</a:t>
            </a:r>
            <a:endParaRPr lang="en-US" sz="1600" dirty="0"/>
          </a:p>
        </p:txBody>
      </p:sp>
      <p:sp>
        <p:nvSpPr>
          <p:cNvPr id="15" name="references-text-14"/>
          <p:cNvSpPr/>
          <p:nvPr/>
        </p:nvSpPr>
        <p:spPr>
          <a:xfrm>
            <a:off x="1651000" y="48260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了解 ChatGPT 搜尋的運作機制與引用邏輯</a:t>
            </a:r>
            <a:endParaRPr lang="en-US" sz="1300" dirty="0"/>
          </a:p>
        </p:txBody>
      </p:sp>
      <p:sp>
        <p:nvSpPr>
          <p:cNvPr id="16" name="references-shape-15"/>
          <p:cNvSpPr/>
          <p:nvPr/>
        </p:nvSpPr>
        <p:spPr>
          <a:xfrm>
            <a:off x="762000" y="5359400"/>
            <a:ext cx="14732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pic>
        <p:nvPicPr>
          <p:cNvPr id="17" name="referenc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5638800"/>
            <a:ext cx="381000" cy="381000"/>
          </a:xfrm>
          <a:prstGeom prst="rect">
            <a:avLst/>
          </a:prstGeom>
        </p:spPr>
      </p:pic>
      <p:sp>
        <p:nvSpPr>
          <p:cNvPr id="18" name="references-text-17"/>
          <p:cNvSpPr/>
          <p:nvPr/>
        </p:nvSpPr>
        <p:spPr>
          <a:xfrm>
            <a:off x="1651000" y="5664200"/>
            <a:ext cx="1346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Perplexity 官方資源 — perplexity.ai/help</a:t>
            </a:r>
            <a:endParaRPr lang="en-US" sz="1600" dirty="0"/>
          </a:p>
        </p:txBody>
      </p:sp>
      <p:sp>
        <p:nvSpPr>
          <p:cNvPr id="19" name="references-text-18"/>
          <p:cNvSpPr/>
          <p:nvPr/>
        </p:nvSpPr>
        <p:spPr>
          <a:xfrm>
            <a:off x="1651000" y="6019800"/>
            <a:ext cx="134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了解 Perplexity 如何選擇與呈現資訊來源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2563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ankyou-icon-1" descr="preencoded.png">    </p:cNvPr>
          <p:cNvPicPr>
            <a:picLocks noChangeAspect="1"/>
          </p:cNvPicPr>
          <p:nvPr/>
        </p:nvPicPr>
        <p:blipFill>
          <a:blip r:embed="rId1">
            <a:alphaModFix amt="8000"/>
          </a:blip>
          <a:stretch>
            <a:fillRect/>
          </a:stretch>
        </p:blipFill>
        <p:spPr>
          <a:xfrm>
            <a:off x="11684000" y="762000"/>
            <a:ext cx="3556000" cy="3556000"/>
          </a:xfrm>
          <a:prstGeom prst="rect">
            <a:avLst/>
          </a:prstGeom>
        </p:spPr>
      </p:pic>
      <p:sp>
        <p:nvSpPr>
          <p:cNvPr id="3" name="thankyou-text-2"/>
          <p:cNvSpPr/>
          <p:nvPr/>
        </p:nvSpPr>
        <p:spPr>
          <a:xfrm>
            <a:off x="1016000" y="3810000"/>
            <a:ext cx="1143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4" name="thankyou-shape-3"/>
          <p:cNvSpPr/>
          <p:nvPr/>
        </p:nvSpPr>
        <p:spPr>
          <a:xfrm>
            <a:off x="1016000" y="4826000"/>
            <a:ext cx="1143000" cy="508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1016000" y="5080000"/>
            <a:ext cx="889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BFDBFE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什麼是 GEO？生成式引擎最佳化完整解析</dc:title>
  <dc:subject>什麼是 GEO？生成式引擎最佳化完整解析</dc:subject>
  <dc:creator>Manus</dc:creator>
  <cp:lastModifiedBy>Manus</cp:lastModifiedBy>
  <cp:revision>1</cp:revision>
  <dcterms:created xsi:type="dcterms:W3CDTF">2026-07-31T00:38:34Z</dcterms:created>
  <dcterms:modified xsi:type="dcterms:W3CDTF">2026-07-31T00:38:34Z</dcterms:modified>
</cp:coreProperties>
</file>