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127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notesMasterIdLst>
    <p:notesMasterId r:id="rId38"/>
  </p:notesMasterIdLst>
  <p:sldSz cx="16256000" cy="9144000"/>
  <p:notesSz cx="9144000" cy="16256000"/>
  <p:embeddedFontLst>
    <p:embeddedFont>
      <p:font typeface="Noto Sans TC" charset="-122" pitchFamily="34"/>
      <p:regular r:id="rId4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Relationship Id="rId43" Type="http://schemas.openxmlformats.org/officeDocument/2006/relationships/font" Target="fonts/font1.fntdata"/></Relationships>
</file>

<file path=ppt/charts/_rels/chart12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7.xlsx"/></Relationships>
</file>

<file path=ppt/charts/chart1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SEO 課程</c:v>
                </c:pt>
              </c:strCache>
            </c:strRef>
          </c:tx>
          <c:spPr>
            <a:solidFill>
              <a:srgbClr val="1A73E8"/>
            </a:solidFill>
            <a:ln w="25400" cap="flat">
              <a:solidFill>
                <a:srgbClr val="1A73E8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Noto Sans TC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1A73E8"/>
              </a:solidFill>
              <a:ln w="9525" cap="flat">
                <a:solidFill>
                  <a:srgbClr val="1A73E8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1月</c:v>
                  </c:pt>
                  <c:pt idx="1">
                    <c:v>3月</c:v>
                  </c:pt>
                  <c:pt idx="2">
                    <c:v>5月</c:v>
                  </c:pt>
                  <c:pt idx="3">
                    <c:v>7月</c:v>
                  </c:pt>
                  <c:pt idx="4">
                    <c:v>9月</c:v>
                  </c:pt>
                  <c:pt idx="5">
                    <c:v>11月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45</c:v>
                </c:pt>
                <c:pt idx="1">
                  <c:v>50</c:v>
                </c:pt>
                <c:pt idx="2">
                  <c:v>60</c:v>
                </c:pt>
                <c:pt idx="3">
                  <c:v>55</c:v>
                </c:pt>
                <c:pt idx="4">
                  <c:v>70</c:v>
                </c:pt>
                <c:pt idx="5">
                  <c:v>85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粽子 食譜</c:v>
                </c:pt>
              </c:strCache>
            </c:strRef>
          </c:tx>
          <c:spPr>
            <a:solidFill>
              <a:srgbClr val="F9AB00"/>
            </a:solidFill>
            <a:ln w="25400" cap="flat">
              <a:solidFill>
                <a:srgbClr val="F9AB0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Noto Sans TC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F9AB00"/>
              </a:solidFill>
              <a:ln w="9525" cap="flat">
                <a:solidFill>
                  <a:srgbClr val="F9AB0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1月</c:v>
                  </c:pt>
                  <c:pt idx="1">
                    <c:v>3月</c:v>
                  </c:pt>
                  <c:pt idx="2">
                    <c:v>5月</c:v>
                  </c:pt>
                  <c:pt idx="3">
                    <c:v>7月</c:v>
                  </c:pt>
                  <c:pt idx="4">
                    <c:v>9月</c:v>
                  </c:pt>
                  <c:pt idx="5">
                    <c:v>11月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20</c:v>
                </c:pt>
                <c:pt idx="1">
                  <c:v>15</c:v>
                </c:pt>
                <c:pt idx="2">
                  <c:v>90</c:v>
                </c:pt>
                <c:pt idx="3">
                  <c:v>10</c:v>
                </c:pt>
                <c:pt idx="4">
                  <c:v>5</c:v>
                </c:pt>
                <c:pt idx="5">
                  <c:v>8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Noto Sans TC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079"/>
                </a:solidFill>
                <a:latin typeface="Noto Sans TC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6F1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079"/>
                </a:solidFill>
                <a:latin typeface="Noto Sans TC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>
              <a:latin typeface="Noto Sans TC"/>
              <a:cs typeface="Noto Sans TC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2.png"/><Relationship Id="rId4" Type="http://schemas.openxmlformats.org/officeDocument/2006/relationships/image" Target="../media/image-11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1.png"/><Relationship Id="rId3" Type="http://schemas.openxmlformats.org/officeDocument/2006/relationships/image" Target="../media/image-13-1.png"/><Relationship Id="rId4" Type="http://schemas.openxmlformats.org/officeDocument/2006/relationships/image" Target="../media/image-13-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image" Target="../media/image-2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image" Target="../media/image-2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1.png"/><Relationship Id="rId3" Type="http://schemas.openxmlformats.org/officeDocument/2006/relationships/image" Target="../media/image-32-1.png"/><Relationship Id="rId4" Type="http://schemas.openxmlformats.org/officeDocument/2006/relationships/image" Target="../media/image-32-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image" Target="../media/image-33-3.png"/><Relationship Id="rId4" Type="http://schemas.openxmlformats.org/officeDocument/2006/relationships/image" Target="../media/image-3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1.png"/><Relationship Id="rId3" Type="http://schemas.openxmlformats.org/officeDocument/2006/relationships/image" Target="../media/image-34-1.png"/><Relationship Id="rId4" Type="http://schemas.openxmlformats.org/officeDocument/2006/relationships/image" Target="../media/image-34-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17-1.png"/><Relationship Id="rId3" Type="http://schemas.openxmlformats.org/officeDocument/2006/relationships/image" Target="../media/image-35-3.png"/><Relationship Id="rId4" Type="http://schemas.openxmlformats.org/officeDocument/2006/relationships/image" Target="../media/image-17-3.png"/><Relationship Id="rId5" Type="http://schemas.openxmlformats.org/officeDocument/2006/relationships/image" Target="../media/image-3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gradFill rotWithShape="1" flip="none">
          <a:gsLst>
            <a:gs pos="0">
              <a:srgbClr val="0D1B3E"/>
            </a:gs>
            <a:gs pos="100000">
              <a:srgbClr val="1A73E8"/>
            </a:gs>
          </a:gsLst>
          <a:lin ang="8100000" scaled="1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ver-icon-1" descr="preencoded.png">    </p:cNvPr>
          <p:cNvPicPr>
            <a:picLocks noChangeAspect="1"/>
          </p:cNvPicPr>
          <p:nvPr/>
        </p:nvPicPr>
        <p:blipFill>
          <a:blip r:embed="rId1">
            <a:alphaModFix amt="8000"/>
          </a:blip>
          <a:stretch>
            <a:fillRect/>
          </a:stretch>
        </p:blipFill>
        <p:spPr>
          <a:xfrm>
            <a:off x="11684000" y="762000"/>
            <a:ext cx="3556000" cy="3556000"/>
          </a:xfrm>
          <a:prstGeom prst="rect">
            <a:avLst/>
          </a:prstGeom>
        </p:spPr>
      </p:pic>
      <p:sp>
        <p:nvSpPr>
          <p:cNvPr id="3" name="cover-shape-2"/>
          <p:cNvSpPr/>
          <p:nvPr/>
        </p:nvSpPr>
        <p:spPr>
          <a:xfrm>
            <a:off x="1016000" y="3429000"/>
            <a:ext cx="1143000" cy="9144"/>
          </a:xfrm>
          <a:prstGeom prst="line">
            <a:avLst/>
          </a:prstGeom>
          <a:ln w="50800">
            <a:solidFill>
              <a:srgbClr val="FFFFFF"/>
            </a:solidFill>
            <a:prstDash val="solid"/>
          </a:ln>
        </p:spPr>
      </p:sp>
      <p:sp>
        <p:nvSpPr>
          <p:cNvPr id="4" name="cover-text-3"/>
          <p:cNvSpPr/>
          <p:nvPr/>
        </p:nvSpPr>
        <p:spPr>
          <a:xfrm>
            <a:off x="1016000" y="3683000"/>
            <a:ext cx="1143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關鍵字研究全攻略</a:t>
            </a:r>
            <a:endParaRPr lang="en-US" sz="5200" dirty="0"/>
          </a:p>
        </p:txBody>
      </p:sp>
      <p:sp>
        <p:nvSpPr>
          <p:cNvPr id="5" name="cover-text-4"/>
          <p:cNvSpPr/>
          <p:nvPr/>
        </p:nvSpPr>
        <p:spPr>
          <a:xfrm>
            <a:off x="1016000" y="4699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BFDB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如何找出高轉換率搜尋詞</a:t>
            </a:r>
            <a:endParaRPr lang="en-US" sz="2400" dirty="0"/>
          </a:p>
        </p:txBody>
      </p:sp>
      <p:sp>
        <p:nvSpPr>
          <p:cNvPr id="6" name="cover-text-5"/>
          <p:cNvSpPr/>
          <p:nvPr/>
        </p:nvSpPr>
        <p:spPr>
          <a:xfrm>
            <a:off x="1016000" y="7620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　SEO 講師・AI 講師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genda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agenda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課程大綱</a:t>
            </a:r>
            <a:endParaRPr lang="en-US" sz="3000" dirty="0"/>
          </a:p>
        </p:txBody>
      </p:sp>
      <p:sp>
        <p:nvSpPr>
          <p:cNvPr id="4" name="agenda-shape-3"/>
          <p:cNvSpPr/>
          <p:nvPr/>
        </p:nvSpPr>
        <p:spPr>
          <a:xfrm>
            <a:off x="1016000" y="1905000"/>
            <a:ext cx="6858000" cy="1524000"/>
          </a:xfrm>
          <a:prstGeom prst="roundRect">
            <a:avLst>
              <a:gd name="adj" fmla="val 8333"/>
            </a:avLst>
          </a:prstGeom>
          <a:solidFill>
            <a:srgbClr val="F1F3F4"/>
          </a:solidFill>
          <a:ln/>
        </p:spPr>
      </p:sp>
      <p:sp>
        <p:nvSpPr>
          <p:cNvPr id="5" name="agenda-text-4"/>
          <p:cNvSpPr/>
          <p:nvPr/>
        </p:nvSpPr>
        <p:spPr>
          <a:xfrm>
            <a:off x="1346200" y="2184400"/>
            <a:ext cx="76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3400" dirty="0"/>
          </a:p>
        </p:txBody>
      </p:sp>
      <p:sp>
        <p:nvSpPr>
          <p:cNvPr id="6" name="agenda-text-5"/>
          <p:cNvSpPr/>
          <p:nvPr/>
        </p:nvSpPr>
        <p:spPr>
          <a:xfrm>
            <a:off x="2413000" y="2286000"/>
            <a:ext cx="5207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為什麼要研究關鍵字？</a:t>
            </a:r>
            <a:endParaRPr lang="en-US" sz="1900" dirty="0"/>
          </a:p>
        </p:txBody>
      </p:sp>
      <p:sp>
        <p:nvSpPr>
          <p:cNvPr id="7" name="agenda-text-6"/>
          <p:cNvSpPr/>
          <p:nvPr/>
        </p:nvSpPr>
        <p:spPr>
          <a:xfrm>
            <a:off x="2413000" y="2692400"/>
            <a:ext cx="5207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SEO的基石與商業價值</a:t>
            </a:r>
            <a:endParaRPr lang="en-US" sz="1400" dirty="0"/>
          </a:p>
        </p:txBody>
      </p:sp>
      <p:sp>
        <p:nvSpPr>
          <p:cNvPr id="8" name="agenda-shape-7"/>
          <p:cNvSpPr/>
          <p:nvPr/>
        </p:nvSpPr>
        <p:spPr>
          <a:xfrm>
            <a:off x="8382000" y="1905000"/>
            <a:ext cx="6858000" cy="1524000"/>
          </a:xfrm>
          <a:prstGeom prst="roundRect">
            <a:avLst>
              <a:gd name="adj" fmla="val 8333"/>
            </a:avLst>
          </a:prstGeom>
          <a:solidFill>
            <a:srgbClr val="F1F3F4"/>
          </a:solidFill>
          <a:ln/>
        </p:spPr>
      </p:sp>
      <p:sp>
        <p:nvSpPr>
          <p:cNvPr id="9" name="agenda-text-8"/>
          <p:cNvSpPr/>
          <p:nvPr/>
        </p:nvSpPr>
        <p:spPr>
          <a:xfrm>
            <a:off x="8712200" y="2184400"/>
            <a:ext cx="76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3400" dirty="0"/>
          </a:p>
        </p:txBody>
      </p:sp>
      <p:sp>
        <p:nvSpPr>
          <p:cNvPr id="10" name="agenda-text-9"/>
          <p:cNvSpPr/>
          <p:nvPr/>
        </p:nvSpPr>
        <p:spPr>
          <a:xfrm>
            <a:off x="9779000" y="2286000"/>
            <a:ext cx="5207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關鍵字類型深度解析</a:t>
            </a:r>
            <a:endParaRPr lang="en-US" sz="1900" dirty="0"/>
          </a:p>
        </p:txBody>
      </p:sp>
      <p:sp>
        <p:nvSpPr>
          <p:cNvPr id="11" name="agenda-text-10"/>
          <p:cNvSpPr/>
          <p:nvPr/>
        </p:nvSpPr>
        <p:spPr>
          <a:xfrm>
            <a:off x="9779000" y="2692400"/>
            <a:ext cx="5207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搜尋量、商業意圖、品牌類型</a:t>
            </a:r>
            <a:endParaRPr lang="en-US" sz="1400" dirty="0"/>
          </a:p>
        </p:txBody>
      </p:sp>
      <p:sp>
        <p:nvSpPr>
          <p:cNvPr id="12" name="agenda-shape-11"/>
          <p:cNvSpPr/>
          <p:nvPr/>
        </p:nvSpPr>
        <p:spPr>
          <a:xfrm>
            <a:off x="1016000" y="3683000"/>
            <a:ext cx="6858000" cy="1524000"/>
          </a:xfrm>
          <a:prstGeom prst="roundRect">
            <a:avLst>
              <a:gd name="adj" fmla="val 8333"/>
            </a:avLst>
          </a:prstGeom>
          <a:solidFill>
            <a:srgbClr val="F1F3F4"/>
          </a:solidFill>
          <a:ln/>
        </p:spPr>
      </p:sp>
      <p:sp>
        <p:nvSpPr>
          <p:cNvPr id="13" name="agenda-text-12"/>
          <p:cNvSpPr/>
          <p:nvPr/>
        </p:nvSpPr>
        <p:spPr>
          <a:xfrm>
            <a:off x="1346200" y="3962400"/>
            <a:ext cx="76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3400" dirty="0"/>
          </a:p>
        </p:txBody>
      </p:sp>
      <p:sp>
        <p:nvSpPr>
          <p:cNvPr id="14" name="agenda-text-13"/>
          <p:cNvSpPr/>
          <p:nvPr/>
        </p:nvSpPr>
        <p:spPr>
          <a:xfrm>
            <a:off x="2413000" y="4064000"/>
            <a:ext cx="5207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研究流程與工具</a:t>
            </a:r>
            <a:endParaRPr lang="en-US" sz="1900" dirty="0"/>
          </a:p>
        </p:txBody>
      </p:sp>
      <p:sp>
        <p:nvSpPr>
          <p:cNvPr id="15" name="agenda-text-14"/>
          <p:cNvSpPr/>
          <p:nvPr/>
        </p:nvSpPr>
        <p:spPr>
          <a:xfrm>
            <a:off x="2413000" y="4470400"/>
            <a:ext cx="5207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從免費到付費工具全解析</a:t>
            </a:r>
            <a:endParaRPr lang="en-US" sz="1400" dirty="0"/>
          </a:p>
        </p:txBody>
      </p:sp>
      <p:sp>
        <p:nvSpPr>
          <p:cNvPr id="16" name="agenda-shape-15"/>
          <p:cNvSpPr/>
          <p:nvPr/>
        </p:nvSpPr>
        <p:spPr>
          <a:xfrm>
            <a:off x="8382000" y="3683000"/>
            <a:ext cx="6858000" cy="1524000"/>
          </a:xfrm>
          <a:prstGeom prst="roundRect">
            <a:avLst>
              <a:gd name="adj" fmla="val 8333"/>
            </a:avLst>
          </a:prstGeom>
          <a:solidFill>
            <a:srgbClr val="F1F3F4"/>
          </a:solidFill>
          <a:ln/>
        </p:spPr>
      </p:sp>
      <p:sp>
        <p:nvSpPr>
          <p:cNvPr id="17" name="agenda-text-16"/>
          <p:cNvSpPr/>
          <p:nvPr/>
        </p:nvSpPr>
        <p:spPr>
          <a:xfrm>
            <a:off x="8712200" y="3962400"/>
            <a:ext cx="76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3400" dirty="0"/>
          </a:p>
        </p:txBody>
      </p:sp>
      <p:sp>
        <p:nvSpPr>
          <p:cNvPr id="18" name="agenda-text-17"/>
          <p:cNvSpPr/>
          <p:nvPr/>
        </p:nvSpPr>
        <p:spPr>
          <a:xfrm>
            <a:off x="9779000" y="4064000"/>
            <a:ext cx="5207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搜尋意圖分析</a:t>
            </a:r>
            <a:endParaRPr lang="en-US" sz="1900" dirty="0"/>
          </a:p>
        </p:txBody>
      </p:sp>
      <p:sp>
        <p:nvSpPr>
          <p:cNvPr id="19" name="agenda-text-18"/>
          <p:cNvSpPr/>
          <p:nvPr/>
        </p:nvSpPr>
        <p:spPr>
          <a:xfrm>
            <a:off x="9779000" y="4470400"/>
            <a:ext cx="5207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理解使用者真正的需求</a:t>
            </a:r>
            <a:endParaRPr lang="en-US" sz="1400" dirty="0"/>
          </a:p>
        </p:txBody>
      </p:sp>
      <p:sp>
        <p:nvSpPr>
          <p:cNvPr id="20" name="agenda-shape-19"/>
          <p:cNvSpPr/>
          <p:nvPr/>
        </p:nvSpPr>
        <p:spPr>
          <a:xfrm>
            <a:off x="1016000" y="5461000"/>
            <a:ext cx="6858000" cy="1524000"/>
          </a:xfrm>
          <a:prstGeom prst="roundRect">
            <a:avLst>
              <a:gd name="adj" fmla="val 8333"/>
            </a:avLst>
          </a:prstGeom>
          <a:solidFill>
            <a:srgbClr val="F1F3F4"/>
          </a:solidFill>
          <a:ln/>
        </p:spPr>
      </p:sp>
      <p:sp>
        <p:nvSpPr>
          <p:cNvPr id="21" name="agenda-text-20"/>
          <p:cNvSpPr/>
          <p:nvPr/>
        </p:nvSpPr>
        <p:spPr>
          <a:xfrm>
            <a:off x="1346200" y="5740400"/>
            <a:ext cx="76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05</a:t>
            </a:r>
            <a:endParaRPr lang="en-US" sz="3400" dirty="0"/>
          </a:p>
        </p:txBody>
      </p:sp>
      <p:sp>
        <p:nvSpPr>
          <p:cNvPr id="22" name="agenda-text-21"/>
          <p:cNvSpPr/>
          <p:nvPr/>
        </p:nvSpPr>
        <p:spPr>
          <a:xfrm>
            <a:off x="2413000" y="5842000"/>
            <a:ext cx="5207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競爭度評估</a:t>
            </a:r>
            <a:endParaRPr lang="en-US" sz="1900" dirty="0"/>
          </a:p>
        </p:txBody>
      </p:sp>
      <p:sp>
        <p:nvSpPr>
          <p:cNvPr id="23" name="agenda-text-22"/>
          <p:cNvSpPr/>
          <p:nvPr/>
        </p:nvSpPr>
        <p:spPr>
          <a:xfrm>
            <a:off x="2413000" y="6248400"/>
            <a:ext cx="5207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KD指標與新網站選詞策略</a:t>
            </a:r>
            <a:endParaRPr lang="en-US" sz="1400" dirty="0"/>
          </a:p>
        </p:txBody>
      </p:sp>
      <p:sp>
        <p:nvSpPr>
          <p:cNvPr id="24" name="agenda-shape-23"/>
          <p:cNvSpPr/>
          <p:nvPr/>
        </p:nvSpPr>
        <p:spPr>
          <a:xfrm>
            <a:off x="8382000" y="5461000"/>
            <a:ext cx="6858000" cy="1524000"/>
          </a:xfrm>
          <a:prstGeom prst="roundRect">
            <a:avLst>
              <a:gd name="adj" fmla="val 8333"/>
            </a:avLst>
          </a:prstGeom>
          <a:solidFill>
            <a:srgbClr val="F1F3F4"/>
          </a:solidFill>
          <a:ln/>
        </p:spPr>
      </p:sp>
      <p:sp>
        <p:nvSpPr>
          <p:cNvPr id="25" name="agenda-text-24"/>
          <p:cNvSpPr/>
          <p:nvPr/>
        </p:nvSpPr>
        <p:spPr>
          <a:xfrm>
            <a:off x="8712200" y="5740400"/>
            <a:ext cx="76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06</a:t>
            </a:r>
            <a:endParaRPr lang="en-US" sz="3400" dirty="0"/>
          </a:p>
        </p:txBody>
      </p:sp>
      <p:sp>
        <p:nvSpPr>
          <p:cNvPr id="26" name="agenda-text-25"/>
          <p:cNvSpPr/>
          <p:nvPr/>
        </p:nvSpPr>
        <p:spPr>
          <a:xfrm>
            <a:off x="9779000" y="5842000"/>
            <a:ext cx="5207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實戰案例</a:t>
            </a:r>
            <a:endParaRPr lang="en-US" sz="1900" dirty="0"/>
          </a:p>
        </p:txBody>
      </p:sp>
      <p:sp>
        <p:nvSpPr>
          <p:cNvPr id="27" name="agenda-text-26"/>
          <p:cNvSpPr/>
          <p:nvPr/>
        </p:nvSpPr>
        <p:spPr>
          <a:xfrm>
            <a:off x="9779000" y="6248400"/>
            <a:ext cx="5207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咖啡廳與電商的關鍵字佈局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1_divider-text-1"/>
          <p:cNvSpPr/>
          <p:nvPr/>
        </p:nvSpPr>
        <p:spPr>
          <a:xfrm>
            <a:off x="10414000" y="1524000"/>
            <a:ext cx="5334000" cy="609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0" dirty="0">
                <a:solidFill>
                  <a:srgbClr val="FFFFFF">
                    <a:alpha val="13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36000" dirty="0"/>
          </a:p>
        </p:txBody>
      </p:sp>
      <p:sp>
        <p:nvSpPr>
          <p:cNvPr id="3" name="ch1_divider-shape-2"/>
          <p:cNvSpPr/>
          <p:nvPr/>
        </p:nvSpPr>
        <p:spPr>
          <a:xfrm>
            <a:off x="1016000" y="4191000"/>
            <a:ext cx="1143000" cy="9144"/>
          </a:xfrm>
          <a:prstGeom prst="line">
            <a:avLst/>
          </a:prstGeom>
          <a:ln w="63500">
            <a:solidFill>
              <a:srgbClr val="FFFFFF"/>
            </a:solidFill>
            <a:prstDash val="solid"/>
          </a:ln>
        </p:spPr>
      </p:sp>
      <p:sp>
        <p:nvSpPr>
          <p:cNvPr id="4" name="ch1_divider-text-3"/>
          <p:cNvSpPr/>
          <p:nvPr/>
        </p:nvSpPr>
        <p:spPr>
          <a:xfrm>
            <a:off x="1016000" y="4445000"/>
            <a:ext cx="762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BFDB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ONE</a:t>
            </a:r>
            <a:endParaRPr lang="en-US" sz="1800" dirty="0"/>
          </a:p>
        </p:txBody>
      </p:sp>
      <p:sp>
        <p:nvSpPr>
          <p:cNvPr id="5" name="ch1_divider-text-4"/>
          <p:cNvSpPr/>
          <p:nvPr/>
        </p:nvSpPr>
        <p:spPr>
          <a:xfrm>
            <a:off x="990600" y="4953000"/>
            <a:ext cx="1016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為什麼要研究關鍵字？</a:t>
            </a:r>
            <a:endParaRPr lang="en-US" sz="4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undation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foundation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關鍵字研究是 SEO 的基石</a:t>
            </a:r>
            <a:endParaRPr lang="en-US" sz="3000" dirty="0"/>
          </a:p>
        </p:txBody>
      </p:sp>
      <p:sp>
        <p:nvSpPr>
          <p:cNvPr id="4" name="foundation-text-3"/>
          <p:cNvSpPr/>
          <p:nvPr/>
        </p:nvSpPr>
        <p:spPr>
          <a:xfrm>
            <a:off x="1016000" y="2159000"/>
            <a:ext cx="7112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17500" indent="-317500">
              <a:lnSpc>
                <a:spcPts val="3400"/>
              </a:lnSpc>
              <a:spcBef>
                <a:spcPts val="10"/>
              </a:spcBef>
              <a:buSzPct val="100000"/>
              <a:buChar char="•"/>
            </a:pPr>
            <a:r>
              <a:rPr lang="en-US" sz="20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所有 SEO 策略都建立在</a:t>
            </a:r>
            <a:r>
              <a:rPr lang="en-US" sz="20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正確的關鍵字</a:t>
            </a:r>
            <a:r>
              <a:rPr lang="en-US" sz="20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之上</a:t>
            </a:r>
            <a:endParaRPr lang="en-US" sz="2000" dirty="0"/>
          </a:p>
          <a:p>
            <a:pPr algn="l" marL="317500" indent="-317500">
              <a:lnSpc>
                <a:spcPts val="3400"/>
              </a:lnSpc>
              <a:spcBef>
                <a:spcPts val="10"/>
              </a:spcBef>
              <a:buSzPct val="100000"/>
              <a:buChar char="•"/>
            </a:pPr>
            <a:r>
              <a:rPr lang="en-US" sz="20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錯誤的關鍵字，帶來錯誤的流量，最終導致</a:t>
            </a:r>
            <a:r>
              <a:rPr lang="en-US" sz="20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零轉換</a:t>
            </a:r>
            <a:endParaRPr lang="en-US" sz="2000" dirty="0"/>
          </a:p>
          <a:p>
            <a:pPr algn="l" marL="317500" indent="-317500">
              <a:lnSpc>
                <a:spcPts val="3400"/>
              </a:lnSpc>
              <a:spcBef>
                <a:spcPts val="10"/>
              </a:spcBef>
              <a:buSzPct val="100000"/>
              <a:buChar char="•"/>
            </a:pPr>
            <a:r>
              <a:rPr lang="en-US" sz="20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研究關鍵字能幫助理解</a:t>
            </a:r>
            <a:r>
              <a:rPr lang="en-US" sz="20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市場需求</a:t>
            </a:r>
            <a:r>
              <a:rPr lang="en-US" sz="20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與</a:t>
            </a:r>
            <a:r>
              <a:rPr lang="en-US" sz="20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使用者行為</a:t>
            </a:r>
            <a:endParaRPr lang="en-US" sz="2000" dirty="0"/>
          </a:p>
        </p:txBody>
      </p:sp>
      <p:sp>
        <p:nvSpPr>
          <p:cNvPr id="5" name="foundation-shape-4"/>
          <p:cNvSpPr/>
          <p:nvPr/>
        </p:nvSpPr>
        <p:spPr>
          <a:xfrm>
            <a:off x="1016000" y="5207000"/>
            <a:ext cx="7112000" cy="2286000"/>
          </a:xfrm>
          <a:prstGeom prst="roundRect">
            <a:avLst>
              <a:gd name="adj" fmla="val 4444"/>
            </a:avLst>
          </a:prstGeom>
          <a:solidFill>
            <a:srgbClr val="F1F3F4"/>
          </a:solidFill>
          <a:ln/>
        </p:spPr>
      </p:sp>
      <p:pic>
        <p:nvPicPr>
          <p:cNvPr id="6" name="foundation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6200" y="5537200"/>
            <a:ext cx="406400" cy="406400"/>
          </a:xfrm>
          <a:prstGeom prst="rect">
            <a:avLst/>
          </a:prstGeom>
        </p:spPr>
      </p:pic>
      <p:sp>
        <p:nvSpPr>
          <p:cNvPr id="7" name="foundation-text-6"/>
          <p:cNvSpPr/>
          <p:nvPr/>
        </p:nvSpPr>
        <p:spPr>
          <a:xfrm>
            <a:off x="1905000" y="5486400"/>
            <a:ext cx="5969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公式：</a:t>
            </a:r>
            <a:r>
              <a:rPr lang="en-US" sz="17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正確關鍵字 → 精準流量 → 高轉換率。反之，錯誤關鍵字 → 無效流量 → 資源浪費。</a:t>
            </a:r>
            <a:endParaRPr lang="en-US" sz="1700" dirty="0"/>
          </a:p>
        </p:txBody>
      </p:sp>
      <p:pic>
        <p:nvPicPr>
          <p:cNvPr id="8" name="foundation-image-7" descr="preencoded.png">    </p:cNvPr>
          <p:cNvPicPr>
            <a:picLocks noChangeAspect="1"/>
          </p:cNvPicPr>
          <p:nvPr/>
        </p:nvPicPr>
        <p:blipFill>
          <a:blip r:embed="rId2"/>
          <a:srcRect l="0" r="0" t="-18934" b="-18934"/>
          <a:stretch/>
        </p:blipFill>
        <p:spPr>
          <a:xfrm>
            <a:off x="8636000" y="2032000"/>
            <a:ext cx="6604000" cy="5461000"/>
          </a:xfrm>
          <a:prstGeom prst="roundRect">
            <a:avLst>
              <a:gd name="adj" fmla="val 2791"/>
            </a:avLst>
          </a:prstGeom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pic>
      <p:sp>
        <p:nvSpPr>
          <p:cNvPr id="9" name="foundation-text-8"/>
          <p:cNvSpPr/>
          <p:nvPr/>
        </p:nvSpPr>
        <p:spPr>
          <a:xfrm>
            <a:off x="8636000" y="75946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圖：關鍵字研究工具介面示意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e_goal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core_goals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關鍵字研究的核心目標</a:t>
            </a:r>
            <a:endParaRPr lang="en-US" sz="3000" dirty="0"/>
          </a:p>
        </p:txBody>
      </p:sp>
      <p:sp>
        <p:nvSpPr>
          <p:cNvPr id="4" name="core_goals-shape-3"/>
          <p:cNvSpPr/>
          <p:nvPr/>
        </p:nvSpPr>
        <p:spPr>
          <a:xfrm>
            <a:off x="1016000" y="2286000"/>
            <a:ext cx="3302000" cy="4191000"/>
          </a:xfrm>
          <a:prstGeom prst="roundRect">
            <a:avLst>
              <a:gd name="adj" fmla="val 4615"/>
            </a:avLst>
          </a:prstGeom>
          <a:solidFill>
            <a:srgbClr val="F1F3F4"/>
          </a:solidFill>
          <a:ln/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pic>
        <p:nvPicPr>
          <p:cNvPr id="5" name="core_goal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0" y="2730500"/>
            <a:ext cx="609600" cy="609600"/>
          </a:xfrm>
          <a:prstGeom prst="rect">
            <a:avLst/>
          </a:prstGeom>
        </p:spPr>
      </p:pic>
      <p:sp>
        <p:nvSpPr>
          <p:cNvPr id="6" name="core_goals-text-5"/>
          <p:cNvSpPr/>
          <p:nvPr/>
        </p:nvSpPr>
        <p:spPr>
          <a:xfrm>
            <a:off x="1143000" y="3619500"/>
            <a:ext cx="304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找到真正的搜尋詞</a:t>
            </a:r>
            <a:endParaRPr lang="en-US" sz="1800" dirty="0"/>
          </a:p>
        </p:txBody>
      </p:sp>
      <p:sp>
        <p:nvSpPr>
          <p:cNvPr id="7" name="core_goals-text-6"/>
          <p:cNvSpPr/>
          <p:nvPr/>
        </p:nvSpPr>
        <p:spPr>
          <a:xfrm>
            <a:off x="1270000" y="4381500"/>
            <a:ext cx="2794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掌握使用者實際輸入的字詞與用語習慣</a:t>
            </a:r>
            <a:endParaRPr lang="en-US" sz="1400" dirty="0"/>
          </a:p>
        </p:txBody>
      </p:sp>
      <p:sp>
        <p:nvSpPr>
          <p:cNvPr id="8" name="core_goals-shape-7"/>
          <p:cNvSpPr/>
          <p:nvPr/>
        </p:nvSpPr>
        <p:spPr>
          <a:xfrm>
            <a:off x="4572000" y="2286000"/>
            <a:ext cx="3302000" cy="4191000"/>
          </a:xfrm>
          <a:prstGeom prst="roundRect">
            <a:avLst>
              <a:gd name="adj" fmla="val 4615"/>
            </a:avLst>
          </a:prstGeom>
          <a:solidFill>
            <a:srgbClr val="F1F3F4"/>
          </a:solidFill>
          <a:ln/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pic>
        <p:nvPicPr>
          <p:cNvPr id="9" name="core_goal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0" y="2730500"/>
            <a:ext cx="609600" cy="609600"/>
          </a:xfrm>
          <a:prstGeom prst="rect">
            <a:avLst/>
          </a:prstGeom>
        </p:spPr>
      </p:pic>
      <p:sp>
        <p:nvSpPr>
          <p:cNvPr id="10" name="core_goals-text-9"/>
          <p:cNvSpPr/>
          <p:nvPr/>
        </p:nvSpPr>
        <p:spPr>
          <a:xfrm>
            <a:off x="4699000" y="3619500"/>
            <a:ext cx="304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評估競爭難度</a:t>
            </a:r>
            <a:endParaRPr lang="en-US" sz="1800" dirty="0"/>
          </a:p>
        </p:txBody>
      </p:sp>
      <p:sp>
        <p:nvSpPr>
          <p:cNvPr id="11" name="core_goals-text-10"/>
          <p:cNvSpPr/>
          <p:nvPr/>
        </p:nvSpPr>
        <p:spPr>
          <a:xfrm>
            <a:off x="4826000" y="4381500"/>
            <a:ext cx="2794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判斷該關鍵字排名的難易程度</a:t>
            </a:r>
            <a:endParaRPr lang="en-US" sz="1400" dirty="0"/>
          </a:p>
        </p:txBody>
      </p:sp>
      <p:sp>
        <p:nvSpPr>
          <p:cNvPr id="12" name="core_goals-shape-11"/>
          <p:cNvSpPr/>
          <p:nvPr/>
        </p:nvSpPr>
        <p:spPr>
          <a:xfrm>
            <a:off x="8128000" y="2286000"/>
            <a:ext cx="3302000" cy="4191000"/>
          </a:xfrm>
          <a:prstGeom prst="roundRect">
            <a:avLst>
              <a:gd name="adj" fmla="val 4615"/>
            </a:avLst>
          </a:prstGeom>
          <a:solidFill>
            <a:srgbClr val="F1F3F4"/>
          </a:solidFill>
          <a:ln/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pic>
        <p:nvPicPr>
          <p:cNvPr id="13" name="core_goals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8000" y="2730500"/>
            <a:ext cx="609600" cy="609600"/>
          </a:xfrm>
          <a:prstGeom prst="rect">
            <a:avLst/>
          </a:prstGeom>
        </p:spPr>
      </p:pic>
      <p:sp>
        <p:nvSpPr>
          <p:cNvPr id="14" name="core_goals-text-13"/>
          <p:cNvSpPr/>
          <p:nvPr/>
        </p:nvSpPr>
        <p:spPr>
          <a:xfrm>
            <a:off x="8255000" y="3619500"/>
            <a:ext cx="304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預測流量潛力</a:t>
            </a:r>
            <a:endParaRPr lang="en-US" sz="1800" dirty="0"/>
          </a:p>
        </p:txBody>
      </p:sp>
      <p:sp>
        <p:nvSpPr>
          <p:cNvPr id="15" name="core_goals-text-14"/>
          <p:cNvSpPr/>
          <p:nvPr/>
        </p:nvSpPr>
        <p:spPr>
          <a:xfrm>
            <a:off x="8382000" y="4381500"/>
            <a:ext cx="2794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估算該關鍵字能帶來多少自然流量</a:t>
            </a:r>
            <a:endParaRPr lang="en-US" sz="1400" dirty="0"/>
          </a:p>
        </p:txBody>
      </p:sp>
      <p:sp>
        <p:nvSpPr>
          <p:cNvPr id="16" name="core_goals-shape-15"/>
          <p:cNvSpPr/>
          <p:nvPr/>
        </p:nvSpPr>
        <p:spPr>
          <a:xfrm>
            <a:off x="11684000" y="2286000"/>
            <a:ext cx="3302000" cy="4191000"/>
          </a:xfrm>
          <a:prstGeom prst="roundRect">
            <a:avLst>
              <a:gd name="adj" fmla="val 4615"/>
            </a:avLst>
          </a:prstGeom>
          <a:solidFill>
            <a:srgbClr val="F1F3F4"/>
          </a:solidFill>
          <a:ln/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pic>
        <p:nvPicPr>
          <p:cNvPr id="17" name="core_goals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0" y="2730500"/>
            <a:ext cx="609600" cy="609600"/>
          </a:xfrm>
          <a:prstGeom prst="rect">
            <a:avLst/>
          </a:prstGeom>
        </p:spPr>
      </p:pic>
      <p:sp>
        <p:nvSpPr>
          <p:cNvPr id="18" name="core_goals-text-17"/>
          <p:cNvSpPr/>
          <p:nvPr/>
        </p:nvSpPr>
        <p:spPr>
          <a:xfrm>
            <a:off x="11811000" y="3619500"/>
            <a:ext cx="304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規劃內容策略</a:t>
            </a:r>
            <a:endParaRPr lang="en-US" sz="1800" dirty="0"/>
          </a:p>
        </p:txBody>
      </p:sp>
      <p:sp>
        <p:nvSpPr>
          <p:cNvPr id="19" name="core_goals-text-18"/>
          <p:cNvSpPr/>
          <p:nvPr/>
        </p:nvSpPr>
        <p:spPr>
          <a:xfrm>
            <a:off x="11938000" y="4381500"/>
            <a:ext cx="2794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依關鍵字分類決定要產出的內容類型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siness_value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business_value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關鍵字研究帶來的商業價值</a:t>
            </a:r>
            <a:endParaRPr lang="en-US" sz="3000" dirty="0"/>
          </a:p>
        </p:txBody>
      </p:sp>
      <p:sp>
        <p:nvSpPr>
          <p:cNvPr id="4" name="business_value-shape-3"/>
          <p:cNvSpPr/>
          <p:nvPr/>
        </p:nvSpPr>
        <p:spPr>
          <a:xfrm>
            <a:off x="1016000" y="2032000"/>
            <a:ext cx="6858000" cy="2413000"/>
          </a:xfrm>
          <a:prstGeom prst="roundRect">
            <a:avLst>
              <a:gd name="adj" fmla="val 5263"/>
            </a:avLst>
          </a:prstGeom>
          <a:solidFill>
            <a:srgbClr val="F1F3F4"/>
          </a:solidFill>
          <a:ln/>
        </p:spPr>
      </p:sp>
      <p:pic>
        <p:nvPicPr>
          <p:cNvPr id="5" name="business_value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6200" y="2362200"/>
            <a:ext cx="457200" cy="457200"/>
          </a:xfrm>
          <a:prstGeom prst="rect">
            <a:avLst/>
          </a:prstGeom>
        </p:spPr>
      </p:pic>
      <p:sp>
        <p:nvSpPr>
          <p:cNvPr id="6" name="business_value-text-5"/>
          <p:cNvSpPr/>
          <p:nvPr/>
        </p:nvSpPr>
        <p:spPr>
          <a:xfrm>
            <a:off x="1981200" y="2362200"/>
            <a:ext cx="558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提升自然搜尋流量</a:t>
            </a:r>
            <a:endParaRPr lang="en-US" sz="1900" dirty="0"/>
          </a:p>
        </p:txBody>
      </p:sp>
      <p:sp>
        <p:nvSpPr>
          <p:cNvPr id="7" name="business_value-text-6"/>
          <p:cNvSpPr/>
          <p:nvPr/>
        </p:nvSpPr>
        <p:spPr>
          <a:xfrm>
            <a:off x="1346200" y="2946400"/>
            <a:ext cx="6096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精準關鍵字帶來穩定且免費的長期流量來源</a:t>
            </a:r>
            <a:endParaRPr lang="en-US" sz="1400" dirty="0"/>
          </a:p>
        </p:txBody>
      </p:sp>
      <p:sp>
        <p:nvSpPr>
          <p:cNvPr id="8" name="business_value-shape-7"/>
          <p:cNvSpPr/>
          <p:nvPr/>
        </p:nvSpPr>
        <p:spPr>
          <a:xfrm>
            <a:off x="8382000" y="2032000"/>
            <a:ext cx="6858000" cy="2413000"/>
          </a:xfrm>
          <a:prstGeom prst="roundRect">
            <a:avLst>
              <a:gd name="adj" fmla="val 5263"/>
            </a:avLst>
          </a:prstGeom>
          <a:solidFill>
            <a:srgbClr val="F1F3F4"/>
          </a:solidFill>
          <a:ln/>
        </p:spPr>
      </p:sp>
      <p:pic>
        <p:nvPicPr>
          <p:cNvPr id="9" name="business_value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200" y="2362200"/>
            <a:ext cx="457200" cy="457200"/>
          </a:xfrm>
          <a:prstGeom prst="rect">
            <a:avLst/>
          </a:prstGeom>
        </p:spPr>
      </p:pic>
      <p:sp>
        <p:nvSpPr>
          <p:cNvPr id="10" name="business_value-text-9"/>
          <p:cNvSpPr/>
          <p:nvPr/>
        </p:nvSpPr>
        <p:spPr>
          <a:xfrm>
            <a:off x="9347200" y="2362200"/>
            <a:ext cx="558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增加精準目標受眾</a:t>
            </a:r>
            <a:endParaRPr lang="en-US" sz="1900" dirty="0"/>
          </a:p>
        </p:txBody>
      </p:sp>
      <p:sp>
        <p:nvSpPr>
          <p:cNvPr id="11" name="business_value-text-10"/>
          <p:cNvSpPr/>
          <p:nvPr/>
        </p:nvSpPr>
        <p:spPr>
          <a:xfrm>
            <a:off x="8712200" y="2946400"/>
            <a:ext cx="6096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符合搜尋意圖的內容，吸引真正有需求的訪客</a:t>
            </a:r>
            <a:endParaRPr lang="en-US" sz="1400" dirty="0"/>
          </a:p>
        </p:txBody>
      </p:sp>
      <p:sp>
        <p:nvSpPr>
          <p:cNvPr id="12" name="business_value-shape-11"/>
          <p:cNvSpPr/>
          <p:nvPr/>
        </p:nvSpPr>
        <p:spPr>
          <a:xfrm>
            <a:off x="1016000" y="4699000"/>
            <a:ext cx="6858000" cy="2413000"/>
          </a:xfrm>
          <a:prstGeom prst="roundRect">
            <a:avLst>
              <a:gd name="adj" fmla="val 5263"/>
            </a:avLst>
          </a:prstGeom>
          <a:solidFill>
            <a:srgbClr val="F1F3F4"/>
          </a:solidFill>
          <a:ln/>
        </p:spPr>
      </p:sp>
      <p:pic>
        <p:nvPicPr>
          <p:cNvPr id="13" name="business_value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200" y="5029200"/>
            <a:ext cx="457200" cy="457200"/>
          </a:xfrm>
          <a:prstGeom prst="rect">
            <a:avLst/>
          </a:prstGeom>
        </p:spPr>
      </p:pic>
      <p:sp>
        <p:nvSpPr>
          <p:cNvPr id="14" name="business_value-text-13"/>
          <p:cNvSpPr/>
          <p:nvPr/>
        </p:nvSpPr>
        <p:spPr>
          <a:xfrm>
            <a:off x="1981200" y="5029200"/>
            <a:ext cx="558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提高轉換率</a:t>
            </a:r>
            <a:endParaRPr lang="en-US" sz="1900" dirty="0"/>
          </a:p>
        </p:txBody>
      </p:sp>
      <p:sp>
        <p:nvSpPr>
          <p:cNvPr id="15" name="business_value-text-14"/>
          <p:cNvSpPr/>
          <p:nvPr/>
        </p:nvSpPr>
        <p:spPr>
          <a:xfrm>
            <a:off x="1346200" y="5613400"/>
            <a:ext cx="6096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高意圖關鍵字帶來更高的購買與行動轉換</a:t>
            </a:r>
            <a:endParaRPr lang="en-US" sz="1400" dirty="0"/>
          </a:p>
        </p:txBody>
      </p:sp>
      <p:sp>
        <p:nvSpPr>
          <p:cNvPr id="16" name="business_value-shape-15"/>
          <p:cNvSpPr/>
          <p:nvPr/>
        </p:nvSpPr>
        <p:spPr>
          <a:xfrm>
            <a:off x="8382000" y="4699000"/>
            <a:ext cx="6858000" cy="2413000"/>
          </a:xfrm>
          <a:prstGeom prst="roundRect">
            <a:avLst>
              <a:gd name="adj" fmla="val 5263"/>
            </a:avLst>
          </a:prstGeom>
          <a:solidFill>
            <a:srgbClr val="F1F3F4"/>
          </a:solidFill>
          <a:ln/>
        </p:spPr>
      </p:sp>
      <p:pic>
        <p:nvPicPr>
          <p:cNvPr id="17" name="business_value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2200" y="5029200"/>
            <a:ext cx="457200" cy="457200"/>
          </a:xfrm>
          <a:prstGeom prst="rect">
            <a:avLst/>
          </a:prstGeom>
        </p:spPr>
      </p:pic>
      <p:sp>
        <p:nvSpPr>
          <p:cNvPr id="18" name="business_value-text-17"/>
          <p:cNvSpPr/>
          <p:nvPr/>
        </p:nvSpPr>
        <p:spPr>
          <a:xfrm>
            <a:off x="9347200" y="5029200"/>
            <a:ext cx="558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降低廣告成本</a:t>
            </a:r>
            <a:endParaRPr lang="en-US" sz="1900" dirty="0"/>
          </a:p>
        </p:txBody>
      </p:sp>
      <p:sp>
        <p:nvSpPr>
          <p:cNvPr id="19" name="business_value-text-18"/>
          <p:cNvSpPr/>
          <p:nvPr/>
        </p:nvSpPr>
        <p:spPr>
          <a:xfrm>
            <a:off x="8712200" y="5613400"/>
            <a:ext cx="6096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長期以自然流量替代付費廣告，降低獲客成本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2_divider-text-1"/>
          <p:cNvSpPr/>
          <p:nvPr/>
        </p:nvSpPr>
        <p:spPr>
          <a:xfrm>
            <a:off x="10414000" y="1524000"/>
            <a:ext cx="5334000" cy="609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0" dirty="0">
                <a:solidFill>
                  <a:srgbClr val="FFFFFF">
                    <a:alpha val="13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36000" dirty="0"/>
          </a:p>
        </p:txBody>
      </p:sp>
      <p:sp>
        <p:nvSpPr>
          <p:cNvPr id="3" name="ch2_divider-shape-2"/>
          <p:cNvSpPr/>
          <p:nvPr/>
        </p:nvSpPr>
        <p:spPr>
          <a:xfrm>
            <a:off x="1016000" y="4191000"/>
            <a:ext cx="1143000" cy="9144"/>
          </a:xfrm>
          <a:prstGeom prst="line">
            <a:avLst/>
          </a:prstGeom>
          <a:ln w="63500">
            <a:solidFill>
              <a:srgbClr val="FFFFFF"/>
            </a:solidFill>
            <a:prstDash val="solid"/>
          </a:ln>
        </p:spPr>
      </p:sp>
      <p:sp>
        <p:nvSpPr>
          <p:cNvPr id="4" name="ch2_divider-text-3"/>
          <p:cNvSpPr/>
          <p:nvPr/>
        </p:nvSpPr>
        <p:spPr>
          <a:xfrm>
            <a:off x="1016000" y="4445000"/>
            <a:ext cx="762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BFDB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TWO</a:t>
            </a:r>
            <a:endParaRPr lang="en-US" sz="1800" dirty="0"/>
          </a:p>
        </p:txBody>
      </p:sp>
      <p:sp>
        <p:nvSpPr>
          <p:cNvPr id="5" name="ch2_divider-text-4"/>
          <p:cNvSpPr/>
          <p:nvPr/>
        </p:nvSpPr>
        <p:spPr>
          <a:xfrm>
            <a:off x="990600" y="4953000"/>
            <a:ext cx="1016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關鍵字類型深度解析</a:t>
            </a:r>
            <a:endParaRPr lang="en-US" sz="4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lume_type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volume_types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按搜尋量分類的關鍵字</a:t>
            </a:r>
            <a:endParaRPr lang="en-US" sz="3000" dirty="0"/>
          </a:p>
        </p:txBody>
      </p:sp>
      <p:sp>
        <p:nvSpPr>
          <p:cNvPr id="4" name="volume_types-shape-3"/>
          <p:cNvSpPr/>
          <p:nvPr/>
        </p:nvSpPr>
        <p:spPr>
          <a:xfrm>
            <a:off x="1778000" y="2032000"/>
            <a:ext cx="12700000" cy="1524000"/>
          </a:xfrm>
          <a:prstGeom prst="roundRect">
            <a:avLst>
              <a:gd name="adj" fmla="val 8333"/>
            </a:avLst>
          </a:prstGeom>
          <a:solidFill>
            <a:srgbClr val="1A73E8"/>
          </a:solidFill>
          <a:ln/>
        </p:spPr>
      </p:sp>
      <p:sp>
        <p:nvSpPr>
          <p:cNvPr id="5" name="volume_types-text-4"/>
          <p:cNvSpPr/>
          <p:nvPr/>
        </p:nvSpPr>
        <p:spPr>
          <a:xfrm>
            <a:off x="2159000" y="2286000"/>
            <a:ext cx="381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高搜尋量</a:t>
            </a:r>
            <a:endParaRPr lang="en-US" sz="1800" dirty="0"/>
          </a:p>
        </p:txBody>
      </p:sp>
      <p:sp>
        <p:nvSpPr>
          <p:cNvPr id="6" name="volume_types-text-5"/>
          <p:cNvSpPr/>
          <p:nvPr/>
        </p:nvSpPr>
        <p:spPr>
          <a:xfrm>
            <a:off x="2159000" y="2692400"/>
            <a:ext cx="381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DBEA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10,000+ /月</a:t>
            </a:r>
            <a:endParaRPr lang="en-US" sz="1400" dirty="0"/>
          </a:p>
        </p:txBody>
      </p:sp>
      <p:sp>
        <p:nvSpPr>
          <p:cNvPr id="7" name="volume_types-text-6"/>
          <p:cNvSpPr/>
          <p:nvPr/>
        </p:nvSpPr>
        <p:spPr>
          <a:xfrm>
            <a:off x="6350000" y="2489200"/>
            <a:ext cx="762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品牌詞、泛用詞　例：「SEO」「鞋子」</a:t>
            </a:r>
            <a:endParaRPr lang="en-US" sz="1600" dirty="0"/>
          </a:p>
        </p:txBody>
      </p:sp>
      <p:sp>
        <p:nvSpPr>
          <p:cNvPr id="8" name="volume_types-shape-7"/>
          <p:cNvSpPr/>
          <p:nvPr/>
        </p:nvSpPr>
        <p:spPr>
          <a:xfrm>
            <a:off x="3048000" y="3810000"/>
            <a:ext cx="10160000" cy="1524000"/>
          </a:xfrm>
          <a:prstGeom prst="roundRect">
            <a:avLst>
              <a:gd name="adj" fmla="val 8333"/>
            </a:avLst>
          </a:prstGeom>
          <a:solidFill>
            <a:srgbClr val="5B9BD5"/>
          </a:solidFill>
          <a:ln/>
        </p:spPr>
      </p:sp>
      <p:sp>
        <p:nvSpPr>
          <p:cNvPr id="9" name="volume_types-text-8"/>
          <p:cNvSpPr/>
          <p:nvPr/>
        </p:nvSpPr>
        <p:spPr>
          <a:xfrm>
            <a:off x="3429000" y="4064000"/>
            <a:ext cx="381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中搜尋量</a:t>
            </a:r>
            <a:endParaRPr lang="en-US" sz="1800" dirty="0"/>
          </a:p>
        </p:txBody>
      </p:sp>
      <p:sp>
        <p:nvSpPr>
          <p:cNvPr id="10" name="volume_types-text-9"/>
          <p:cNvSpPr/>
          <p:nvPr/>
        </p:nvSpPr>
        <p:spPr>
          <a:xfrm>
            <a:off x="3429000" y="4470400"/>
            <a:ext cx="381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EFF6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1,000-10,000 /月</a:t>
            </a:r>
            <a:endParaRPr lang="en-US" sz="1400" dirty="0"/>
          </a:p>
        </p:txBody>
      </p:sp>
      <p:sp>
        <p:nvSpPr>
          <p:cNvPr id="11" name="volume_types-text-10"/>
          <p:cNvSpPr/>
          <p:nvPr/>
        </p:nvSpPr>
        <p:spPr>
          <a:xfrm>
            <a:off x="7112000" y="4267200"/>
            <a:ext cx="5715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類別詞、比較詞　例：「跑步鞋推薦」</a:t>
            </a:r>
            <a:endParaRPr lang="en-US" sz="1600" dirty="0"/>
          </a:p>
        </p:txBody>
      </p:sp>
      <p:sp>
        <p:nvSpPr>
          <p:cNvPr id="12" name="volume_types-shape-11"/>
          <p:cNvSpPr/>
          <p:nvPr/>
        </p:nvSpPr>
        <p:spPr>
          <a:xfrm>
            <a:off x="4318000" y="5588000"/>
            <a:ext cx="7620000" cy="1524000"/>
          </a:xfrm>
          <a:prstGeom prst="roundRect">
            <a:avLst>
              <a:gd name="adj" fmla="val 8333"/>
            </a:avLst>
          </a:prstGeom>
          <a:solidFill>
            <a:srgbClr val="A5C8F0"/>
          </a:solidFill>
          <a:ln/>
        </p:spPr>
      </p:sp>
      <p:sp>
        <p:nvSpPr>
          <p:cNvPr id="13" name="volume_types-text-12"/>
          <p:cNvSpPr/>
          <p:nvPr/>
        </p:nvSpPr>
        <p:spPr>
          <a:xfrm>
            <a:off x="4699000" y="5842000"/>
            <a:ext cx="381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低搜尋量</a:t>
            </a:r>
            <a:endParaRPr lang="en-US" sz="1800" dirty="0"/>
          </a:p>
        </p:txBody>
      </p:sp>
      <p:sp>
        <p:nvSpPr>
          <p:cNvPr id="14" name="volume_types-text-13"/>
          <p:cNvSpPr/>
          <p:nvPr/>
        </p:nvSpPr>
        <p:spPr>
          <a:xfrm>
            <a:off x="4699000" y="6248400"/>
            <a:ext cx="381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&lt;1,000 /月</a:t>
            </a:r>
            <a:endParaRPr lang="en-US" sz="1400" dirty="0"/>
          </a:p>
        </p:txBody>
      </p:sp>
      <p:sp>
        <p:nvSpPr>
          <p:cNvPr id="15" name="volume_types-text-14"/>
          <p:cNvSpPr/>
          <p:nvPr/>
        </p:nvSpPr>
        <p:spPr>
          <a:xfrm>
            <a:off x="8128000" y="6045200"/>
            <a:ext cx="355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長尾詞、問題詞</a:t>
            </a:r>
            <a:endParaRPr lang="en-US" sz="1600" dirty="0"/>
          </a:p>
        </p:txBody>
      </p:sp>
      <p:sp>
        <p:nvSpPr>
          <p:cNvPr id="16" name="volume_types-text-15"/>
          <p:cNvSpPr/>
          <p:nvPr/>
        </p:nvSpPr>
        <p:spPr>
          <a:xfrm>
            <a:off x="1016000" y="7620000"/>
            <a:ext cx="1422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▲ 搜尋量越高，競爭通常越激烈；長尾詞則競爭低、轉換率高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mmercial_value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commercial_value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按商業價值分類關鍵字</a:t>
            </a:r>
            <a:endParaRPr lang="en-US" sz="3000" dirty="0"/>
          </a:p>
        </p:txBody>
      </p:sp>
      <p:graphicFrame>
        <p:nvGraphicFramePr>
          <p:cNvPr id="10" name="commercial_value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16000" y="2032000"/>
          <a:ext cx="14224000" cy="4572000"/>
        </p:xfrm>
        <a:graphic>
          <a:graphicData uri="http://schemas.openxmlformats.org/drawingml/2006/table">
            <a:tbl>
              <a:tblPr/>
              <a:tblGrid>
                <a:gridCol w="2844800"/>
                <a:gridCol w="5689600"/>
                <a:gridCol w="5689600"/>
              </a:tblGrid>
              <a:tr h="1143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意圖等級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3E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訊號詞範例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3E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典型關鍵字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3E8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b="1" dirty="0">
                          <a:solidFill>
                            <a:srgbClr val="EA433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高商業意圖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購買、優惠、比較、折扣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「買 iPhone 16」「筆電優惠」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b="1" dirty="0">
                          <a:solidFill>
                            <a:srgbClr val="F9AB00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中商業意圖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評價、推薦、排行、最好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「最佳SEO工具推薦」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F4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b="1" dirty="0">
                          <a:solidFill>
                            <a:srgbClr val="34A85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低商業意圖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是什麼、怎麼做、如何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「SEO是什麼」「如何學程式」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commercial_value-shape-4"/>
          <p:cNvSpPr/>
          <p:nvPr/>
        </p:nvSpPr>
        <p:spPr>
          <a:xfrm>
            <a:off x="1016000" y="6985000"/>
            <a:ext cx="14224000" cy="1143000"/>
          </a:xfrm>
          <a:prstGeom prst="roundRect">
            <a:avLst>
              <a:gd name="adj" fmla="val 8889"/>
            </a:avLst>
          </a:prstGeom>
          <a:solidFill>
            <a:srgbClr val="F1F3F4"/>
          </a:solidFill>
          <a:ln/>
        </p:spPr>
      </p:sp>
      <p:sp>
        <p:nvSpPr>
          <p:cNvPr id="6" name="commercial_value-text-5"/>
          <p:cNvSpPr/>
          <p:nvPr/>
        </p:nvSpPr>
        <p:spPr>
          <a:xfrm>
            <a:off x="1346200" y="7315200"/>
            <a:ext cx="1295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高商業意圖關鍵字轉換率高但競爭激烈；低商業意圖適合用來建立品牌信任與流量基礎。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rand_nonbrand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brand_nonbrand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品牌關鍵字 vs. 非品牌關鍵字</a:t>
            </a:r>
            <a:endParaRPr lang="en-US" sz="3000" dirty="0"/>
          </a:p>
        </p:txBody>
      </p:sp>
      <p:sp>
        <p:nvSpPr>
          <p:cNvPr id="4" name="brand_nonbrand-shape-3"/>
          <p:cNvSpPr/>
          <p:nvPr/>
        </p:nvSpPr>
        <p:spPr>
          <a:xfrm>
            <a:off x="1016000" y="2286000"/>
            <a:ext cx="6096000" cy="4318000"/>
          </a:xfrm>
          <a:prstGeom prst="roundRect">
            <a:avLst>
              <a:gd name="adj" fmla="val 3529"/>
            </a:avLst>
          </a:prstGeom>
          <a:solidFill>
            <a:srgbClr val="F1F3F4"/>
          </a:solidFill>
          <a:ln/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pic>
        <p:nvPicPr>
          <p:cNvPr id="5" name="brand_nonbrand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0" y="2730500"/>
            <a:ext cx="609600" cy="609600"/>
          </a:xfrm>
          <a:prstGeom prst="rect">
            <a:avLst/>
          </a:prstGeom>
        </p:spPr>
      </p:pic>
      <p:sp>
        <p:nvSpPr>
          <p:cNvPr id="6" name="brand_nonbrand-text-5"/>
          <p:cNvSpPr/>
          <p:nvPr/>
        </p:nvSpPr>
        <p:spPr>
          <a:xfrm>
            <a:off x="1016000" y="3556000"/>
            <a:ext cx="6096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品牌關鍵字</a:t>
            </a:r>
            <a:endParaRPr lang="en-US" sz="2100" dirty="0"/>
          </a:p>
        </p:txBody>
      </p:sp>
      <p:sp>
        <p:nvSpPr>
          <p:cNvPr id="7" name="brand_nonbrand-text-6"/>
          <p:cNvSpPr/>
          <p:nvPr/>
        </p:nvSpPr>
        <p:spPr>
          <a:xfrm>
            <a:off x="1346200" y="4191000"/>
            <a:ext cx="54356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含品牌名稱</a:t>
            </a:r>
            <a:endParaRPr lang="en-US" sz="1400" dirty="0"/>
          </a:p>
        </p:txBody>
      </p:sp>
      <p:sp>
        <p:nvSpPr>
          <p:cNvPr id="8" name="brand_nonbrand-text-7"/>
          <p:cNvSpPr/>
          <p:nvPr/>
        </p:nvSpPr>
        <p:spPr>
          <a:xfrm>
            <a:off x="1346200" y="4953000"/>
            <a:ext cx="54356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例：「Nike 跑鞋」</a:t>
            </a:r>
            <a:endParaRPr lang="en-US" sz="1700" dirty="0"/>
          </a:p>
        </p:txBody>
      </p:sp>
      <p:sp>
        <p:nvSpPr>
          <p:cNvPr id="9" name="brand_nonbrand-text-8"/>
          <p:cNvSpPr/>
          <p:nvPr/>
        </p:nvSpPr>
        <p:spPr>
          <a:xfrm>
            <a:off x="1346200" y="5588000"/>
            <a:ext cx="54356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通常競爭低、轉換率高，來自既有客戶或已認識品牌的使用者</a:t>
            </a:r>
            <a:endParaRPr lang="en-US" sz="1300" dirty="0"/>
          </a:p>
        </p:txBody>
      </p:sp>
      <p:sp>
        <p:nvSpPr>
          <p:cNvPr id="10" name="brand_nonbrand-shape-9"/>
          <p:cNvSpPr/>
          <p:nvPr/>
        </p:nvSpPr>
        <p:spPr>
          <a:xfrm>
            <a:off x="7620000" y="4127500"/>
            <a:ext cx="1016000" cy="8890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E8EAED"/>
            </a:solidFill>
            <a:prstDash val="solid"/>
          </a:ln>
        </p:spPr>
      </p:sp>
      <p:sp>
        <p:nvSpPr>
          <p:cNvPr id="11" name="brand_nonbrand-text-10"/>
          <p:cNvSpPr/>
          <p:nvPr/>
        </p:nvSpPr>
        <p:spPr>
          <a:xfrm>
            <a:off x="7620000" y="4127500"/>
            <a:ext cx="1016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VS</a:t>
            </a:r>
            <a:endParaRPr lang="en-US" sz="1800" dirty="0"/>
          </a:p>
        </p:txBody>
      </p:sp>
      <p:sp>
        <p:nvSpPr>
          <p:cNvPr id="12" name="brand_nonbrand-shape-11"/>
          <p:cNvSpPr/>
          <p:nvPr/>
        </p:nvSpPr>
        <p:spPr>
          <a:xfrm>
            <a:off x="9144000" y="2286000"/>
            <a:ext cx="6096000" cy="4318000"/>
          </a:xfrm>
          <a:prstGeom prst="roundRect">
            <a:avLst>
              <a:gd name="adj" fmla="val 3529"/>
            </a:avLst>
          </a:prstGeom>
          <a:solidFill>
            <a:srgbClr val="F1F3F4"/>
          </a:solidFill>
          <a:ln/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pic>
        <p:nvPicPr>
          <p:cNvPr id="13" name="brand_nonbrand-icon-12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7000" y="2730500"/>
            <a:ext cx="609600" cy="609600"/>
          </a:xfrm>
          <a:prstGeom prst="rect">
            <a:avLst/>
          </a:prstGeom>
        </p:spPr>
      </p:pic>
      <p:sp>
        <p:nvSpPr>
          <p:cNvPr id="14" name="brand_nonbrand-text-13"/>
          <p:cNvSpPr/>
          <p:nvPr/>
        </p:nvSpPr>
        <p:spPr>
          <a:xfrm>
            <a:off x="9144000" y="3556000"/>
            <a:ext cx="6096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非品牌關鍵字</a:t>
            </a:r>
            <a:endParaRPr lang="en-US" sz="2100" dirty="0"/>
          </a:p>
        </p:txBody>
      </p:sp>
      <p:sp>
        <p:nvSpPr>
          <p:cNvPr id="15" name="brand_nonbrand-text-14"/>
          <p:cNvSpPr/>
          <p:nvPr/>
        </p:nvSpPr>
        <p:spPr>
          <a:xfrm>
            <a:off x="9474200" y="4191000"/>
            <a:ext cx="54356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不含品牌名稱</a:t>
            </a:r>
            <a:endParaRPr lang="en-US" sz="1400" dirty="0"/>
          </a:p>
        </p:txBody>
      </p:sp>
      <p:sp>
        <p:nvSpPr>
          <p:cNvPr id="16" name="brand_nonbrand-text-15"/>
          <p:cNvSpPr/>
          <p:nvPr/>
        </p:nvSpPr>
        <p:spPr>
          <a:xfrm>
            <a:off x="9474200" y="4953000"/>
            <a:ext cx="54356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例：「最佳跑鞋推薦」</a:t>
            </a:r>
            <a:endParaRPr lang="en-US" sz="1700" dirty="0"/>
          </a:p>
        </p:txBody>
      </p:sp>
      <p:sp>
        <p:nvSpPr>
          <p:cNvPr id="17" name="brand_nonbrand-text-16"/>
          <p:cNvSpPr/>
          <p:nvPr/>
        </p:nvSpPr>
        <p:spPr>
          <a:xfrm>
            <a:off x="9474200" y="5588000"/>
            <a:ext cx="54356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競爭較高，但能觸及全新客群，擴大品牌知名度</a:t>
            </a:r>
            <a:endParaRPr lang="en-US" sz="1300" dirty="0"/>
          </a:p>
        </p:txBody>
      </p:sp>
      <p:sp>
        <p:nvSpPr>
          <p:cNvPr id="18" name="brand_nonbrand-shape-17"/>
          <p:cNvSpPr/>
          <p:nvPr/>
        </p:nvSpPr>
        <p:spPr>
          <a:xfrm>
            <a:off x="1016000" y="7112000"/>
            <a:ext cx="14224000" cy="1016000"/>
          </a:xfrm>
          <a:prstGeom prst="roundRect">
            <a:avLst>
              <a:gd name="adj" fmla="val 10000"/>
            </a:avLst>
          </a:prstGeom>
          <a:solidFill>
            <a:srgbClr val="EFF6FF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19" name="brand_nonbrand-text-18"/>
          <p:cNvSpPr/>
          <p:nvPr/>
        </p:nvSpPr>
        <p:spPr>
          <a:xfrm>
            <a:off x="1346200" y="7442200"/>
            <a:ext cx="1295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建議：同時佈局兩種關鍵字 —— 品牌詞鞏固現有客群，非品牌詞開拓新客群。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question_keyword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question_keywords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問題型關鍵字策略</a:t>
            </a:r>
            <a:endParaRPr lang="en-US" sz="3000" dirty="0"/>
          </a:p>
        </p:txBody>
      </p:sp>
      <p:sp>
        <p:nvSpPr>
          <p:cNvPr id="4" name="question_keywords-text-3"/>
          <p:cNvSpPr/>
          <p:nvPr/>
        </p:nvSpPr>
        <p:spPr>
          <a:xfrm>
            <a:off x="1016000" y="2159000"/>
            <a:ext cx="7112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17500" indent="-317500">
              <a:lnSpc>
                <a:spcPts val="3400"/>
              </a:lnSpc>
              <a:spcBef>
                <a:spcPts val="10"/>
              </a:spcBef>
              <a:buSzPct val="100000"/>
              <a:buChar char="•"/>
            </a:pPr>
            <a:r>
              <a:rPr lang="en-US" sz="20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使用者搜尋</a:t>
            </a:r>
            <a:r>
              <a:rPr lang="en-US" sz="20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問題</a:t>
            </a:r>
            <a:r>
              <a:rPr lang="en-US" sz="20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，是為了尋求明確解答</a:t>
            </a:r>
            <a:endParaRPr lang="en-US" sz="2000" dirty="0"/>
          </a:p>
          <a:p>
            <a:pPr algn="l" marL="317500" indent="-317500">
              <a:lnSpc>
                <a:spcPts val="3400"/>
              </a:lnSpc>
              <a:spcBef>
                <a:spcPts val="10"/>
              </a:spcBef>
              <a:buSzPct val="100000"/>
              <a:buChar char="•"/>
            </a:pPr>
            <a:r>
              <a:rPr lang="en-US" sz="20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此類關鍵字特別適合產出</a:t>
            </a:r>
            <a:r>
              <a:rPr lang="en-US" sz="20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教學文章</a:t>
            </a:r>
            <a:r>
              <a:rPr lang="en-US" sz="20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與</a:t>
            </a:r>
            <a:r>
              <a:rPr lang="en-US" sz="20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FAQ 頁面</a:t>
            </a:r>
            <a:endParaRPr lang="en-US" sz="2000" dirty="0"/>
          </a:p>
        </p:txBody>
      </p:sp>
      <p:sp>
        <p:nvSpPr>
          <p:cNvPr id="5" name="question_keywords-shape-4"/>
          <p:cNvSpPr/>
          <p:nvPr/>
        </p:nvSpPr>
        <p:spPr>
          <a:xfrm>
            <a:off x="1016000" y="4826000"/>
            <a:ext cx="7112000" cy="2540000"/>
          </a:xfrm>
          <a:prstGeom prst="roundRect">
            <a:avLst>
              <a:gd name="adj" fmla="val 4000"/>
            </a:avLst>
          </a:prstGeom>
          <a:solidFill>
            <a:srgbClr val="EFF6FF"/>
          </a:solidFill>
          <a:ln w="12700">
            <a:solidFill>
              <a:srgbClr val="1A73E8"/>
            </a:solidFill>
            <a:prstDash val="solid"/>
          </a:ln>
        </p:spPr>
      </p:sp>
      <p:pic>
        <p:nvPicPr>
          <p:cNvPr id="6" name="question_keywords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6200" y="5156200"/>
            <a:ext cx="406400" cy="406400"/>
          </a:xfrm>
          <a:prstGeom prst="rect">
            <a:avLst/>
          </a:prstGeom>
        </p:spPr>
      </p:pic>
      <p:sp>
        <p:nvSpPr>
          <p:cNvPr id="7" name="question_keywords-text-6"/>
          <p:cNvSpPr/>
          <p:nvPr/>
        </p:nvSpPr>
        <p:spPr>
          <a:xfrm>
            <a:off x="1905000" y="5105400"/>
            <a:ext cx="5969000" cy="2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內容建議：</a:t>
            </a:r>
            <a:r>
              <a:rPr lang="en-US" sz="17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以問題本身作為標題（H1），並在文章開頭直接給出簡潔答案，有助於獲得 Google「精選摘要」（Featured Snippet）的曝光機會。</a:t>
            </a:r>
            <a:endParaRPr lang="en-US" sz="1700" dirty="0"/>
          </a:p>
        </p:txBody>
      </p:sp>
      <p:sp>
        <p:nvSpPr>
          <p:cNvPr id="8" name="question_keywords-shape-7"/>
          <p:cNvSpPr/>
          <p:nvPr/>
        </p:nvSpPr>
        <p:spPr>
          <a:xfrm>
            <a:off x="8636000" y="2159000"/>
            <a:ext cx="6604000" cy="1143000"/>
          </a:xfrm>
          <a:prstGeom prst="roundRect">
            <a:avLst>
              <a:gd name="adj" fmla="val 33333"/>
            </a:avLst>
          </a:prstGeom>
          <a:solidFill>
            <a:srgbClr val="F1F3F4"/>
          </a:solidFill>
          <a:ln w="12700">
            <a:solidFill>
              <a:srgbClr val="E8EAED"/>
            </a:solidFill>
            <a:prstDash val="solid"/>
          </a:ln>
        </p:spPr>
      </p:sp>
      <p:pic>
        <p:nvPicPr>
          <p:cNvPr id="9" name="question_keyword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6200" y="2489200"/>
            <a:ext cx="355600" cy="355600"/>
          </a:xfrm>
          <a:prstGeom prst="rect">
            <a:avLst/>
          </a:prstGeom>
        </p:spPr>
      </p:pic>
      <p:sp>
        <p:nvSpPr>
          <p:cNvPr id="10" name="question_keywords-text-9"/>
          <p:cNvSpPr/>
          <p:nvPr/>
        </p:nvSpPr>
        <p:spPr>
          <a:xfrm>
            <a:off x="9525000" y="2514600"/>
            <a:ext cx="5334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如何提升網站速度</a:t>
            </a:r>
            <a:endParaRPr lang="en-US" sz="1800" dirty="0"/>
          </a:p>
        </p:txBody>
      </p:sp>
      <p:sp>
        <p:nvSpPr>
          <p:cNvPr id="11" name="question_keywords-shape-10"/>
          <p:cNvSpPr/>
          <p:nvPr/>
        </p:nvSpPr>
        <p:spPr>
          <a:xfrm>
            <a:off x="8636000" y="3556000"/>
            <a:ext cx="6604000" cy="1143000"/>
          </a:xfrm>
          <a:prstGeom prst="roundRect">
            <a:avLst>
              <a:gd name="adj" fmla="val 33333"/>
            </a:avLst>
          </a:prstGeom>
          <a:solidFill>
            <a:srgbClr val="F1F3F4"/>
          </a:solidFill>
          <a:ln w="12700">
            <a:solidFill>
              <a:srgbClr val="E8EAED"/>
            </a:solidFill>
            <a:prstDash val="solid"/>
          </a:ln>
        </p:spPr>
      </p:sp>
      <p:pic>
        <p:nvPicPr>
          <p:cNvPr id="12" name="question_keywords-icon-1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6200" y="3886200"/>
            <a:ext cx="355600" cy="355600"/>
          </a:xfrm>
          <a:prstGeom prst="rect">
            <a:avLst/>
          </a:prstGeom>
        </p:spPr>
      </p:pic>
      <p:sp>
        <p:nvSpPr>
          <p:cNvPr id="13" name="question_keywords-text-12"/>
          <p:cNvSpPr/>
          <p:nvPr/>
        </p:nvSpPr>
        <p:spPr>
          <a:xfrm>
            <a:off x="9525000" y="3911600"/>
            <a:ext cx="5334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怎麼學？</a:t>
            </a:r>
            <a:endParaRPr lang="en-US" sz="1800" dirty="0"/>
          </a:p>
        </p:txBody>
      </p:sp>
      <p:sp>
        <p:nvSpPr>
          <p:cNvPr id="14" name="question_keywords-shape-13"/>
          <p:cNvSpPr/>
          <p:nvPr/>
        </p:nvSpPr>
        <p:spPr>
          <a:xfrm>
            <a:off x="8636000" y="4953000"/>
            <a:ext cx="6604000" cy="1143000"/>
          </a:xfrm>
          <a:prstGeom prst="roundRect">
            <a:avLst>
              <a:gd name="adj" fmla="val 33333"/>
            </a:avLst>
          </a:prstGeom>
          <a:solidFill>
            <a:srgbClr val="F1F3F4"/>
          </a:solidFill>
          <a:ln w="12700">
            <a:solidFill>
              <a:srgbClr val="E8EAED"/>
            </a:solidFill>
            <a:prstDash val="solid"/>
          </a:ln>
        </p:spPr>
      </p:sp>
      <p:pic>
        <p:nvPicPr>
          <p:cNvPr id="15" name="question_keywords-icon-14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6200" y="5283200"/>
            <a:ext cx="355600" cy="355600"/>
          </a:xfrm>
          <a:prstGeom prst="rect">
            <a:avLst/>
          </a:prstGeom>
        </p:spPr>
      </p:pic>
      <p:sp>
        <p:nvSpPr>
          <p:cNvPr id="16" name="question_keywords-text-15"/>
          <p:cNvSpPr/>
          <p:nvPr/>
        </p:nvSpPr>
        <p:spPr>
          <a:xfrm>
            <a:off x="9525000" y="5308600"/>
            <a:ext cx="5334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為什麼網站排名下降？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3_divider-text-1"/>
          <p:cNvSpPr/>
          <p:nvPr/>
        </p:nvSpPr>
        <p:spPr>
          <a:xfrm>
            <a:off x="10414000" y="1524000"/>
            <a:ext cx="5334000" cy="609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0" dirty="0">
                <a:solidFill>
                  <a:srgbClr val="FFFFFF">
                    <a:alpha val="13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36000" dirty="0"/>
          </a:p>
        </p:txBody>
      </p:sp>
      <p:sp>
        <p:nvSpPr>
          <p:cNvPr id="3" name="ch3_divider-shape-2"/>
          <p:cNvSpPr/>
          <p:nvPr/>
        </p:nvSpPr>
        <p:spPr>
          <a:xfrm>
            <a:off x="1016000" y="4191000"/>
            <a:ext cx="1143000" cy="9144"/>
          </a:xfrm>
          <a:prstGeom prst="line">
            <a:avLst/>
          </a:prstGeom>
          <a:ln w="63500">
            <a:solidFill>
              <a:srgbClr val="FFFFFF"/>
            </a:solidFill>
            <a:prstDash val="solid"/>
          </a:ln>
        </p:spPr>
      </p:sp>
      <p:sp>
        <p:nvSpPr>
          <p:cNvPr id="4" name="ch3_divider-text-3"/>
          <p:cNvSpPr/>
          <p:nvPr/>
        </p:nvSpPr>
        <p:spPr>
          <a:xfrm>
            <a:off x="1016000" y="4445000"/>
            <a:ext cx="762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BFDB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THREE</a:t>
            </a:r>
            <a:endParaRPr lang="en-US" sz="1800" dirty="0"/>
          </a:p>
        </p:txBody>
      </p:sp>
      <p:sp>
        <p:nvSpPr>
          <p:cNvPr id="5" name="ch3_divider-text-4"/>
          <p:cNvSpPr/>
          <p:nvPr/>
        </p:nvSpPr>
        <p:spPr>
          <a:xfrm>
            <a:off x="990600" y="4953000"/>
            <a:ext cx="1016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研究流程與工具</a:t>
            </a:r>
            <a:endParaRPr lang="en-US" sz="4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search_proces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research_process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關鍵字研究的完整流程</a:t>
            </a:r>
            <a:endParaRPr lang="en-US" sz="3000" dirty="0"/>
          </a:p>
        </p:txBody>
      </p:sp>
      <p:sp>
        <p:nvSpPr>
          <p:cNvPr id="4" name="research_process-shape-3"/>
          <p:cNvSpPr/>
          <p:nvPr/>
        </p:nvSpPr>
        <p:spPr>
          <a:xfrm>
            <a:off x="1016000" y="2794000"/>
            <a:ext cx="2540000" cy="3048000"/>
          </a:xfrm>
          <a:prstGeom prst="roundRect">
            <a:avLst>
              <a:gd name="adj" fmla="val 5000"/>
            </a:avLst>
          </a:prstGeom>
          <a:solidFill>
            <a:srgbClr val="F1F3F4"/>
          </a:solidFill>
          <a:ln/>
        </p:spPr>
      </p:sp>
      <p:sp>
        <p:nvSpPr>
          <p:cNvPr id="5" name="research_process-shape-4"/>
          <p:cNvSpPr/>
          <p:nvPr/>
        </p:nvSpPr>
        <p:spPr>
          <a:xfrm>
            <a:off x="2032000" y="3111500"/>
            <a:ext cx="508000" cy="5080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6" name="research_process-text-5"/>
          <p:cNvSpPr/>
          <p:nvPr/>
        </p:nvSpPr>
        <p:spPr>
          <a:xfrm>
            <a:off x="2032000" y="31115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research_process-text-6"/>
          <p:cNvSpPr/>
          <p:nvPr/>
        </p:nvSpPr>
        <p:spPr>
          <a:xfrm>
            <a:off x="1270000" y="3810000"/>
            <a:ext cx="203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收集初始清單</a:t>
            </a:r>
            <a:endParaRPr lang="en-US" sz="1500" dirty="0"/>
          </a:p>
        </p:txBody>
      </p:sp>
      <p:sp>
        <p:nvSpPr>
          <p:cNvPr id="8" name="research_process-text-7"/>
          <p:cNvSpPr/>
          <p:nvPr/>
        </p:nvSpPr>
        <p:spPr>
          <a:xfrm>
            <a:off x="1270000" y="4572000"/>
            <a:ext cx="2032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列出與業務相關的種子關鍵字</a:t>
            </a:r>
            <a:endParaRPr lang="en-US" sz="1200" dirty="0"/>
          </a:p>
        </p:txBody>
      </p:sp>
      <p:pic>
        <p:nvPicPr>
          <p:cNvPr id="9" name="research_process-icon-8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2200" y="4127500"/>
            <a:ext cx="330200" cy="330200"/>
          </a:xfrm>
          <a:prstGeom prst="rect">
            <a:avLst/>
          </a:prstGeom>
        </p:spPr>
      </p:pic>
      <p:sp>
        <p:nvSpPr>
          <p:cNvPr id="10" name="research_process-shape-9"/>
          <p:cNvSpPr/>
          <p:nvPr/>
        </p:nvSpPr>
        <p:spPr>
          <a:xfrm>
            <a:off x="4000500" y="2794000"/>
            <a:ext cx="2540000" cy="3048000"/>
          </a:xfrm>
          <a:prstGeom prst="roundRect">
            <a:avLst>
              <a:gd name="adj" fmla="val 5000"/>
            </a:avLst>
          </a:prstGeom>
          <a:solidFill>
            <a:srgbClr val="F1F3F4"/>
          </a:solidFill>
          <a:ln/>
        </p:spPr>
      </p:sp>
      <p:sp>
        <p:nvSpPr>
          <p:cNvPr id="11" name="research_process-shape-10"/>
          <p:cNvSpPr/>
          <p:nvPr/>
        </p:nvSpPr>
        <p:spPr>
          <a:xfrm>
            <a:off x="5016500" y="3111500"/>
            <a:ext cx="508000" cy="5080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12" name="research_process-text-11"/>
          <p:cNvSpPr/>
          <p:nvPr/>
        </p:nvSpPr>
        <p:spPr>
          <a:xfrm>
            <a:off x="5016500" y="31115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research_process-text-12"/>
          <p:cNvSpPr/>
          <p:nvPr/>
        </p:nvSpPr>
        <p:spPr>
          <a:xfrm>
            <a:off x="4254500" y="3810000"/>
            <a:ext cx="203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工具擴充相關詞</a:t>
            </a:r>
            <a:endParaRPr lang="en-US" sz="1500" dirty="0"/>
          </a:p>
        </p:txBody>
      </p:sp>
      <p:sp>
        <p:nvSpPr>
          <p:cNvPr id="14" name="research_process-text-13"/>
          <p:cNvSpPr/>
          <p:nvPr/>
        </p:nvSpPr>
        <p:spPr>
          <a:xfrm>
            <a:off x="4254500" y="4572000"/>
            <a:ext cx="2032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用工具找出更多相關的長尾詞</a:t>
            </a:r>
            <a:endParaRPr lang="en-US" sz="1200" dirty="0"/>
          </a:p>
        </p:txBody>
      </p:sp>
      <p:pic>
        <p:nvPicPr>
          <p:cNvPr id="15" name="research_process-icon-14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6700" y="4127500"/>
            <a:ext cx="330200" cy="330200"/>
          </a:xfrm>
          <a:prstGeom prst="rect">
            <a:avLst/>
          </a:prstGeom>
        </p:spPr>
      </p:pic>
      <p:sp>
        <p:nvSpPr>
          <p:cNvPr id="16" name="research_process-shape-15"/>
          <p:cNvSpPr/>
          <p:nvPr/>
        </p:nvSpPr>
        <p:spPr>
          <a:xfrm>
            <a:off x="6985000" y="2794000"/>
            <a:ext cx="2540000" cy="3048000"/>
          </a:xfrm>
          <a:prstGeom prst="roundRect">
            <a:avLst>
              <a:gd name="adj" fmla="val 5000"/>
            </a:avLst>
          </a:prstGeom>
          <a:solidFill>
            <a:srgbClr val="F1F3F4"/>
          </a:solidFill>
          <a:ln/>
        </p:spPr>
      </p:sp>
      <p:sp>
        <p:nvSpPr>
          <p:cNvPr id="17" name="research_process-shape-16"/>
          <p:cNvSpPr/>
          <p:nvPr/>
        </p:nvSpPr>
        <p:spPr>
          <a:xfrm>
            <a:off x="8001000" y="3111500"/>
            <a:ext cx="508000" cy="5080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18" name="research_process-text-17"/>
          <p:cNvSpPr/>
          <p:nvPr/>
        </p:nvSpPr>
        <p:spPr>
          <a:xfrm>
            <a:off x="8001000" y="31115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research_process-text-18"/>
          <p:cNvSpPr/>
          <p:nvPr/>
        </p:nvSpPr>
        <p:spPr>
          <a:xfrm>
            <a:off x="7239000" y="3810000"/>
            <a:ext cx="203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分析搜尋量趨勢</a:t>
            </a:r>
            <a:endParaRPr lang="en-US" sz="1500" dirty="0"/>
          </a:p>
        </p:txBody>
      </p:sp>
      <p:sp>
        <p:nvSpPr>
          <p:cNvPr id="20" name="research_process-text-19"/>
          <p:cNvSpPr/>
          <p:nvPr/>
        </p:nvSpPr>
        <p:spPr>
          <a:xfrm>
            <a:off x="7239000" y="4572000"/>
            <a:ext cx="2032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確認搜尋量與季節性變化</a:t>
            </a:r>
            <a:endParaRPr lang="en-US" sz="1200" dirty="0"/>
          </a:p>
        </p:txBody>
      </p:sp>
      <p:pic>
        <p:nvPicPr>
          <p:cNvPr id="21" name="research_process-icon-20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0" y="4127500"/>
            <a:ext cx="330200" cy="330200"/>
          </a:xfrm>
          <a:prstGeom prst="rect">
            <a:avLst/>
          </a:prstGeom>
        </p:spPr>
      </p:pic>
      <p:sp>
        <p:nvSpPr>
          <p:cNvPr id="22" name="research_process-shape-21"/>
          <p:cNvSpPr/>
          <p:nvPr/>
        </p:nvSpPr>
        <p:spPr>
          <a:xfrm>
            <a:off x="9969500" y="2794000"/>
            <a:ext cx="2540000" cy="3048000"/>
          </a:xfrm>
          <a:prstGeom prst="roundRect">
            <a:avLst>
              <a:gd name="adj" fmla="val 5000"/>
            </a:avLst>
          </a:prstGeom>
          <a:solidFill>
            <a:srgbClr val="F1F3F4"/>
          </a:solidFill>
          <a:ln/>
        </p:spPr>
      </p:sp>
      <p:sp>
        <p:nvSpPr>
          <p:cNvPr id="23" name="research_process-shape-22"/>
          <p:cNvSpPr/>
          <p:nvPr/>
        </p:nvSpPr>
        <p:spPr>
          <a:xfrm>
            <a:off x="10985500" y="3111500"/>
            <a:ext cx="508000" cy="5080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24" name="research_process-text-23"/>
          <p:cNvSpPr/>
          <p:nvPr/>
        </p:nvSpPr>
        <p:spPr>
          <a:xfrm>
            <a:off x="10985500" y="31115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4</a:t>
            </a:r>
            <a:endParaRPr lang="en-US" sz="1600" dirty="0"/>
          </a:p>
        </p:txBody>
      </p:sp>
      <p:sp>
        <p:nvSpPr>
          <p:cNvPr id="25" name="research_process-text-24"/>
          <p:cNvSpPr/>
          <p:nvPr/>
        </p:nvSpPr>
        <p:spPr>
          <a:xfrm>
            <a:off x="10223500" y="3810000"/>
            <a:ext cx="203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評估競爭度</a:t>
            </a:r>
            <a:endParaRPr lang="en-US" sz="1500" dirty="0"/>
          </a:p>
        </p:txBody>
      </p:sp>
      <p:sp>
        <p:nvSpPr>
          <p:cNvPr id="26" name="research_process-text-25"/>
          <p:cNvSpPr/>
          <p:nvPr/>
        </p:nvSpPr>
        <p:spPr>
          <a:xfrm>
            <a:off x="10223500" y="4572000"/>
            <a:ext cx="2032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判斷排名難易度與投入成本</a:t>
            </a:r>
            <a:endParaRPr lang="en-US" sz="1200" dirty="0"/>
          </a:p>
        </p:txBody>
      </p:sp>
      <p:pic>
        <p:nvPicPr>
          <p:cNvPr id="27" name="research_process-icon-2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85700" y="4127500"/>
            <a:ext cx="330200" cy="330200"/>
          </a:xfrm>
          <a:prstGeom prst="rect">
            <a:avLst/>
          </a:prstGeom>
        </p:spPr>
      </p:pic>
      <p:sp>
        <p:nvSpPr>
          <p:cNvPr id="28" name="research_process-shape-27"/>
          <p:cNvSpPr/>
          <p:nvPr/>
        </p:nvSpPr>
        <p:spPr>
          <a:xfrm>
            <a:off x="12954000" y="2794000"/>
            <a:ext cx="2540000" cy="3048000"/>
          </a:xfrm>
          <a:prstGeom prst="roundRect">
            <a:avLst>
              <a:gd name="adj" fmla="val 5000"/>
            </a:avLst>
          </a:prstGeom>
          <a:solidFill>
            <a:srgbClr val="F1F3F4"/>
          </a:solidFill>
          <a:ln/>
        </p:spPr>
      </p:sp>
      <p:sp>
        <p:nvSpPr>
          <p:cNvPr id="29" name="research_process-shape-28"/>
          <p:cNvSpPr/>
          <p:nvPr/>
        </p:nvSpPr>
        <p:spPr>
          <a:xfrm>
            <a:off x="13970000" y="3111500"/>
            <a:ext cx="508000" cy="5080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30" name="research_process-text-29"/>
          <p:cNvSpPr/>
          <p:nvPr/>
        </p:nvSpPr>
        <p:spPr>
          <a:xfrm>
            <a:off x="13970000" y="31115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5</a:t>
            </a:r>
            <a:endParaRPr lang="en-US" sz="1600" dirty="0"/>
          </a:p>
        </p:txBody>
      </p:sp>
      <p:sp>
        <p:nvSpPr>
          <p:cNvPr id="31" name="research_process-text-30"/>
          <p:cNvSpPr/>
          <p:nvPr/>
        </p:nvSpPr>
        <p:spPr>
          <a:xfrm>
            <a:off x="13208000" y="3810000"/>
            <a:ext cx="203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分組與排序</a:t>
            </a:r>
            <a:endParaRPr lang="en-US" sz="1500" dirty="0"/>
          </a:p>
        </p:txBody>
      </p:sp>
      <p:sp>
        <p:nvSpPr>
          <p:cNvPr id="32" name="research_process-text-31"/>
          <p:cNvSpPr/>
          <p:nvPr/>
        </p:nvSpPr>
        <p:spPr>
          <a:xfrm>
            <a:off x="13208000" y="4572000"/>
            <a:ext cx="2032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依優先順序規劃內容產出計畫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kp_tutorial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gkp_tutorial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Keyword Planner 教學</a:t>
            </a:r>
            <a:endParaRPr lang="en-US" sz="3000" dirty="0"/>
          </a:p>
        </p:txBody>
      </p:sp>
      <p:pic>
        <p:nvPicPr>
          <p:cNvPr id="4" name="gkp_tutorial-image-3" descr="preencoded.png">    </p:cNvPr>
          <p:cNvPicPr>
            <a:picLocks noChangeAspect="1"/>
          </p:cNvPicPr>
          <p:nvPr/>
        </p:nvPicPr>
        <p:blipFill>
          <a:blip r:embed="rId1"/>
          <a:srcRect l="20952" r="20952" t="0" b="0"/>
          <a:stretch/>
        </p:blipFill>
        <p:spPr>
          <a:xfrm>
            <a:off x="1016000" y="2032000"/>
            <a:ext cx="6096000" cy="5334000"/>
          </a:xfrm>
          <a:prstGeom prst="roundRect">
            <a:avLst>
              <a:gd name="adj" fmla="val 2857"/>
            </a:avLst>
          </a:prstGeom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pic>
      <p:sp>
        <p:nvSpPr>
          <p:cNvPr id="5" name="gkp_tutorial-text-4"/>
          <p:cNvSpPr/>
          <p:nvPr/>
        </p:nvSpPr>
        <p:spPr>
          <a:xfrm>
            <a:off x="1016000" y="7493000"/>
            <a:ext cx="609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圖：關鍵字研究分析工具介面</a:t>
            </a:r>
            <a:endParaRPr lang="en-US" sz="1300" dirty="0"/>
          </a:p>
        </p:txBody>
      </p:sp>
      <p:sp>
        <p:nvSpPr>
          <p:cNvPr id="6" name="gkp_tutorial-text-5"/>
          <p:cNvSpPr/>
          <p:nvPr/>
        </p:nvSpPr>
        <p:spPr>
          <a:xfrm>
            <a:off x="7620000" y="2159000"/>
            <a:ext cx="7620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01625" indent="-301625">
              <a:lnSpc>
                <a:spcPts val="3040"/>
              </a:lnSpc>
              <a:spcBef>
                <a:spcPts val="10"/>
              </a:spcBef>
              <a:buSzPct val="100000"/>
              <a:buChar char="•"/>
            </a:pPr>
            <a:r>
              <a:rPr lang="en-US" sz="19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免費工具</a:t>
            </a:r>
            <a:r>
              <a:rPr lang="en-US" sz="19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，需申請 Google Ads 帳號即可使用</a:t>
            </a:r>
            <a:endParaRPr lang="en-US" sz="1900" dirty="0"/>
          </a:p>
          <a:p>
            <a:pPr algn="l" marL="301625" indent="-301625">
              <a:lnSpc>
                <a:spcPts val="3040"/>
              </a:lnSpc>
              <a:spcBef>
                <a:spcPts val="10"/>
              </a:spcBef>
              <a:buSzPct val="100000"/>
              <a:buChar char="•"/>
            </a:pPr>
            <a:r>
              <a:rPr lang="en-US" sz="19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可查看月搜尋量、競爭程度、建議出價</a:t>
            </a:r>
            <a:endParaRPr lang="en-US" sz="1900" dirty="0"/>
          </a:p>
        </p:txBody>
      </p:sp>
      <p:sp>
        <p:nvSpPr>
          <p:cNvPr id="7" name="gkp_tutorial-shape-6"/>
          <p:cNvSpPr/>
          <p:nvPr/>
        </p:nvSpPr>
        <p:spPr>
          <a:xfrm>
            <a:off x="7620000" y="4318000"/>
            <a:ext cx="7620000" cy="3175000"/>
          </a:xfrm>
          <a:prstGeom prst="roundRect">
            <a:avLst>
              <a:gd name="adj" fmla="val 3200"/>
            </a:avLst>
          </a:prstGeom>
          <a:solidFill>
            <a:srgbClr val="F1F3F4"/>
          </a:solidFill>
          <a:ln/>
        </p:spPr>
      </p:sp>
      <p:pic>
        <p:nvPicPr>
          <p:cNvPr id="8" name="gkp_tutorial-icon-7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0200" y="4648200"/>
            <a:ext cx="355600" cy="355600"/>
          </a:xfrm>
          <a:prstGeom prst="rect">
            <a:avLst/>
          </a:prstGeom>
        </p:spPr>
      </p:pic>
      <p:sp>
        <p:nvSpPr>
          <p:cNvPr id="9" name="gkp_tutorial-text-8"/>
          <p:cNvSpPr/>
          <p:nvPr/>
        </p:nvSpPr>
        <p:spPr>
          <a:xfrm>
            <a:off x="8509000" y="4597400"/>
            <a:ext cx="635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操作步驟</a:t>
            </a:r>
            <a:endParaRPr lang="en-US" sz="1700" dirty="0"/>
          </a:p>
        </p:txBody>
      </p:sp>
      <p:sp>
        <p:nvSpPr>
          <p:cNvPr id="10" name="gkp_tutorial-text-9"/>
          <p:cNvSpPr/>
          <p:nvPr/>
        </p:nvSpPr>
        <p:spPr>
          <a:xfrm>
            <a:off x="7950200" y="5207000"/>
            <a:ext cx="6908800" cy="2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5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1. 登入 Google Ads 帳號 2. 選擇「工具」→「關鍵字規劃工具」 3. 點選「發掘新關鍵字」，輸入種子詞 4. 檢視搜尋量、競爭度並匯出清單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_trend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google_trends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Trends 趨勢分析</a:t>
            </a:r>
            <a:endParaRPr lang="en-US" sz="3000" dirty="0"/>
          </a:p>
        </p:txBody>
      </p:sp>
      <p:graphicFrame>
        <p:nvGraphicFramePr>
          <p:cNvPr id="4" name="google_trends-chart-3" descr=""/>
          <p:cNvGraphicFramePr/>
          <p:nvPr/>
        </p:nvGraphicFramePr>
        <p:xfrm>
          <a:off x="1016000" y="2032000"/>
          <a:ext cx="7112000" cy="4826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google_trends-text-4"/>
          <p:cNvSpPr/>
          <p:nvPr/>
        </p:nvSpPr>
        <p:spPr>
          <a:xfrm>
            <a:off x="1016000" y="7010400"/>
            <a:ext cx="7112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示意圖：關鍵字熱度隨時間變化趨勢</a:t>
            </a:r>
            <a:endParaRPr lang="en-US" sz="1300" dirty="0"/>
          </a:p>
        </p:txBody>
      </p:sp>
      <p:sp>
        <p:nvSpPr>
          <p:cNvPr id="6" name="google_trends-text-5"/>
          <p:cNvSpPr/>
          <p:nvPr/>
        </p:nvSpPr>
        <p:spPr>
          <a:xfrm>
            <a:off x="8636000" y="2286000"/>
            <a:ext cx="6604000" cy="48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01625" indent="-301625">
              <a:lnSpc>
                <a:spcPts val="3420"/>
              </a:lnSpc>
              <a:spcBef>
                <a:spcPts val="10"/>
              </a:spcBef>
              <a:buSzPct val="100000"/>
              <a:buChar char="•"/>
            </a:pPr>
            <a:r>
              <a:rPr lang="en-US" sz="19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查看關鍵字的</a:t>
            </a:r>
            <a:r>
              <a:rPr lang="en-US" sz="19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長期趨勢</a:t>
            </a:r>
            <a:r>
              <a:rPr lang="en-US" sz="19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變化</a:t>
            </a:r>
            <a:endParaRPr lang="en-US" sz="1900" dirty="0"/>
          </a:p>
          <a:p>
            <a:pPr algn="l" marL="301625" indent="-301625">
              <a:lnSpc>
                <a:spcPts val="3420"/>
              </a:lnSpc>
              <a:spcBef>
                <a:spcPts val="10"/>
              </a:spcBef>
              <a:buSzPct val="100000"/>
              <a:buChar char="•"/>
            </a:pPr>
            <a:r>
              <a:rPr lang="en-US" sz="19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可同時</a:t>
            </a:r>
            <a:r>
              <a:rPr lang="en-US" sz="19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比較多個關鍵字</a:t>
            </a:r>
            <a:r>
              <a:rPr lang="en-US" sz="19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的熱度差異</a:t>
            </a:r>
            <a:endParaRPr lang="en-US" sz="1900" dirty="0"/>
          </a:p>
          <a:p>
            <a:pPr algn="l" marL="301625" indent="-301625">
              <a:lnSpc>
                <a:spcPts val="3420"/>
              </a:lnSpc>
              <a:spcBef>
                <a:spcPts val="10"/>
              </a:spcBef>
              <a:buSzPct val="100000"/>
              <a:buChar char="•"/>
            </a:pPr>
            <a:r>
              <a:rPr lang="en-US" sz="19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發現</a:t>
            </a:r>
            <a:r>
              <a:rPr lang="en-US" sz="19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季節性搜尋高峰</a:t>
            </a:r>
            <a:r>
              <a:rPr lang="en-US" sz="19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，提前規劃內容</a:t>
            </a:r>
            <a:endParaRPr lang="en-US" sz="1900" dirty="0"/>
          </a:p>
          <a:p>
            <a:pPr algn="l" marL="301625" indent="-301625">
              <a:lnSpc>
                <a:spcPts val="3420"/>
              </a:lnSpc>
              <a:spcBef>
                <a:spcPts val="10"/>
              </a:spcBef>
              <a:buSzPct val="100000"/>
              <a:buChar char="•"/>
            </a:pPr>
            <a:r>
              <a:rPr lang="en-US" sz="19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支援依</a:t>
            </a:r>
            <a:r>
              <a:rPr lang="en-US" sz="19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地區與語言</a:t>
            </a:r>
            <a:r>
              <a:rPr lang="en-US" sz="19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篩選數據</a:t>
            </a:r>
            <a:endParaRPr lang="en-US" sz="1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complete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autocomplete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Autocomplete 自動完成</a:t>
            </a:r>
            <a:endParaRPr lang="en-US" sz="3000" dirty="0"/>
          </a:p>
        </p:txBody>
      </p:sp>
      <p:sp>
        <p:nvSpPr>
          <p:cNvPr id="4" name="autocomplete-shape-3"/>
          <p:cNvSpPr/>
          <p:nvPr/>
        </p:nvSpPr>
        <p:spPr>
          <a:xfrm>
            <a:off x="1016000" y="2159000"/>
            <a:ext cx="6604000" cy="88900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25400">
            <a:solidFill>
              <a:srgbClr val="E8EAED"/>
            </a:solidFill>
            <a:prstDash val="solid"/>
          </a:ln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pic>
        <p:nvPicPr>
          <p:cNvPr id="5" name="autocomplete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6200" y="2438400"/>
            <a:ext cx="330200" cy="330200"/>
          </a:xfrm>
          <a:prstGeom prst="rect">
            <a:avLst/>
          </a:prstGeom>
        </p:spPr>
      </p:pic>
      <p:sp>
        <p:nvSpPr>
          <p:cNvPr id="6" name="autocomplete-text-5"/>
          <p:cNvSpPr/>
          <p:nvPr/>
        </p:nvSpPr>
        <p:spPr>
          <a:xfrm>
            <a:off x="1879600" y="2463800"/>
            <a:ext cx="533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教學</a:t>
            </a:r>
            <a:endParaRPr lang="en-US" sz="1700" dirty="0"/>
          </a:p>
        </p:txBody>
      </p:sp>
      <p:sp>
        <p:nvSpPr>
          <p:cNvPr id="7" name="autocomplete-shape-6"/>
          <p:cNvSpPr/>
          <p:nvPr/>
        </p:nvSpPr>
        <p:spPr>
          <a:xfrm>
            <a:off x="1016000" y="3048000"/>
            <a:ext cx="6604000" cy="2794000"/>
          </a:xfrm>
          <a:prstGeom prst="roundRect">
            <a:avLst>
              <a:gd name="adj" fmla="val 3636"/>
            </a:avLst>
          </a:prstGeom>
          <a:solidFill>
            <a:srgbClr val="F1F3F4"/>
          </a:solidFill>
          <a:ln w="12700">
            <a:solidFill>
              <a:srgbClr val="E8EAED"/>
            </a:solidFill>
            <a:prstDash val="solid"/>
          </a:ln>
        </p:spPr>
      </p:sp>
      <p:sp>
        <p:nvSpPr>
          <p:cNvPr id="8" name="autocomplete-text-7"/>
          <p:cNvSpPr/>
          <p:nvPr/>
        </p:nvSpPr>
        <p:spPr>
          <a:xfrm>
            <a:off x="1346200" y="32512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教學 pdf</a:t>
            </a:r>
            <a:endParaRPr lang="en-US" sz="1600" dirty="0"/>
          </a:p>
        </p:txBody>
      </p:sp>
      <p:sp>
        <p:nvSpPr>
          <p:cNvPr id="9" name="autocomplete-shape-8"/>
          <p:cNvSpPr/>
          <p:nvPr/>
        </p:nvSpPr>
        <p:spPr>
          <a:xfrm>
            <a:off x="1346200" y="3708400"/>
            <a:ext cx="5943600" cy="9144"/>
          </a:xfrm>
          <a:prstGeom prst="line">
            <a:avLst/>
          </a:prstGeom>
          <a:ln w="12700">
            <a:solidFill>
              <a:srgbClr val="E8EAED"/>
            </a:solidFill>
            <a:prstDash val="solid"/>
          </a:ln>
        </p:spPr>
      </p:sp>
      <p:sp>
        <p:nvSpPr>
          <p:cNvPr id="10" name="autocomplete-text-9"/>
          <p:cNvSpPr/>
          <p:nvPr/>
        </p:nvSpPr>
        <p:spPr>
          <a:xfrm>
            <a:off x="1346200" y="38100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教學 youtube</a:t>
            </a:r>
            <a:endParaRPr lang="en-US" sz="1600" dirty="0"/>
          </a:p>
        </p:txBody>
      </p:sp>
      <p:sp>
        <p:nvSpPr>
          <p:cNvPr id="11" name="autocomplete-shape-10"/>
          <p:cNvSpPr/>
          <p:nvPr/>
        </p:nvSpPr>
        <p:spPr>
          <a:xfrm>
            <a:off x="1346200" y="4267200"/>
            <a:ext cx="5943600" cy="9144"/>
          </a:xfrm>
          <a:prstGeom prst="line">
            <a:avLst/>
          </a:prstGeom>
          <a:ln w="12700">
            <a:solidFill>
              <a:srgbClr val="E8EAED"/>
            </a:solidFill>
            <a:prstDash val="solid"/>
          </a:ln>
        </p:spPr>
      </p:sp>
      <p:sp>
        <p:nvSpPr>
          <p:cNvPr id="12" name="autocomplete-text-11"/>
          <p:cNvSpPr/>
          <p:nvPr/>
        </p:nvSpPr>
        <p:spPr>
          <a:xfrm>
            <a:off x="1346200" y="43688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教學 免費</a:t>
            </a:r>
            <a:endParaRPr lang="en-US" sz="1600" dirty="0"/>
          </a:p>
        </p:txBody>
      </p:sp>
      <p:sp>
        <p:nvSpPr>
          <p:cNvPr id="13" name="autocomplete-shape-12"/>
          <p:cNvSpPr/>
          <p:nvPr/>
        </p:nvSpPr>
        <p:spPr>
          <a:xfrm>
            <a:off x="1346200" y="4826000"/>
            <a:ext cx="5943600" cy="9144"/>
          </a:xfrm>
          <a:prstGeom prst="line">
            <a:avLst/>
          </a:prstGeom>
          <a:ln w="12700">
            <a:solidFill>
              <a:srgbClr val="E8EAED"/>
            </a:solidFill>
            <a:prstDash val="solid"/>
          </a:ln>
        </p:spPr>
      </p:sp>
      <p:sp>
        <p:nvSpPr>
          <p:cNvPr id="14" name="autocomplete-text-13"/>
          <p:cNvSpPr/>
          <p:nvPr/>
        </p:nvSpPr>
        <p:spPr>
          <a:xfrm>
            <a:off x="1346200" y="49276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教學 課程推薦</a:t>
            </a:r>
            <a:endParaRPr lang="en-US" sz="1600" dirty="0"/>
          </a:p>
        </p:txBody>
      </p:sp>
      <p:sp>
        <p:nvSpPr>
          <p:cNvPr id="15" name="autocomplete-text-14"/>
          <p:cNvSpPr/>
          <p:nvPr/>
        </p:nvSpPr>
        <p:spPr>
          <a:xfrm>
            <a:off x="8636000" y="2286000"/>
            <a:ext cx="6604000" cy="3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01625" indent="-301625">
              <a:lnSpc>
                <a:spcPts val="3420"/>
              </a:lnSpc>
              <a:spcBef>
                <a:spcPts val="10"/>
              </a:spcBef>
              <a:buSzPct val="100000"/>
              <a:buChar char="•"/>
            </a:pPr>
            <a:r>
              <a:rPr lang="en-US" sz="19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在搜尋框輸入關鍵字，觀察</a:t>
            </a:r>
            <a:r>
              <a:rPr lang="en-US" sz="19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自動完成建議</a:t>
            </a:r>
            <a:endParaRPr lang="en-US" sz="1900" dirty="0"/>
          </a:p>
          <a:p>
            <a:pPr algn="l" marL="301625" indent="-301625">
              <a:lnSpc>
                <a:spcPts val="3420"/>
              </a:lnSpc>
              <a:spcBef>
                <a:spcPts val="10"/>
              </a:spcBef>
              <a:buSzPct val="100000"/>
              <a:buChar char="•"/>
            </a:pPr>
            <a:r>
              <a:rPr lang="en-US" sz="19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直接反映</a:t>
            </a:r>
            <a:r>
              <a:rPr lang="en-US" sz="19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真實使用者</a:t>
            </a:r>
            <a:r>
              <a:rPr lang="en-US" sz="19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的搜尋習慣</a:t>
            </a:r>
            <a:endParaRPr lang="en-US" sz="1900" dirty="0"/>
          </a:p>
          <a:p>
            <a:pPr algn="l" marL="301625" indent="-301625">
              <a:lnSpc>
                <a:spcPts val="3420"/>
              </a:lnSpc>
              <a:spcBef>
                <a:spcPts val="10"/>
              </a:spcBef>
              <a:buSzPct val="100000"/>
              <a:buChar char="•"/>
            </a:pPr>
            <a:r>
              <a:rPr lang="en-US" sz="19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免費</a:t>
            </a:r>
            <a:r>
              <a:rPr lang="en-US" sz="19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且</a:t>
            </a:r>
            <a:r>
              <a:rPr lang="en-US" sz="19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即時</a:t>
            </a:r>
            <a:r>
              <a:rPr lang="en-US" sz="19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的關鍵字靈感來源</a:t>
            </a:r>
            <a:endParaRPr lang="en-US" sz="1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hrefs_tool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ahrefs_tool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Ahrefs Keywords Explorer</a:t>
            </a:r>
            <a:endParaRPr lang="en-US" sz="3000" dirty="0"/>
          </a:p>
        </p:txBody>
      </p:sp>
      <p:sp>
        <p:nvSpPr>
          <p:cNvPr id="4" name="ahrefs_tool-text-3"/>
          <p:cNvSpPr/>
          <p:nvPr/>
        </p:nvSpPr>
        <p:spPr>
          <a:xfrm>
            <a:off x="1016000" y="2159000"/>
            <a:ext cx="711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40"/>
              </a:lnSpc>
              <a:buNone/>
            </a:pPr>
            <a:r>
              <a:rPr lang="en-US" sz="19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付費工具</a:t>
            </a:r>
            <a:r>
              <a:rPr lang="en-US" sz="19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，提供業界最全面的關鍵字數據</a:t>
            </a:r>
            <a:endParaRPr lang="en-US" sz="1900" dirty="0"/>
          </a:p>
        </p:txBody>
      </p:sp>
      <p:sp>
        <p:nvSpPr>
          <p:cNvPr id="5" name="ahrefs_tool-shape-4"/>
          <p:cNvSpPr/>
          <p:nvPr/>
        </p:nvSpPr>
        <p:spPr>
          <a:xfrm>
            <a:off x="1016000" y="3175000"/>
            <a:ext cx="7112000" cy="1016000"/>
          </a:xfrm>
          <a:prstGeom prst="roundRect">
            <a:avLst>
              <a:gd name="adj" fmla="val 10000"/>
            </a:avLst>
          </a:prstGeom>
          <a:solidFill>
            <a:srgbClr val="F1F3F4"/>
          </a:solidFill>
          <a:ln/>
        </p:spPr>
      </p:sp>
      <p:pic>
        <p:nvPicPr>
          <p:cNvPr id="6" name="ahrefs_tool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6200" y="3454400"/>
            <a:ext cx="381000" cy="381000"/>
          </a:xfrm>
          <a:prstGeom prst="rect">
            <a:avLst/>
          </a:prstGeom>
        </p:spPr>
      </p:pic>
      <p:sp>
        <p:nvSpPr>
          <p:cNvPr id="7" name="ahrefs_tool-text-6"/>
          <p:cNvSpPr/>
          <p:nvPr/>
        </p:nvSpPr>
        <p:spPr>
          <a:xfrm>
            <a:off x="1905000" y="3429000"/>
            <a:ext cx="596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搜尋量（Volume）與點擊率預估</a:t>
            </a:r>
            <a:endParaRPr lang="en-US" sz="1600" dirty="0"/>
          </a:p>
        </p:txBody>
      </p:sp>
      <p:sp>
        <p:nvSpPr>
          <p:cNvPr id="8" name="ahrefs_tool-shape-7"/>
          <p:cNvSpPr/>
          <p:nvPr/>
        </p:nvSpPr>
        <p:spPr>
          <a:xfrm>
            <a:off x="1016000" y="4318000"/>
            <a:ext cx="7112000" cy="1016000"/>
          </a:xfrm>
          <a:prstGeom prst="roundRect">
            <a:avLst>
              <a:gd name="adj" fmla="val 10000"/>
            </a:avLst>
          </a:prstGeom>
          <a:solidFill>
            <a:srgbClr val="F1F3F4"/>
          </a:solidFill>
          <a:ln/>
        </p:spPr>
      </p:sp>
      <p:pic>
        <p:nvPicPr>
          <p:cNvPr id="9" name="ahrefs_tool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200" y="4597400"/>
            <a:ext cx="381000" cy="381000"/>
          </a:xfrm>
          <a:prstGeom prst="rect">
            <a:avLst/>
          </a:prstGeom>
        </p:spPr>
      </p:pic>
      <p:sp>
        <p:nvSpPr>
          <p:cNvPr id="10" name="ahrefs_tool-text-9"/>
          <p:cNvSpPr/>
          <p:nvPr/>
        </p:nvSpPr>
        <p:spPr>
          <a:xfrm>
            <a:off x="1905000" y="4572000"/>
            <a:ext cx="596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CPC 每次點擊成本參考</a:t>
            </a:r>
            <a:endParaRPr lang="en-US" sz="1600" dirty="0"/>
          </a:p>
        </p:txBody>
      </p:sp>
      <p:sp>
        <p:nvSpPr>
          <p:cNvPr id="11" name="ahrefs_tool-shape-10"/>
          <p:cNvSpPr/>
          <p:nvPr/>
        </p:nvSpPr>
        <p:spPr>
          <a:xfrm>
            <a:off x="1016000" y="5461000"/>
            <a:ext cx="7112000" cy="1016000"/>
          </a:xfrm>
          <a:prstGeom prst="roundRect">
            <a:avLst>
              <a:gd name="adj" fmla="val 10000"/>
            </a:avLst>
          </a:prstGeom>
          <a:solidFill>
            <a:srgbClr val="F1F3F4"/>
          </a:solidFill>
          <a:ln/>
        </p:spPr>
      </p:sp>
      <p:pic>
        <p:nvPicPr>
          <p:cNvPr id="12" name="ahrefs_tool-icon-1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200" y="5740400"/>
            <a:ext cx="381000" cy="381000"/>
          </a:xfrm>
          <a:prstGeom prst="rect">
            <a:avLst/>
          </a:prstGeom>
        </p:spPr>
      </p:pic>
      <p:sp>
        <p:nvSpPr>
          <p:cNvPr id="13" name="ahrefs_tool-text-12"/>
          <p:cNvSpPr/>
          <p:nvPr/>
        </p:nvSpPr>
        <p:spPr>
          <a:xfrm>
            <a:off x="1905000" y="5715000"/>
            <a:ext cx="596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KD（Keyword Difficulty）競爭難度</a:t>
            </a:r>
            <a:endParaRPr lang="en-US" sz="1600" dirty="0"/>
          </a:p>
        </p:txBody>
      </p:sp>
      <p:sp>
        <p:nvSpPr>
          <p:cNvPr id="14" name="ahrefs_tool-shape-13"/>
          <p:cNvSpPr/>
          <p:nvPr/>
        </p:nvSpPr>
        <p:spPr>
          <a:xfrm>
            <a:off x="1016000" y="6604000"/>
            <a:ext cx="7112000" cy="1016000"/>
          </a:xfrm>
          <a:prstGeom prst="roundRect">
            <a:avLst>
              <a:gd name="adj" fmla="val 10000"/>
            </a:avLst>
          </a:prstGeom>
          <a:solidFill>
            <a:srgbClr val="F1F3F4"/>
          </a:solidFill>
          <a:ln/>
        </p:spPr>
      </p:sp>
      <p:pic>
        <p:nvPicPr>
          <p:cNvPr id="15" name="ahrefs_tool-icon-14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6200" y="6883400"/>
            <a:ext cx="381000" cy="381000"/>
          </a:xfrm>
          <a:prstGeom prst="rect">
            <a:avLst/>
          </a:prstGeom>
        </p:spPr>
      </p:pic>
      <p:sp>
        <p:nvSpPr>
          <p:cNvPr id="16" name="ahrefs_tool-text-15"/>
          <p:cNvSpPr/>
          <p:nvPr/>
        </p:nvSpPr>
        <p:spPr>
          <a:xfrm>
            <a:off x="1905000" y="6858000"/>
            <a:ext cx="596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「Also rank for」發現相關關鍵字</a:t>
            </a:r>
            <a:endParaRPr lang="en-US" sz="1600" dirty="0"/>
          </a:p>
        </p:txBody>
      </p:sp>
      <p:pic>
        <p:nvPicPr>
          <p:cNvPr id="17" name="ahrefs_tool-image-16" descr="preencoded.png">    </p:cNvPr>
          <p:cNvPicPr>
            <a:picLocks noChangeAspect="1"/>
          </p:cNvPicPr>
          <p:nvPr/>
        </p:nvPicPr>
        <p:blipFill>
          <a:blip r:embed="rId5"/>
          <a:srcRect l="12845" r="12845" t="0" b="0"/>
          <a:stretch/>
        </p:blipFill>
        <p:spPr>
          <a:xfrm>
            <a:off x="8636000" y="2032000"/>
            <a:ext cx="6604000" cy="5588000"/>
          </a:xfrm>
          <a:prstGeom prst="roundRect">
            <a:avLst>
              <a:gd name="adj" fmla="val 2727"/>
            </a:avLst>
          </a:prstGeom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mrush_tool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semrush_tool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SEMrush Keyword Magic Tool</a:t>
            </a:r>
            <a:endParaRPr lang="en-US" sz="3000" dirty="0"/>
          </a:p>
        </p:txBody>
      </p:sp>
      <p:pic>
        <p:nvPicPr>
          <p:cNvPr id="4" name="semrush_tool-image-3" descr="preencoded.png">    </p:cNvPr>
          <p:cNvPicPr>
            <a:picLocks noChangeAspect="1"/>
          </p:cNvPicPr>
          <p:nvPr/>
        </p:nvPicPr>
        <p:blipFill>
          <a:blip r:embed="rId1"/>
          <a:srcRect l="0" r="0" t="20279" b="20279"/>
          <a:stretch/>
        </p:blipFill>
        <p:spPr>
          <a:xfrm>
            <a:off x="1016000" y="2032000"/>
            <a:ext cx="6604000" cy="5588000"/>
          </a:xfrm>
          <a:prstGeom prst="roundRect">
            <a:avLst>
              <a:gd name="adj" fmla="val 2727"/>
            </a:avLst>
          </a:prstGeom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pic>
      <p:sp>
        <p:nvSpPr>
          <p:cNvPr id="5" name="semrush_tool-text-4"/>
          <p:cNvSpPr/>
          <p:nvPr/>
        </p:nvSpPr>
        <p:spPr>
          <a:xfrm>
            <a:off x="8636000" y="2159000"/>
            <a:ext cx="660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40"/>
              </a:lnSpc>
              <a:buNone/>
            </a:pPr>
            <a:r>
              <a:rPr lang="en-US" sz="19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提供超過 </a:t>
            </a:r>
            <a:r>
              <a:rPr lang="en-US" sz="19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250 億</a:t>
            </a:r>
            <a:r>
              <a:rPr lang="en-US" sz="19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關鍵字的資料庫</a:t>
            </a:r>
            <a:endParaRPr lang="en-US" sz="1900" dirty="0"/>
          </a:p>
        </p:txBody>
      </p:sp>
      <p:sp>
        <p:nvSpPr>
          <p:cNvPr id="6" name="semrush_tool-shape-5"/>
          <p:cNvSpPr/>
          <p:nvPr/>
        </p:nvSpPr>
        <p:spPr>
          <a:xfrm>
            <a:off x="8636000" y="3175000"/>
            <a:ext cx="6604000" cy="1143000"/>
          </a:xfrm>
          <a:prstGeom prst="roundRect">
            <a:avLst>
              <a:gd name="adj" fmla="val 8889"/>
            </a:avLst>
          </a:prstGeom>
          <a:solidFill>
            <a:srgbClr val="F1F3F4"/>
          </a:solidFill>
          <a:ln/>
        </p:spPr>
      </p:sp>
      <p:pic>
        <p:nvPicPr>
          <p:cNvPr id="7" name="semrush_tool-icon-6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6200" y="3505200"/>
            <a:ext cx="381000" cy="381000"/>
          </a:xfrm>
          <a:prstGeom prst="rect">
            <a:avLst/>
          </a:prstGeom>
        </p:spPr>
      </p:pic>
      <p:sp>
        <p:nvSpPr>
          <p:cNvPr id="8" name="semrush_tool-text-7"/>
          <p:cNvSpPr/>
          <p:nvPr/>
        </p:nvSpPr>
        <p:spPr>
          <a:xfrm>
            <a:off x="9525000" y="3454400"/>
            <a:ext cx="5461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按搜尋意圖分類：資訊型、商業型、交易型、導航型</a:t>
            </a:r>
            <a:endParaRPr lang="en-US" sz="1600" dirty="0"/>
          </a:p>
        </p:txBody>
      </p:sp>
      <p:sp>
        <p:nvSpPr>
          <p:cNvPr id="9" name="semrush_tool-shape-8"/>
          <p:cNvSpPr/>
          <p:nvPr/>
        </p:nvSpPr>
        <p:spPr>
          <a:xfrm>
            <a:off x="8636000" y="4572000"/>
            <a:ext cx="6604000" cy="1143000"/>
          </a:xfrm>
          <a:prstGeom prst="roundRect">
            <a:avLst>
              <a:gd name="adj" fmla="val 8889"/>
            </a:avLst>
          </a:prstGeom>
          <a:solidFill>
            <a:srgbClr val="F1F3F4"/>
          </a:solidFill>
          <a:ln/>
        </p:spPr>
      </p:sp>
      <p:pic>
        <p:nvPicPr>
          <p:cNvPr id="10" name="semrush_tool-icon-9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6200" y="4902200"/>
            <a:ext cx="381000" cy="381000"/>
          </a:xfrm>
          <a:prstGeom prst="rect">
            <a:avLst/>
          </a:prstGeom>
        </p:spPr>
      </p:pic>
      <p:sp>
        <p:nvSpPr>
          <p:cNvPr id="11" name="semrush_tool-text-10"/>
          <p:cNvSpPr/>
          <p:nvPr/>
        </p:nvSpPr>
        <p:spPr>
          <a:xfrm>
            <a:off x="9525000" y="4851400"/>
            <a:ext cx="5461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支援關鍵字群組分析與多重條件過濾</a:t>
            </a:r>
            <a:endParaRPr lang="en-US" sz="1600" dirty="0"/>
          </a:p>
        </p:txBody>
      </p:sp>
      <p:sp>
        <p:nvSpPr>
          <p:cNvPr id="12" name="semrush_tool-shape-11"/>
          <p:cNvSpPr/>
          <p:nvPr/>
        </p:nvSpPr>
        <p:spPr>
          <a:xfrm>
            <a:off x="8636000" y="5969000"/>
            <a:ext cx="6604000" cy="1143000"/>
          </a:xfrm>
          <a:prstGeom prst="roundRect">
            <a:avLst>
              <a:gd name="adj" fmla="val 8889"/>
            </a:avLst>
          </a:prstGeom>
          <a:solidFill>
            <a:srgbClr val="F1F3F4"/>
          </a:solidFill>
          <a:ln/>
        </p:spPr>
      </p:sp>
      <p:pic>
        <p:nvPicPr>
          <p:cNvPr id="13" name="semrush_tool-icon-1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6200" y="6299200"/>
            <a:ext cx="381000" cy="381000"/>
          </a:xfrm>
          <a:prstGeom prst="rect">
            <a:avLst/>
          </a:prstGeom>
        </p:spPr>
      </p:pic>
      <p:sp>
        <p:nvSpPr>
          <p:cNvPr id="14" name="semrush_tool-text-13"/>
          <p:cNvSpPr/>
          <p:nvPr/>
        </p:nvSpPr>
        <p:spPr>
          <a:xfrm>
            <a:off x="9525000" y="6248400"/>
            <a:ext cx="5461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適合行銷團隊整合競爭對手分析與內容規劃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4_divider-text-1"/>
          <p:cNvSpPr/>
          <p:nvPr/>
        </p:nvSpPr>
        <p:spPr>
          <a:xfrm>
            <a:off x="10414000" y="1524000"/>
            <a:ext cx="5334000" cy="609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0" dirty="0">
                <a:solidFill>
                  <a:srgbClr val="FFFFFF">
                    <a:alpha val="13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36000" dirty="0"/>
          </a:p>
        </p:txBody>
      </p:sp>
      <p:sp>
        <p:nvSpPr>
          <p:cNvPr id="3" name="ch4_divider-shape-2"/>
          <p:cNvSpPr/>
          <p:nvPr/>
        </p:nvSpPr>
        <p:spPr>
          <a:xfrm>
            <a:off x="1016000" y="4191000"/>
            <a:ext cx="1143000" cy="9144"/>
          </a:xfrm>
          <a:prstGeom prst="line">
            <a:avLst/>
          </a:prstGeom>
          <a:ln w="63500">
            <a:solidFill>
              <a:srgbClr val="FFFFFF"/>
            </a:solidFill>
            <a:prstDash val="solid"/>
          </a:ln>
        </p:spPr>
      </p:sp>
      <p:sp>
        <p:nvSpPr>
          <p:cNvPr id="4" name="ch4_divider-text-3"/>
          <p:cNvSpPr/>
          <p:nvPr/>
        </p:nvSpPr>
        <p:spPr>
          <a:xfrm>
            <a:off x="1016000" y="4445000"/>
            <a:ext cx="762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BFDB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FOUR</a:t>
            </a:r>
            <a:endParaRPr lang="en-US" sz="1800" dirty="0"/>
          </a:p>
        </p:txBody>
      </p:sp>
      <p:sp>
        <p:nvSpPr>
          <p:cNvPr id="5" name="ch4_divider-text-4"/>
          <p:cNvSpPr/>
          <p:nvPr/>
        </p:nvSpPr>
        <p:spPr>
          <a:xfrm>
            <a:off x="990600" y="4953000"/>
            <a:ext cx="1016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搜尋意圖分析</a:t>
            </a:r>
            <a:endParaRPr lang="en-US" sz="4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tent_definition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intent_definition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什麼是搜尋意圖？</a:t>
            </a:r>
            <a:endParaRPr lang="en-US" sz="3000" dirty="0"/>
          </a:p>
        </p:txBody>
      </p:sp>
      <p:sp>
        <p:nvSpPr>
          <p:cNvPr id="4" name="intent_definition-text-3"/>
          <p:cNvSpPr/>
          <p:nvPr/>
        </p:nvSpPr>
        <p:spPr>
          <a:xfrm>
            <a:off x="1778000" y="1651000"/>
            <a:ext cx="1270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24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使用者搜尋時</a:t>
            </a:r>
            <a:r>
              <a:rPr lang="en-US" sz="24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心裡真正想要</a:t>
            </a:r>
            <a:r>
              <a:rPr lang="en-US" sz="24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的結果，是 Google 排序的核心依據</a:t>
            </a:r>
            <a:endParaRPr lang="en-US" sz="2400" dirty="0"/>
          </a:p>
        </p:txBody>
      </p:sp>
      <p:sp>
        <p:nvSpPr>
          <p:cNvPr id="5" name="intent_definition-shape-4"/>
          <p:cNvSpPr/>
          <p:nvPr/>
        </p:nvSpPr>
        <p:spPr>
          <a:xfrm>
            <a:off x="1016000" y="3302000"/>
            <a:ext cx="3302000" cy="2794000"/>
          </a:xfrm>
          <a:prstGeom prst="roundRect">
            <a:avLst>
              <a:gd name="adj" fmla="val 4545"/>
            </a:avLst>
          </a:prstGeom>
          <a:solidFill>
            <a:srgbClr val="F1F3F4"/>
          </a:solidFill>
          <a:ln/>
        </p:spPr>
      </p:sp>
      <p:pic>
        <p:nvPicPr>
          <p:cNvPr id="6" name="intent_definition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0" y="3683000"/>
            <a:ext cx="508000" cy="508000"/>
          </a:xfrm>
          <a:prstGeom prst="rect">
            <a:avLst/>
          </a:prstGeom>
        </p:spPr>
      </p:pic>
      <p:sp>
        <p:nvSpPr>
          <p:cNvPr id="7" name="intent_definition-text-6"/>
          <p:cNvSpPr/>
          <p:nvPr/>
        </p:nvSpPr>
        <p:spPr>
          <a:xfrm>
            <a:off x="1143000" y="4445000"/>
            <a:ext cx="304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資訊型</a:t>
            </a:r>
            <a:endParaRPr lang="en-US" sz="1700" dirty="0"/>
          </a:p>
        </p:txBody>
      </p:sp>
      <p:sp>
        <p:nvSpPr>
          <p:cNvPr id="8" name="intent_definition-text-7"/>
          <p:cNvSpPr/>
          <p:nvPr/>
        </p:nvSpPr>
        <p:spPr>
          <a:xfrm>
            <a:off x="1270000" y="4953000"/>
            <a:ext cx="279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了解某件事</a:t>
            </a:r>
            <a:endParaRPr lang="en-US" sz="1300" dirty="0"/>
          </a:p>
        </p:txBody>
      </p:sp>
      <p:sp>
        <p:nvSpPr>
          <p:cNvPr id="9" name="intent_definition-shape-8"/>
          <p:cNvSpPr/>
          <p:nvPr/>
        </p:nvSpPr>
        <p:spPr>
          <a:xfrm>
            <a:off x="4572000" y="3302000"/>
            <a:ext cx="3302000" cy="2794000"/>
          </a:xfrm>
          <a:prstGeom prst="roundRect">
            <a:avLst>
              <a:gd name="adj" fmla="val 4545"/>
            </a:avLst>
          </a:prstGeom>
          <a:solidFill>
            <a:srgbClr val="F1F3F4"/>
          </a:solidFill>
          <a:ln/>
        </p:spPr>
      </p:sp>
      <p:pic>
        <p:nvPicPr>
          <p:cNvPr id="10" name="intent_definition-icon-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0" y="3683000"/>
            <a:ext cx="508000" cy="508000"/>
          </a:xfrm>
          <a:prstGeom prst="rect">
            <a:avLst/>
          </a:prstGeom>
        </p:spPr>
      </p:pic>
      <p:sp>
        <p:nvSpPr>
          <p:cNvPr id="11" name="intent_definition-text-10"/>
          <p:cNvSpPr/>
          <p:nvPr/>
        </p:nvSpPr>
        <p:spPr>
          <a:xfrm>
            <a:off x="4699000" y="4445000"/>
            <a:ext cx="304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導航型</a:t>
            </a:r>
            <a:endParaRPr lang="en-US" sz="1700" dirty="0"/>
          </a:p>
        </p:txBody>
      </p:sp>
      <p:sp>
        <p:nvSpPr>
          <p:cNvPr id="12" name="intent_definition-text-11"/>
          <p:cNvSpPr/>
          <p:nvPr/>
        </p:nvSpPr>
        <p:spPr>
          <a:xfrm>
            <a:off x="4826000" y="4953000"/>
            <a:ext cx="279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找到特定網站</a:t>
            </a:r>
            <a:endParaRPr lang="en-US" sz="1300" dirty="0"/>
          </a:p>
        </p:txBody>
      </p:sp>
      <p:sp>
        <p:nvSpPr>
          <p:cNvPr id="13" name="intent_definition-shape-12"/>
          <p:cNvSpPr/>
          <p:nvPr/>
        </p:nvSpPr>
        <p:spPr>
          <a:xfrm>
            <a:off x="8128000" y="3302000"/>
            <a:ext cx="3302000" cy="2794000"/>
          </a:xfrm>
          <a:prstGeom prst="roundRect">
            <a:avLst>
              <a:gd name="adj" fmla="val 4545"/>
            </a:avLst>
          </a:prstGeom>
          <a:solidFill>
            <a:srgbClr val="F1F3F4"/>
          </a:solidFill>
          <a:ln/>
        </p:spPr>
      </p:sp>
      <p:pic>
        <p:nvPicPr>
          <p:cNvPr id="14" name="intent_definition-icon-1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8000" y="3683000"/>
            <a:ext cx="508000" cy="508000"/>
          </a:xfrm>
          <a:prstGeom prst="rect">
            <a:avLst/>
          </a:prstGeom>
        </p:spPr>
      </p:pic>
      <p:sp>
        <p:nvSpPr>
          <p:cNvPr id="15" name="intent_definition-text-14"/>
          <p:cNvSpPr/>
          <p:nvPr/>
        </p:nvSpPr>
        <p:spPr>
          <a:xfrm>
            <a:off x="8255000" y="4445000"/>
            <a:ext cx="304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商業調查型</a:t>
            </a:r>
            <a:endParaRPr lang="en-US" sz="1700" dirty="0"/>
          </a:p>
        </p:txBody>
      </p:sp>
      <p:sp>
        <p:nvSpPr>
          <p:cNvPr id="16" name="intent_definition-text-15"/>
          <p:cNvSpPr/>
          <p:nvPr/>
        </p:nvSpPr>
        <p:spPr>
          <a:xfrm>
            <a:off x="8382000" y="4953000"/>
            <a:ext cx="279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比較不同選項</a:t>
            </a:r>
            <a:endParaRPr lang="en-US" sz="1300" dirty="0"/>
          </a:p>
        </p:txBody>
      </p:sp>
      <p:sp>
        <p:nvSpPr>
          <p:cNvPr id="17" name="intent_definition-shape-16"/>
          <p:cNvSpPr/>
          <p:nvPr/>
        </p:nvSpPr>
        <p:spPr>
          <a:xfrm>
            <a:off x="11684000" y="3302000"/>
            <a:ext cx="3302000" cy="2794000"/>
          </a:xfrm>
          <a:prstGeom prst="roundRect">
            <a:avLst>
              <a:gd name="adj" fmla="val 4545"/>
            </a:avLst>
          </a:prstGeom>
          <a:solidFill>
            <a:srgbClr val="F1F3F4"/>
          </a:solidFill>
          <a:ln/>
        </p:spPr>
      </p:sp>
      <p:pic>
        <p:nvPicPr>
          <p:cNvPr id="18" name="intent_definition-icon-17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0" y="3683000"/>
            <a:ext cx="508000" cy="508000"/>
          </a:xfrm>
          <a:prstGeom prst="rect">
            <a:avLst/>
          </a:prstGeom>
        </p:spPr>
      </p:pic>
      <p:sp>
        <p:nvSpPr>
          <p:cNvPr id="19" name="intent_definition-text-18"/>
          <p:cNvSpPr/>
          <p:nvPr/>
        </p:nvSpPr>
        <p:spPr>
          <a:xfrm>
            <a:off x="11811000" y="4445000"/>
            <a:ext cx="304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交易型</a:t>
            </a:r>
            <a:endParaRPr lang="en-US" sz="1700" dirty="0"/>
          </a:p>
        </p:txBody>
      </p:sp>
      <p:sp>
        <p:nvSpPr>
          <p:cNvPr id="20" name="intent_definition-text-19"/>
          <p:cNvSpPr/>
          <p:nvPr/>
        </p:nvSpPr>
        <p:spPr>
          <a:xfrm>
            <a:off x="11938000" y="4953000"/>
            <a:ext cx="279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購買商品服務</a:t>
            </a:r>
            <a:endParaRPr lang="en-US" sz="1300" dirty="0"/>
          </a:p>
        </p:txBody>
      </p:sp>
      <p:sp>
        <p:nvSpPr>
          <p:cNvPr id="21" name="intent_definition-shape-20"/>
          <p:cNvSpPr/>
          <p:nvPr/>
        </p:nvSpPr>
        <p:spPr>
          <a:xfrm>
            <a:off x="1016000" y="6604000"/>
            <a:ext cx="14224000" cy="1016000"/>
          </a:xfrm>
          <a:prstGeom prst="roundRect">
            <a:avLst>
              <a:gd name="adj" fmla="val 10000"/>
            </a:avLst>
          </a:prstGeom>
          <a:solidFill>
            <a:srgbClr val="EFF6FF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22" name="intent_definition-text-21"/>
          <p:cNvSpPr/>
          <p:nvPr/>
        </p:nvSpPr>
        <p:spPr>
          <a:xfrm>
            <a:off x="1346200" y="6934200"/>
            <a:ext cx="1295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內容必須符合搜尋意圖，否則即使關鍵字對了，也難以獲得排名。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tent_judge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intent_judge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如何判斷搜尋意圖？</a:t>
            </a:r>
            <a:endParaRPr lang="en-US" sz="3000" dirty="0"/>
          </a:p>
        </p:txBody>
      </p:sp>
      <p:sp>
        <p:nvSpPr>
          <p:cNvPr id="4" name="intent_judge-shape-3"/>
          <p:cNvSpPr/>
          <p:nvPr/>
        </p:nvSpPr>
        <p:spPr>
          <a:xfrm>
            <a:off x="1016000" y="2032000"/>
            <a:ext cx="14224000" cy="1651000"/>
          </a:xfrm>
          <a:prstGeom prst="roundRect">
            <a:avLst>
              <a:gd name="adj" fmla="val 7692"/>
            </a:avLst>
          </a:prstGeom>
          <a:solidFill>
            <a:srgbClr val="F1F3F4"/>
          </a:solidFill>
          <a:ln/>
        </p:spPr>
      </p:sp>
      <p:sp>
        <p:nvSpPr>
          <p:cNvPr id="5" name="intent_judge-shape-4"/>
          <p:cNvSpPr/>
          <p:nvPr/>
        </p:nvSpPr>
        <p:spPr>
          <a:xfrm>
            <a:off x="1346200" y="2349500"/>
            <a:ext cx="635000" cy="6350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6" name="intent_judge-text-5"/>
          <p:cNvSpPr/>
          <p:nvPr/>
        </p:nvSpPr>
        <p:spPr>
          <a:xfrm>
            <a:off x="1346200" y="2349500"/>
            <a:ext cx="635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intent_judge-text-6"/>
          <p:cNvSpPr/>
          <p:nvPr/>
        </p:nvSpPr>
        <p:spPr>
          <a:xfrm>
            <a:off x="2286000" y="2311400"/>
            <a:ext cx="1244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觀察 SERP 結果類型</a:t>
            </a:r>
            <a:endParaRPr lang="en-US" sz="1900" dirty="0"/>
          </a:p>
        </p:txBody>
      </p:sp>
      <p:sp>
        <p:nvSpPr>
          <p:cNvPr id="8" name="intent_judge-text-7"/>
          <p:cNvSpPr/>
          <p:nvPr/>
        </p:nvSpPr>
        <p:spPr>
          <a:xfrm>
            <a:off x="2286000" y="2743200"/>
            <a:ext cx="1244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若搜尋結果多為文章＝資訊型意圖；若多為產品頁面＝交易型意圖</a:t>
            </a:r>
            <a:endParaRPr lang="en-US" sz="1500" dirty="0"/>
          </a:p>
        </p:txBody>
      </p:sp>
      <p:sp>
        <p:nvSpPr>
          <p:cNvPr id="9" name="intent_judge-shape-8"/>
          <p:cNvSpPr/>
          <p:nvPr/>
        </p:nvSpPr>
        <p:spPr>
          <a:xfrm>
            <a:off x="1016000" y="3937000"/>
            <a:ext cx="14224000" cy="1651000"/>
          </a:xfrm>
          <a:prstGeom prst="roundRect">
            <a:avLst>
              <a:gd name="adj" fmla="val 7692"/>
            </a:avLst>
          </a:prstGeom>
          <a:solidFill>
            <a:srgbClr val="F1F3F4"/>
          </a:solidFill>
          <a:ln/>
        </p:spPr>
      </p:sp>
      <p:sp>
        <p:nvSpPr>
          <p:cNvPr id="10" name="intent_judge-shape-9"/>
          <p:cNvSpPr/>
          <p:nvPr/>
        </p:nvSpPr>
        <p:spPr>
          <a:xfrm>
            <a:off x="1346200" y="4254500"/>
            <a:ext cx="635000" cy="6350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11" name="intent_judge-text-10"/>
          <p:cNvSpPr/>
          <p:nvPr/>
        </p:nvSpPr>
        <p:spPr>
          <a:xfrm>
            <a:off x="1346200" y="4254500"/>
            <a:ext cx="635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intent_judge-text-11"/>
          <p:cNvSpPr/>
          <p:nvPr/>
        </p:nvSpPr>
        <p:spPr>
          <a:xfrm>
            <a:off x="2286000" y="4216400"/>
            <a:ext cx="1244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分析關鍵字中的意圖訊號詞</a:t>
            </a:r>
            <a:endParaRPr lang="en-US" sz="1900" dirty="0"/>
          </a:p>
        </p:txBody>
      </p:sp>
      <p:sp>
        <p:nvSpPr>
          <p:cNvPr id="13" name="intent_judge-text-12"/>
          <p:cNvSpPr/>
          <p:nvPr/>
        </p:nvSpPr>
        <p:spPr>
          <a:xfrm>
            <a:off x="2286000" y="4648200"/>
            <a:ext cx="1244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如「購買」「優惠」等詞通常代表交易型意圖</a:t>
            </a:r>
            <a:endParaRPr lang="en-US" sz="1500" dirty="0"/>
          </a:p>
        </p:txBody>
      </p:sp>
      <p:sp>
        <p:nvSpPr>
          <p:cNvPr id="14" name="intent_judge-shape-13"/>
          <p:cNvSpPr/>
          <p:nvPr/>
        </p:nvSpPr>
        <p:spPr>
          <a:xfrm>
            <a:off x="1016000" y="5842000"/>
            <a:ext cx="14224000" cy="1651000"/>
          </a:xfrm>
          <a:prstGeom prst="roundRect">
            <a:avLst>
              <a:gd name="adj" fmla="val 7692"/>
            </a:avLst>
          </a:prstGeom>
          <a:solidFill>
            <a:srgbClr val="F1F3F4"/>
          </a:solidFill>
          <a:ln/>
        </p:spPr>
      </p:sp>
      <p:sp>
        <p:nvSpPr>
          <p:cNvPr id="15" name="intent_judge-shape-14"/>
          <p:cNvSpPr/>
          <p:nvPr/>
        </p:nvSpPr>
        <p:spPr>
          <a:xfrm>
            <a:off x="1346200" y="6159500"/>
            <a:ext cx="635000" cy="6350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16" name="intent_judge-text-15"/>
          <p:cNvSpPr/>
          <p:nvPr/>
        </p:nvSpPr>
        <p:spPr>
          <a:xfrm>
            <a:off x="1346200" y="6159500"/>
            <a:ext cx="635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intent_judge-text-16"/>
          <p:cNvSpPr/>
          <p:nvPr/>
        </p:nvSpPr>
        <p:spPr>
          <a:xfrm>
            <a:off x="2286000" y="6121400"/>
            <a:ext cx="1244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分析競爭對手的內容形式</a:t>
            </a:r>
            <a:endParaRPr lang="en-US" sz="1900" dirty="0"/>
          </a:p>
        </p:txBody>
      </p:sp>
      <p:sp>
        <p:nvSpPr>
          <p:cNvPr id="18" name="intent_judge-text-17"/>
          <p:cNvSpPr/>
          <p:nvPr/>
        </p:nvSpPr>
        <p:spPr>
          <a:xfrm>
            <a:off x="2286000" y="6553200"/>
            <a:ext cx="1244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觀察排名前列的網站採用哪種內容格式，作為參考依據</a:t>
            </a:r>
            <a:endParaRPr lang="en-US" sz="1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tent_content_map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intent_content_map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搜尋意圖與內容形式的對應</a:t>
            </a:r>
            <a:endParaRPr lang="en-US" sz="3000" dirty="0"/>
          </a:p>
        </p:txBody>
      </p:sp>
      <p:graphicFrame>
        <p:nvGraphicFramePr>
          <p:cNvPr id="23" name="intent_content_map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16000" y="1905000"/>
          <a:ext cx="14224000" cy="5588000"/>
        </p:xfrm>
        <a:graphic>
          <a:graphicData uri="http://schemas.openxmlformats.org/drawingml/2006/table">
            <a:tbl>
              <a:tblPr/>
              <a:tblGrid>
                <a:gridCol w="4267200"/>
                <a:gridCol w="4267200"/>
                <a:gridCol w="5689600"/>
              </a:tblGrid>
              <a:tr h="1117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搜尋意圖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3E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建議內容形式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3E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範例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3E8"/>
                    </a:solidFill>
                  </a:tcPr>
                </a:tc>
              </a:tr>
              <a:tr h="1117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資訊型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部落格文章、教學指南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「SEO是什麼」→ 完整教學文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7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商業調查型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比較文章、評測、排行榜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「最佳SEO工具」→ 工具評比文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F4"/>
                    </a:solidFill>
                  </a:tcPr>
                </a:tc>
              </a:tr>
              <a:tr h="1117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交易型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產品頁面、著陸頁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「買SEO軟體」→ 產品購買頁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7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導航型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1F3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品牌首頁、登入頁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1F3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「Ahrefs 登入」→ 官方登入頁</a:t>
                      </a:r>
                      <a:endParaRPr lang="en-US" sz="18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203200" marB="20320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1F3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5_divider-text-1"/>
          <p:cNvSpPr/>
          <p:nvPr/>
        </p:nvSpPr>
        <p:spPr>
          <a:xfrm>
            <a:off x="10414000" y="1524000"/>
            <a:ext cx="5334000" cy="609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0" dirty="0">
                <a:solidFill>
                  <a:srgbClr val="FFFFFF">
                    <a:alpha val="13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05</a:t>
            </a:r>
            <a:endParaRPr lang="en-US" sz="36000" dirty="0"/>
          </a:p>
        </p:txBody>
      </p:sp>
      <p:sp>
        <p:nvSpPr>
          <p:cNvPr id="3" name="ch5_divider-shape-2"/>
          <p:cNvSpPr/>
          <p:nvPr/>
        </p:nvSpPr>
        <p:spPr>
          <a:xfrm>
            <a:off x="1016000" y="4191000"/>
            <a:ext cx="1143000" cy="9144"/>
          </a:xfrm>
          <a:prstGeom prst="line">
            <a:avLst/>
          </a:prstGeom>
          <a:ln w="63500">
            <a:solidFill>
              <a:srgbClr val="FFFFFF"/>
            </a:solidFill>
            <a:prstDash val="solid"/>
          </a:ln>
        </p:spPr>
      </p:sp>
      <p:sp>
        <p:nvSpPr>
          <p:cNvPr id="4" name="ch5_divider-text-3"/>
          <p:cNvSpPr/>
          <p:nvPr/>
        </p:nvSpPr>
        <p:spPr>
          <a:xfrm>
            <a:off x="1016000" y="4445000"/>
            <a:ext cx="762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BFDB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FIVE</a:t>
            </a:r>
            <a:endParaRPr lang="en-US" sz="1800" dirty="0"/>
          </a:p>
        </p:txBody>
      </p:sp>
      <p:sp>
        <p:nvSpPr>
          <p:cNvPr id="5" name="ch5_divider-text-4"/>
          <p:cNvSpPr/>
          <p:nvPr/>
        </p:nvSpPr>
        <p:spPr>
          <a:xfrm>
            <a:off x="990600" y="4953000"/>
            <a:ext cx="1016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競爭度評估</a:t>
            </a:r>
            <a:endParaRPr lang="en-US" sz="4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d_definition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kd_definition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什麼是 Keyword Difficulty（KD）？</a:t>
            </a:r>
            <a:endParaRPr lang="en-US" sz="3000" dirty="0"/>
          </a:p>
        </p:txBody>
      </p:sp>
      <p:sp>
        <p:nvSpPr>
          <p:cNvPr id="4" name="kd_definition-text-3"/>
          <p:cNvSpPr/>
          <p:nvPr/>
        </p:nvSpPr>
        <p:spPr>
          <a:xfrm>
            <a:off x="1016000" y="1333500"/>
            <a:ext cx="1397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KD 指標衡量該關鍵字排名的難易程度，以 Ahrefs 為例，範圍為 0-100 分</a:t>
            </a:r>
            <a:endParaRPr lang="en-US" sz="1700" dirty="0"/>
          </a:p>
        </p:txBody>
      </p:sp>
      <p:sp>
        <p:nvSpPr>
          <p:cNvPr id="5" name="kd_definition-shape-4"/>
          <p:cNvSpPr/>
          <p:nvPr/>
        </p:nvSpPr>
        <p:spPr>
          <a:xfrm>
            <a:off x="1016000" y="2540000"/>
            <a:ext cx="3302000" cy="1143000"/>
          </a:xfrm>
          <a:prstGeom prst="rect">
            <a:avLst/>
          </a:prstGeom>
          <a:solidFill>
            <a:srgbClr val="34A853"/>
          </a:solidFill>
          <a:ln/>
        </p:spPr>
      </p:sp>
      <p:sp>
        <p:nvSpPr>
          <p:cNvPr id="6" name="kd_definition-text-5"/>
          <p:cNvSpPr/>
          <p:nvPr/>
        </p:nvSpPr>
        <p:spPr>
          <a:xfrm>
            <a:off x="1016000" y="2794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0-10</a:t>
            </a:r>
            <a:endParaRPr lang="en-US" sz="1700" dirty="0"/>
          </a:p>
        </p:txBody>
      </p:sp>
      <p:sp>
        <p:nvSpPr>
          <p:cNvPr id="7" name="kd_definition-text-6"/>
          <p:cNvSpPr/>
          <p:nvPr/>
        </p:nvSpPr>
        <p:spPr>
          <a:xfrm>
            <a:off x="1016000" y="3200400"/>
            <a:ext cx="330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非常容易</a:t>
            </a:r>
            <a:endParaRPr lang="en-US" sz="1400" dirty="0"/>
          </a:p>
        </p:txBody>
      </p:sp>
      <p:sp>
        <p:nvSpPr>
          <p:cNvPr id="8" name="kd_definition-shape-7"/>
          <p:cNvSpPr/>
          <p:nvPr/>
        </p:nvSpPr>
        <p:spPr>
          <a:xfrm>
            <a:off x="4318000" y="2540000"/>
            <a:ext cx="3302000" cy="1143000"/>
          </a:xfrm>
          <a:prstGeom prst="rect">
            <a:avLst/>
          </a:prstGeom>
          <a:solidFill>
            <a:srgbClr val="8BC34A"/>
          </a:solidFill>
          <a:ln/>
        </p:spPr>
      </p:sp>
      <p:sp>
        <p:nvSpPr>
          <p:cNvPr id="9" name="kd_definition-text-8"/>
          <p:cNvSpPr/>
          <p:nvPr/>
        </p:nvSpPr>
        <p:spPr>
          <a:xfrm>
            <a:off x="4318000" y="2794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11-30</a:t>
            </a:r>
            <a:endParaRPr lang="en-US" sz="1700" dirty="0"/>
          </a:p>
        </p:txBody>
      </p:sp>
      <p:sp>
        <p:nvSpPr>
          <p:cNvPr id="10" name="kd_definition-text-9"/>
          <p:cNvSpPr/>
          <p:nvPr/>
        </p:nvSpPr>
        <p:spPr>
          <a:xfrm>
            <a:off x="4318000" y="3200400"/>
            <a:ext cx="330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容易</a:t>
            </a:r>
            <a:endParaRPr lang="en-US" sz="1400" dirty="0"/>
          </a:p>
        </p:txBody>
      </p:sp>
      <p:sp>
        <p:nvSpPr>
          <p:cNvPr id="11" name="kd_definition-shape-10"/>
          <p:cNvSpPr/>
          <p:nvPr/>
        </p:nvSpPr>
        <p:spPr>
          <a:xfrm>
            <a:off x="7620000" y="2540000"/>
            <a:ext cx="3302000" cy="114300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12" name="kd_definition-text-11"/>
          <p:cNvSpPr/>
          <p:nvPr/>
        </p:nvSpPr>
        <p:spPr>
          <a:xfrm>
            <a:off x="7620000" y="2794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31-50</a:t>
            </a:r>
            <a:endParaRPr lang="en-US" sz="1700" dirty="0"/>
          </a:p>
        </p:txBody>
      </p:sp>
      <p:sp>
        <p:nvSpPr>
          <p:cNvPr id="13" name="kd_definition-text-12"/>
          <p:cNvSpPr/>
          <p:nvPr/>
        </p:nvSpPr>
        <p:spPr>
          <a:xfrm>
            <a:off x="7620000" y="3200400"/>
            <a:ext cx="330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中等</a:t>
            </a:r>
            <a:endParaRPr lang="en-US" sz="1400" dirty="0"/>
          </a:p>
        </p:txBody>
      </p:sp>
      <p:sp>
        <p:nvSpPr>
          <p:cNvPr id="14" name="kd_definition-shape-13"/>
          <p:cNvSpPr/>
          <p:nvPr/>
        </p:nvSpPr>
        <p:spPr>
          <a:xfrm>
            <a:off x="10922000" y="2540000"/>
            <a:ext cx="3302000" cy="1143000"/>
          </a:xfrm>
          <a:prstGeom prst="rect">
            <a:avLst/>
          </a:prstGeom>
          <a:solidFill>
            <a:srgbClr val="EA4335"/>
          </a:solidFill>
          <a:ln/>
        </p:spPr>
      </p:sp>
      <p:sp>
        <p:nvSpPr>
          <p:cNvPr id="15" name="kd_definition-text-14"/>
          <p:cNvSpPr/>
          <p:nvPr/>
        </p:nvSpPr>
        <p:spPr>
          <a:xfrm>
            <a:off x="10922000" y="2794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51-100</a:t>
            </a:r>
            <a:endParaRPr lang="en-US" sz="1700" dirty="0"/>
          </a:p>
        </p:txBody>
      </p:sp>
      <p:sp>
        <p:nvSpPr>
          <p:cNvPr id="16" name="kd_definition-text-15"/>
          <p:cNvSpPr/>
          <p:nvPr/>
        </p:nvSpPr>
        <p:spPr>
          <a:xfrm>
            <a:off x="10922000" y="3200400"/>
            <a:ext cx="330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困難</a:t>
            </a:r>
            <a:endParaRPr lang="en-US" sz="1400" dirty="0"/>
          </a:p>
        </p:txBody>
      </p:sp>
      <p:sp>
        <p:nvSpPr>
          <p:cNvPr id="17" name="kd_definition-shape-16"/>
          <p:cNvSpPr/>
          <p:nvPr/>
        </p:nvSpPr>
        <p:spPr>
          <a:xfrm>
            <a:off x="1016000" y="4191000"/>
            <a:ext cx="14224000" cy="2540000"/>
          </a:xfrm>
          <a:prstGeom prst="roundRect">
            <a:avLst>
              <a:gd name="adj" fmla="val 4000"/>
            </a:avLst>
          </a:prstGeom>
          <a:solidFill>
            <a:srgbClr val="F1F3F4"/>
          </a:solidFill>
          <a:ln/>
        </p:spPr>
      </p:sp>
      <p:pic>
        <p:nvPicPr>
          <p:cNvPr id="18" name="kd_definition-icon-17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6200" y="4521200"/>
            <a:ext cx="381000" cy="381000"/>
          </a:xfrm>
          <a:prstGeom prst="rect">
            <a:avLst/>
          </a:prstGeom>
        </p:spPr>
      </p:pic>
      <p:sp>
        <p:nvSpPr>
          <p:cNvPr id="19" name="kd_definition-text-18"/>
          <p:cNvSpPr/>
          <p:nvPr/>
        </p:nvSpPr>
        <p:spPr>
          <a:xfrm>
            <a:off x="1905000" y="4470400"/>
            <a:ext cx="12954000" cy="2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90"/>
              </a:lnSpc>
              <a:buNone/>
            </a:pPr>
            <a:r>
              <a:rPr lang="en-US" sz="17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KD 值是根據排名前列網站的反向連結數量所計算出的估計值，數值越高代表越難超越現有排名的競爭對手。新網站建議優先選擇 KD 值較低的關鍵字切入，逐步累積網站權威度。</a:t>
            </a:r>
            <a:endParaRPr lang="en-US" sz="17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mpetition_dimension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competition_dimensions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評估競爭度的多維度方法</a:t>
            </a:r>
            <a:endParaRPr lang="en-US" sz="3000" dirty="0"/>
          </a:p>
        </p:txBody>
      </p:sp>
      <p:sp>
        <p:nvSpPr>
          <p:cNvPr id="4" name="competition_dimensions-text-3"/>
          <p:cNvSpPr/>
          <p:nvPr/>
        </p:nvSpPr>
        <p:spPr>
          <a:xfrm>
            <a:off x="1016000" y="1270000"/>
            <a:ext cx="1270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分析排名前 10 網站的以下五項指標</a:t>
            </a:r>
            <a:endParaRPr lang="en-US" sz="1600" dirty="0"/>
          </a:p>
        </p:txBody>
      </p:sp>
      <p:sp>
        <p:nvSpPr>
          <p:cNvPr id="5" name="competition_dimensions-shape-4"/>
          <p:cNvSpPr/>
          <p:nvPr/>
        </p:nvSpPr>
        <p:spPr>
          <a:xfrm>
            <a:off x="1016000" y="2032000"/>
            <a:ext cx="14224000" cy="965200"/>
          </a:xfrm>
          <a:prstGeom prst="roundRect">
            <a:avLst>
              <a:gd name="adj" fmla="val 10526"/>
            </a:avLst>
          </a:prstGeom>
          <a:solidFill>
            <a:srgbClr val="F1F3F4"/>
          </a:solidFill>
          <a:ln/>
        </p:spPr>
      </p:sp>
      <p:pic>
        <p:nvPicPr>
          <p:cNvPr id="6" name="competition_dimensions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6200" y="2311400"/>
            <a:ext cx="406400" cy="406400"/>
          </a:xfrm>
          <a:prstGeom prst="rect">
            <a:avLst/>
          </a:prstGeom>
        </p:spPr>
      </p:pic>
      <p:sp>
        <p:nvSpPr>
          <p:cNvPr id="7" name="competition_dimensions-text-6"/>
          <p:cNvSpPr/>
          <p:nvPr/>
        </p:nvSpPr>
        <p:spPr>
          <a:xfrm>
            <a:off x="2032000" y="2286000"/>
            <a:ext cx="1270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網域權威度（DA/DR）</a:t>
            </a:r>
            <a:r>
              <a:rPr lang="en-US" sz="18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 — 網站整體的信任與權威程度</a:t>
            </a:r>
            <a:endParaRPr lang="en-US" sz="1800" dirty="0"/>
          </a:p>
        </p:txBody>
      </p:sp>
      <p:sp>
        <p:nvSpPr>
          <p:cNvPr id="8" name="competition_dimensions-shape-7"/>
          <p:cNvSpPr/>
          <p:nvPr/>
        </p:nvSpPr>
        <p:spPr>
          <a:xfrm>
            <a:off x="1016000" y="3149600"/>
            <a:ext cx="14224000" cy="965200"/>
          </a:xfrm>
          <a:prstGeom prst="roundRect">
            <a:avLst>
              <a:gd name="adj" fmla="val 10526"/>
            </a:avLst>
          </a:prstGeom>
          <a:solidFill>
            <a:srgbClr val="F1F3F4"/>
          </a:solidFill>
          <a:ln/>
        </p:spPr>
      </p:sp>
      <p:pic>
        <p:nvPicPr>
          <p:cNvPr id="9" name="competition_dimension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200" y="3429000"/>
            <a:ext cx="406400" cy="406400"/>
          </a:xfrm>
          <a:prstGeom prst="rect">
            <a:avLst/>
          </a:prstGeom>
        </p:spPr>
      </p:pic>
      <p:sp>
        <p:nvSpPr>
          <p:cNvPr id="10" name="competition_dimensions-text-9"/>
          <p:cNvSpPr/>
          <p:nvPr/>
        </p:nvSpPr>
        <p:spPr>
          <a:xfrm>
            <a:off x="2032000" y="3403600"/>
            <a:ext cx="1270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反向連結數量</a:t>
            </a:r>
            <a:r>
              <a:rPr lang="en-US" sz="18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 — 有多少其他網站連結到該頁面</a:t>
            </a:r>
            <a:endParaRPr lang="en-US" sz="1800" dirty="0"/>
          </a:p>
        </p:txBody>
      </p:sp>
      <p:sp>
        <p:nvSpPr>
          <p:cNvPr id="11" name="competition_dimensions-shape-10"/>
          <p:cNvSpPr/>
          <p:nvPr/>
        </p:nvSpPr>
        <p:spPr>
          <a:xfrm>
            <a:off x="1016000" y="4267200"/>
            <a:ext cx="14224000" cy="965200"/>
          </a:xfrm>
          <a:prstGeom prst="roundRect">
            <a:avLst>
              <a:gd name="adj" fmla="val 10526"/>
            </a:avLst>
          </a:prstGeom>
          <a:solidFill>
            <a:srgbClr val="F1F3F4"/>
          </a:solidFill>
          <a:ln/>
        </p:spPr>
      </p:sp>
      <p:pic>
        <p:nvPicPr>
          <p:cNvPr id="12" name="competition_dimensions-icon-1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200" y="4546600"/>
            <a:ext cx="406400" cy="406400"/>
          </a:xfrm>
          <a:prstGeom prst="rect">
            <a:avLst/>
          </a:prstGeom>
        </p:spPr>
      </p:pic>
      <p:sp>
        <p:nvSpPr>
          <p:cNvPr id="13" name="competition_dimensions-text-12"/>
          <p:cNvSpPr/>
          <p:nvPr/>
        </p:nvSpPr>
        <p:spPr>
          <a:xfrm>
            <a:off x="2032000" y="4521200"/>
            <a:ext cx="1270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內容品質與長度</a:t>
            </a:r>
            <a:r>
              <a:rPr lang="en-US" sz="18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 — 內容的深度、完整性與更新頻率</a:t>
            </a:r>
            <a:endParaRPr lang="en-US" sz="1800" dirty="0"/>
          </a:p>
        </p:txBody>
      </p:sp>
      <p:sp>
        <p:nvSpPr>
          <p:cNvPr id="14" name="competition_dimensions-shape-13"/>
          <p:cNvSpPr/>
          <p:nvPr/>
        </p:nvSpPr>
        <p:spPr>
          <a:xfrm>
            <a:off x="1016000" y="5384800"/>
            <a:ext cx="14224000" cy="965200"/>
          </a:xfrm>
          <a:prstGeom prst="roundRect">
            <a:avLst>
              <a:gd name="adj" fmla="val 10526"/>
            </a:avLst>
          </a:prstGeom>
          <a:solidFill>
            <a:srgbClr val="F1F3F4"/>
          </a:solidFill>
          <a:ln/>
        </p:spPr>
      </p:sp>
      <p:pic>
        <p:nvPicPr>
          <p:cNvPr id="15" name="competition_dimensions-icon-14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6200" y="5664200"/>
            <a:ext cx="406400" cy="406400"/>
          </a:xfrm>
          <a:prstGeom prst="rect">
            <a:avLst/>
          </a:prstGeom>
        </p:spPr>
      </p:pic>
      <p:sp>
        <p:nvSpPr>
          <p:cNvPr id="16" name="competition_dimensions-text-15"/>
          <p:cNvSpPr/>
          <p:nvPr/>
        </p:nvSpPr>
        <p:spPr>
          <a:xfrm>
            <a:off x="2032000" y="5638800"/>
            <a:ext cx="1270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頁面優化程度</a:t>
            </a:r>
            <a:r>
              <a:rPr lang="en-US" sz="18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 — Title、內容結構、技術 SEO 完整度</a:t>
            </a:r>
            <a:endParaRPr lang="en-US" sz="1800" dirty="0"/>
          </a:p>
        </p:txBody>
      </p:sp>
      <p:sp>
        <p:nvSpPr>
          <p:cNvPr id="17" name="competition_dimensions-shape-16"/>
          <p:cNvSpPr/>
          <p:nvPr/>
        </p:nvSpPr>
        <p:spPr>
          <a:xfrm>
            <a:off x="1016000" y="6502400"/>
            <a:ext cx="14224000" cy="965200"/>
          </a:xfrm>
          <a:prstGeom prst="roundRect">
            <a:avLst>
              <a:gd name="adj" fmla="val 10526"/>
            </a:avLst>
          </a:prstGeom>
          <a:solidFill>
            <a:srgbClr val="F1F3F4"/>
          </a:solidFill>
          <a:ln/>
        </p:spPr>
      </p:sp>
      <p:pic>
        <p:nvPicPr>
          <p:cNvPr id="18" name="competition_dimensions-icon-17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6200" y="6781800"/>
            <a:ext cx="406400" cy="406400"/>
          </a:xfrm>
          <a:prstGeom prst="rect">
            <a:avLst/>
          </a:prstGeom>
        </p:spPr>
      </p:pic>
      <p:sp>
        <p:nvSpPr>
          <p:cNvPr id="19" name="competition_dimensions-text-18"/>
          <p:cNvSpPr/>
          <p:nvPr/>
        </p:nvSpPr>
        <p:spPr>
          <a:xfrm>
            <a:off x="2032000" y="6756400"/>
            <a:ext cx="1270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網站年齡</a:t>
            </a:r>
            <a:r>
              <a:rPr lang="en-US" sz="18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 — 網域存在時間越長，通常累積的信任度越高</a:t>
            </a:r>
            <a:endParaRPr lang="en-US" sz="1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site_strategy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newsite_strategy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新網站如何選擇關鍵字？</a:t>
            </a:r>
            <a:endParaRPr lang="en-US" sz="3000" dirty="0"/>
          </a:p>
        </p:txBody>
      </p:sp>
      <p:sp>
        <p:nvSpPr>
          <p:cNvPr id="4" name="newsite_strategy-shape-3"/>
          <p:cNvSpPr/>
          <p:nvPr/>
        </p:nvSpPr>
        <p:spPr>
          <a:xfrm>
            <a:off x="1016000" y="2286000"/>
            <a:ext cx="3302000" cy="3810000"/>
          </a:xfrm>
          <a:prstGeom prst="roundRect">
            <a:avLst>
              <a:gd name="adj" fmla="val 4615"/>
            </a:avLst>
          </a:prstGeom>
          <a:solidFill>
            <a:srgbClr val="F1F3F4"/>
          </a:solidFill>
          <a:ln/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pic>
        <p:nvPicPr>
          <p:cNvPr id="5" name="newsite_strategy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0" y="2730500"/>
            <a:ext cx="558800" cy="558800"/>
          </a:xfrm>
          <a:prstGeom prst="rect">
            <a:avLst/>
          </a:prstGeom>
        </p:spPr>
      </p:pic>
      <p:sp>
        <p:nvSpPr>
          <p:cNvPr id="6" name="newsite_strategy-text-5"/>
          <p:cNvSpPr/>
          <p:nvPr/>
        </p:nvSpPr>
        <p:spPr>
          <a:xfrm>
            <a:off x="1143000" y="3492500"/>
            <a:ext cx="304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KD &lt; 20</a:t>
            </a:r>
            <a:endParaRPr lang="en-US" sz="1700" dirty="0"/>
          </a:p>
        </p:txBody>
      </p:sp>
      <p:sp>
        <p:nvSpPr>
          <p:cNvPr id="7" name="newsite_strategy-text-6"/>
          <p:cNvSpPr/>
          <p:nvPr/>
        </p:nvSpPr>
        <p:spPr>
          <a:xfrm>
            <a:off x="1270000" y="4064000"/>
            <a:ext cx="2794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選擇競爭難度較低的長尾關鍵字</a:t>
            </a:r>
            <a:endParaRPr lang="en-US" sz="1400" dirty="0"/>
          </a:p>
        </p:txBody>
      </p:sp>
      <p:sp>
        <p:nvSpPr>
          <p:cNvPr id="8" name="newsite_strategy-shape-7"/>
          <p:cNvSpPr/>
          <p:nvPr/>
        </p:nvSpPr>
        <p:spPr>
          <a:xfrm>
            <a:off x="4572000" y="2286000"/>
            <a:ext cx="3302000" cy="3810000"/>
          </a:xfrm>
          <a:prstGeom prst="roundRect">
            <a:avLst>
              <a:gd name="adj" fmla="val 4615"/>
            </a:avLst>
          </a:prstGeom>
          <a:solidFill>
            <a:srgbClr val="F1F3F4"/>
          </a:solidFill>
          <a:ln/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pic>
        <p:nvPicPr>
          <p:cNvPr id="9" name="newsite_strategy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0" y="2730500"/>
            <a:ext cx="558800" cy="558800"/>
          </a:xfrm>
          <a:prstGeom prst="rect">
            <a:avLst/>
          </a:prstGeom>
        </p:spPr>
      </p:pic>
      <p:sp>
        <p:nvSpPr>
          <p:cNvPr id="10" name="newsite_strategy-text-9"/>
          <p:cNvSpPr/>
          <p:nvPr/>
        </p:nvSpPr>
        <p:spPr>
          <a:xfrm>
            <a:off x="4699000" y="3492500"/>
            <a:ext cx="304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100-1000</a:t>
            </a:r>
            <a:endParaRPr lang="en-US" sz="1700" dirty="0"/>
          </a:p>
        </p:txBody>
      </p:sp>
      <p:sp>
        <p:nvSpPr>
          <p:cNvPr id="11" name="newsite_strategy-text-10"/>
          <p:cNvSpPr/>
          <p:nvPr/>
        </p:nvSpPr>
        <p:spPr>
          <a:xfrm>
            <a:off x="4826000" y="4064000"/>
            <a:ext cx="2794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搜尋量適中，兼顧流量與可行性</a:t>
            </a:r>
            <a:endParaRPr lang="en-US" sz="1400" dirty="0"/>
          </a:p>
        </p:txBody>
      </p:sp>
      <p:sp>
        <p:nvSpPr>
          <p:cNvPr id="12" name="newsite_strategy-shape-11"/>
          <p:cNvSpPr/>
          <p:nvPr/>
        </p:nvSpPr>
        <p:spPr>
          <a:xfrm>
            <a:off x="8128000" y="2286000"/>
            <a:ext cx="3302000" cy="3810000"/>
          </a:xfrm>
          <a:prstGeom prst="roundRect">
            <a:avLst>
              <a:gd name="adj" fmla="val 4615"/>
            </a:avLst>
          </a:prstGeom>
          <a:solidFill>
            <a:srgbClr val="F1F3F4"/>
          </a:solidFill>
          <a:ln/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pic>
        <p:nvPicPr>
          <p:cNvPr id="13" name="newsite_strategy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8000" y="2730500"/>
            <a:ext cx="558800" cy="558800"/>
          </a:xfrm>
          <a:prstGeom prst="rect">
            <a:avLst/>
          </a:prstGeom>
        </p:spPr>
      </p:pic>
      <p:sp>
        <p:nvSpPr>
          <p:cNvPr id="14" name="newsite_strategy-text-13"/>
          <p:cNvSpPr/>
          <p:nvPr/>
        </p:nvSpPr>
        <p:spPr>
          <a:xfrm>
            <a:off x="8255000" y="3492500"/>
            <a:ext cx="304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聚焦細分領域</a:t>
            </a:r>
            <a:endParaRPr lang="en-US" sz="1700" dirty="0"/>
          </a:p>
        </p:txBody>
      </p:sp>
      <p:sp>
        <p:nvSpPr>
          <p:cNvPr id="15" name="newsite_strategy-text-14"/>
          <p:cNvSpPr/>
          <p:nvPr/>
        </p:nvSpPr>
        <p:spPr>
          <a:xfrm>
            <a:off x="8382000" y="4064000"/>
            <a:ext cx="2794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深耕特定 Niche 市場，建立專業形象</a:t>
            </a:r>
            <a:endParaRPr lang="en-US" sz="1400" dirty="0"/>
          </a:p>
        </p:txBody>
      </p:sp>
      <p:sp>
        <p:nvSpPr>
          <p:cNvPr id="16" name="newsite_strategy-shape-15"/>
          <p:cNvSpPr/>
          <p:nvPr/>
        </p:nvSpPr>
        <p:spPr>
          <a:xfrm>
            <a:off x="11684000" y="2286000"/>
            <a:ext cx="3302000" cy="3810000"/>
          </a:xfrm>
          <a:prstGeom prst="roundRect">
            <a:avLst>
              <a:gd name="adj" fmla="val 4615"/>
            </a:avLst>
          </a:prstGeom>
          <a:solidFill>
            <a:srgbClr val="F1F3F4"/>
          </a:solidFill>
          <a:ln/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pic>
        <p:nvPicPr>
          <p:cNvPr id="17" name="newsite_strategy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0" y="2730500"/>
            <a:ext cx="558800" cy="558800"/>
          </a:xfrm>
          <a:prstGeom prst="rect">
            <a:avLst/>
          </a:prstGeom>
        </p:spPr>
      </p:pic>
      <p:sp>
        <p:nvSpPr>
          <p:cNvPr id="18" name="newsite_strategy-text-17"/>
          <p:cNvSpPr/>
          <p:nvPr/>
        </p:nvSpPr>
        <p:spPr>
          <a:xfrm>
            <a:off x="11811000" y="3492500"/>
            <a:ext cx="304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逐步升級</a:t>
            </a:r>
            <a:endParaRPr lang="en-US" sz="1700" dirty="0"/>
          </a:p>
        </p:txBody>
      </p:sp>
      <p:sp>
        <p:nvSpPr>
          <p:cNvPr id="19" name="newsite_strategy-text-18"/>
          <p:cNvSpPr/>
          <p:nvPr/>
        </p:nvSpPr>
        <p:spPr>
          <a:xfrm>
            <a:off x="11938000" y="4064000"/>
            <a:ext cx="2794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累積權威後再挑戰高競爭關鍵字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6_divider-text-1"/>
          <p:cNvSpPr/>
          <p:nvPr/>
        </p:nvSpPr>
        <p:spPr>
          <a:xfrm>
            <a:off x="10414000" y="1524000"/>
            <a:ext cx="5334000" cy="609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0" dirty="0">
                <a:solidFill>
                  <a:srgbClr val="FFFFFF">
                    <a:alpha val="13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06</a:t>
            </a:r>
            <a:endParaRPr lang="en-US" sz="36000" dirty="0"/>
          </a:p>
        </p:txBody>
      </p:sp>
      <p:sp>
        <p:nvSpPr>
          <p:cNvPr id="3" name="ch6_divider-shape-2"/>
          <p:cNvSpPr/>
          <p:nvPr/>
        </p:nvSpPr>
        <p:spPr>
          <a:xfrm>
            <a:off x="1016000" y="4191000"/>
            <a:ext cx="1143000" cy="9144"/>
          </a:xfrm>
          <a:prstGeom prst="line">
            <a:avLst/>
          </a:prstGeom>
          <a:ln w="63500">
            <a:solidFill>
              <a:srgbClr val="FFFFFF"/>
            </a:solidFill>
            <a:prstDash val="solid"/>
          </a:ln>
        </p:spPr>
      </p:sp>
      <p:sp>
        <p:nvSpPr>
          <p:cNvPr id="4" name="ch6_divider-text-3"/>
          <p:cNvSpPr/>
          <p:nvPr/>
        </p:nvSpPr>
        <p:spPr>
          <a:xfrm>
            <a:off x="1016000" y="4445000"/>
            <a:ext cx="762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BFDB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SIX</a:t>
            </a:r>
            <a:endParaRPr lang="en-US" sz="1800" dirty="0"/>
          </a:p>
        </p:txBody>
      </p:sp>
      <p:sp>
        <p:nvSpPr>
          <p:cNvPr id="5" name="ch6_divider-text-4"/>
          <p:cNvSpPr/>
          <p:nvPr/>
        </p:nvSpPr>
        <p:spPr>
          <a:xfrm>
            <a:off x="990600" y="4953000"/>
            <a:ext cx="1016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實戰案例</a:t>
            </a:r>
            <a:endParaRPr lang="en-US" sz="4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_cafe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case_cafe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實戰案例：咖啡廳網站關鍵字佈局</a:t>
            </a:r>
            <a:endParaRPr lang="en-US" sz="3000" dirty="0"/>
          </a:p>
        </p:txBody>
      </p:sp>
      <p:sp>
        <p:nvSpPr>
          <p:cNvPr id="4" name="case_cafe-text-3"/>
          <p:cNvSpPr/>
          <p:nvPr/>
        </p:nvSpPr>
        <p:spPr>
          <a:xfrm>
            <a:off x="1016000" y="1270000"/>
            <a:ext cx="1270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目標客群：台灣本地消費者，尋找適合的咖啡廳</a:t>
            </a:r>
            <a:endParaRPr lang="en-US" sz="1600" dirty="0"/>
          </a:p>
        </p:txBody>
      </p:sp>
      <p:sp>
        <p:nvSpPr>
          <p:cNvPr id="5" name="case_cafe-shape-4"/>
          <p:cNvSpPr/>
          <p:nvPr/>
        </p:nvSpPr>
        <p:spPr>
          <a:xfrm>
            <a:off x="5588000" y="2032000"/>
            <a:ext cx="5080000" cy="889000"/>
          </a:xfrm>
          <a:prstGeom prst="roundRect">
            <a:avLst>
              <a:gd name="adj" fmla="val 14286"/>
            </a:avLst>
          </a:prstGeom>
          <a:solidFill>
            <a:srgbClr val="1A73E8"/>
          </a:solidFill>
          <a:ln/>
        </p:spPr>
      </p:sp>
      <p:sp>
        <p:nvSpPr>
          <p:cNvPr id="6" name="case_cafe-text-5"/>
          <p:cNvSpPr/>
          <p:nvPr/>
        </p:nvSpPr>
        <p:spPr>
          <a:xfrm>
            <a:off x="5588000" y="2032000"/>
            <a:ext cx="508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種子關鍵字：「咖啡廳」</a:t>
            </a:r>
            <a:endParaRPr lang="en-US" sz="1900" dirty="0"/>
          </a:p>
        </p:txBody>
      </p:sp>
      <p:pic>
        <p:nvPicPr>
          <p:cNvPr id="7" name="case_cafe-icon-6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74000" y="3048000"/>
            <a:ext cx="381000" cy="381000"/>
          </a:xfrm>
          <a:prstGeom prst="rect">
            <a:avLst/>
          </a:prstGeom>
        </p:spPr>
      </p:pic>
      <p:sp>
        <p:nvSpPr>
          <p:cNvPr id="8" name="case_cafe-shape-7"/>
          <p:cNvSpPr/>
          <p:nvPr/>
        </p:nvSpPr>
        <p:spPr>
          <a:xfrm>
            <a:off x="2921000" y="3556000"/>
            <a:ext cx="10414000" cy="1143000"/>
          </a:xfrm>
          <a:prstGeom prst="roundRect">
            <a:avLst>
              <a:gd name="adj" fmla="val 11111"/>
            </a:avLst>
          </a:prstGeom>
          <a:solidFill>
            <a:srgbClr val="5B9BD5"/>
          </a:solidFill>
          <a:ln/>
        </p:spPr>
      </p:sp>
      <p:sp>
        <p:nvSpPr>
          <p:cNvPr id="9" name="case_cafe-text-8"/>
          <p:cNvSpPr/>
          <p:nvPr/>
        </p:nvSpPr>
        <p:spPr>
          <a:xfrm>
            <a:off x="3175000" y="3784600"/>
            <a:ext cx="990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擴充關鍵字</a:t>
            </a:r>
            <a:endParaRPr lang="en-US" sz="1600" dirty="0"/>
          </a:p>
        </p:txBody>
      </p:sp>
      <p:sp>
        <p:nvSpPr>
          <p:cNvPr id="10" name="case_cafe-text-9"/>
          <p:cNvSpPr/>
          <p:nvPr/>
        </p:nvSpPr>
        <p:spPr>
          <a:xfrm>
            <a:off x="3175000" y="4140200"/>
            <a:ext cx="9906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EFF6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「台北咖啡廳推薦」　「貓咪咖啡廳」　「咖啡廳打卡」</a:t>
            </a:r>
            <a:endParaRPr lang="en-US" sz="1400" dirty="0"/>
          </a:p>
        </p:txBody>
      </p:sp>
      <p:pic>
        <p:nvPicPr>
          <p:cNvPr id="11" name="case_cafe-icon-1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0" y="4826000"/>
            <a:ext cx="381000" cy="381000"/>
          </a:xfrm>
          <a:prstGeom prst="rect">
            <a:avLst/>
          </a:prstGeom>
        </p:spPr>
      </p:pic>
      <p:sp>
        <p:nvSpPr>
          <p:cNvPr id="12" name="case_cafe-shape-11"/>
          <p:cNvSpPr/>
          <p:nvPr/>
        </p:nvSpPr>
        <p:spPr>
          <a:xfrm>
            <a:off x="1651000" y="5334000"/>
            <a:ext cx="12954000" cy="1397000"/>
          </a:xfrm>
          <a:prstGeom prst="roundRect">
            <a:avLst>
              <a:gd name="adj" fmla="val 9091"/>
            </a:avLst>
          </a:prstGeom>
          <a:solidFill>
            <a:srgbClr val="A5C8F0"/>
          </a:solidFill>
          <a:ln/>
        </p:spPr>
      </p:sp>
      <p:sp>
        <p:nvSpPr>
          <p:cNvPr id="13" name="case_cafe-text-12"/>
          <p:cNvSpPr/>
          <p:nvPr/>
        </p:nvSpPr>
        <p:spPr>
          <a:xfrm>
            <a:off x="1905000" y="5588000"/>
            <a:ext cx="1244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長尾關鍵字（最終目標）</a:t>
            </a:r>
            <a:endParaRPr lang="en-US" sz="1600" dirty="0"/>
          </a:p>
        </p:txBody>
      </p:sp>
      <p:sp>
        <p:nvSpPr>
          <p:cNvPr id="14" name="case_cafe-text-13"/>
          <p:cNvSpPr/>
          <p:nvPr/>
        </p:nvSpPr>
        <p:spPr>
          <a:xfrm>
            <a:off x="1905000" y="5969000"/>
            <a:ext cx="1244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「台北大安區適合工作的咖啡廳」</a:t>
            </a:r>
            <a:endParaRPr lang="en-US" sz="1700" dirty="0"/>
          </a:p>
        </p:txBody>
      </p:sp>
      <p:sp>
        <p:nvSpPr>
          <p:cNvPr id="15" name="case_cafe-shape-14"/>
          <p:cNvSpPr/>
          <p:nvPr/>
        </p:nvSpPr>
        <p:spPr>
          <a:xfrm>
            <a:off x="1016000" y="7239000"/>
            <a:ext cx="14224000" cy="889000"/>
          </a:xfrm>
          <a:prstGeom prst="roundRect">
            <a:avLst>
              <a:gd name="adj" fmla="val 11429"/>
            </a:avLst>
          </a:prstGeom>
          <a:solidFill>
            <a:srgbClr val="F1F3F4"/>
          </a:solidFill>
          <a:ln/>
        </p:spPr>
      </p:sp>
      <p:sp>
        <p:nvSpPr>
          <p:cNvPr id="16" name="case_cafe-text-15"/>
          <p:cNvSpPr/>
          <p:nvPr/>
        </p:nvSpPr>
        <p:spPr>
          <a:xfrm>
            <a:off x="1346200" y="7518400"/>
            <a:ext cx="1295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策略：從種子詞逐步擴展，最終聚焦於低競爭、高轉換的長尾關鍵字產出內容</a:t>
            </a:r>
            <a:endParaRPr lang="en-US" sz="15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_ecommerce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case_ecommerce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實戰案例：電商產品頁關鍵字佈局</a:t>
            </a:r>
            <a:endParaRPr lang="en-US" sz="3000" dirty="0"/>
          </a:p>
        </p:txBody>
      </p:sp>
      <p:sp>
        <p:nvSpPr>
          <p:cNvPr id="4" name="case_ecommerce-text-3"/>
          <p:cNvSpPr/>
          <p:nvPr/>
        </p:nvSpPr>
        <p:spPr>
          <a:xfrm>
            <a:off x="1016000" y="1270000"/>
            <a:ext cx="1270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目標客群：線上鞋店，尋找合適的跑步鞋</a:t>
            </a:r>
            <a:endParaRPr lang="en-US" sz="1600" dirty="0"/>
          </a:p>
        </p:txBody>
      </p:sp>
      <p:sp>
        <p:nvSpPr>
          <p:cNvPr id="5" name="case_ecommerce-shape-4"/>
          <p:cNvSpPr/>
          <p:nvPr/>
        </p:nvSpPr>
        <p:spPr>
          <a:xfrm>
            <a:off x="5588000" y="2032000"/>
            <a:ext cx="5080000" cy="889000"/>
          </a:xfrm>
          <a:prstGeom prst="roundRect">
            <a:avLst>
              <a:gd name="adj" fmla="val 14286"/>
            </a:avLst>
          </a:prstGeom>
          <a:solidFill>
            <a:srgbClr val="1A73E8"/>
          </a:solidFill>
          <a:ln/>
        </p:spPr>
      </p:sp>
      <p:sp>
        <p:nvSpPr>
          <p:cNvPr id="6" name="case_ecommerce-text-5"/>
          <p:cNvSpPr/>
          <p:nvPr/>
        </p:nvSpPr>
        <p:spPr>
          <a:xfrm>
            <a:off x="5588000" y="2032000"/>
            <a:ext cx="508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種子關鍵字：「跑步鞋」</a:t>
            </a:r>
            <a:endParaRPr lang="en-US" sz="1900" dirty="0"/>
          </a:p>
        </p:txBody>
      </p:sp>
      <p:pic>
        <p:nvPicPr>
          <p:cNvPr id="7" name="case_ecommerce-icon-6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74000" y="3048000"/>
            <a:ext cx="381000" cy="381000"/>
          </a:xfrm>
          <a:prstGeom prst="rect">
            <a:avLst/>
          </a:prstGeom>
        </p:spPr>
      </p:pic>
      <p:sp>
        <p:nvSpPr>
          <p:cNvPr id="8" name="case_ecommerce-shape-7"/>
          <p:cNvSpPr/>
          <p:nvPr/>
        </p:nvSpPr>
        <p:spPr>
          <a:xfrm>
            <a:off x="2286000" y="3556000"/>
            <a:ext cx="11684000" cy="1143000"/>
          </a:xfrm>
          <a:prstGeom prst="roundRect">
            <a:avLst>
              <a:gd name="adj" fmla="val 11111"/>
            </a:avLst>
          </a:prstGeom>
          <a:solidFill>
            <a:srgbClr val="5B9BD5"/>
          </a:solidFill>
          <a:ln/>
        </p:spPr>
      </p:sp>
      <p:sp>
        <p:nvSpPr>
          <p:cNvPr id="9" name="case_ecommerce-text-8"/>
          <p:cNvSpPr/>
          <p:nvPr/>
        </p:nvSpPr>
        <p:spPr>
          <a:xfrm>
            <a:off x="2540000" y="3784600"/>
            <a:ext cx="1117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擴充關鍵字</a:t>
            </a:r>
            <a:endParaRPr lang="en-US" sz="1600" dirty="0"/>
          </a:p>
        </p:txBody>
      </p:sp>
      <p:sp>
        <p:nvSpPr>
          <p:cNvPr id="10" name="case_ecommerce-text-9"/>
          <p:cNvSpPr/>
          <p:nvPr/>
        </p:nvSpPr>
        <p:spPr>
          <a:xfrm>
            <a:off x="2540000" y="4140200"/>
            <a:ext cx="11176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EFF6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「女跑步鞋推薦」　「路跑鞋比較」　「馬拉松跑鞋」</a:t>
            </a:r>
            <a:endParaRPr lang="en-US" sz="1400" dirty="0"/>
          </a:p>
        </p:txBody>
      </p:sp>
      <p:pic>
        <p:nvPicPr>
          <p:cNvPr id="11" name="case_ecommerce-icon-1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0" y="4826000"/>
            <a:ext cx="381000" cy="381000"/>
          </a:xfrm>
          <a:prstGeom prst="rect">
            <a:avLst/>
          </a:prstGeom>
        </p:spPr>
      </p:pic>
      <p:sp>
        <p:nvSpPr>
          <p:cNvPr id="12" name="case_ecommerce-shape-11"/>
          <p:cNvSpPr/>
          <p:nvPr/>
        </p:nvSpPr>
        <p:spPr>
          <a:xfrm>
            <a:off x="1651000" y="5334000"/>
            <a:ext cx="12954000" cy="1397000"/>
          </a:xfrm>
          <a:prstGeom prst="roundRect">
            <a:avLst>
              <a:gd name="adj" fmla="val 9091"/>
            </a:avLst>
          </a:prstGeom>
          <a:solidFill>
            <a:srgbClr val="A5C8F0"/>
          </a:solidFill>
          <a:ln/>
        </p:spPr>
      </p:sp>
      <p:sp>
        <p:nvSpPr>
          <p:cNvPr id="13" name="case_ecommerce-text-12"/>
          <p:cNvSpPr/>
          <p:nvPr/>
        </p:nvSpPr>
        <p:spPr>
          <a:xfrm>
            <a:off x="1905000" y="5588000"/>
            <a:ext cx="1244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長尾關鍵字（最終目標）</a:t>
            </a:r>
            <a:endParaRPr lang="en-US" sz="1600" dirty="0"/>
          </a:p>
        </p:txBody>
      </p:sp>
      <p:sp>
        <p:nvSpPr>
          <p:cNvPr id="14" name="case_ecommerce-text-13"/>
          <p:cNvSpPr/>
          <p:nvPr/>
        </p:nvSpPr>
        <p:spPr>
          <a:xfrm>
            <a:off x="1905000" y="5969000"/>
            <a:ext cx="1244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「女生寬楦跑步鞋 2000元以內」</a:t>
            </a:r>
            <a:endParaRPr lang="en-US" sz="1700" dirty="0"/>
          </a:p>
        </p:txBody>
      </p:sp>
      <p:sp>
        <p:nvSpPr>
          <p:cNvPr id="15" name="case_ecommerce-shape-14"/>
          <p:cNvSpPr/>
          <p:nvPr/>
        </p:nvSpPr>
        <p:spPr>
          <a:xfrm>
            <a:off x="1016000" y="7239000"/>
            <a:ext cx="14224000" cy="889000"/>
          </a:xfrm>
          <a:prstGeom prst="roundRect">
            <a:avLst>
              <a:gd name="adj" fmla="val 11429"/>
            </a:avLst>
          </a:prstGeom>
          <a:solidFill>
            <a:srgbClr val="F1F3F4"/>
          </a:solidFill>
          <a:ln/>
        </p:spPr>
      </p:sp>
      <p:sp>
        <p:nvSpPr>
          <p:cNvPr id="16" name="case_ecommerce-text-15"/>
          <p:cNvSpPr/>
          <p:nvPr/>
        </p:nvSpPr>
        <p:spPr>
          <a:xfrm>
            <a:off x="1346200" y="7518400"/>
            <a:ext cx="1295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策略：長尾關鍵字通常帶有明確的購買條件，轉換率遠高於泛用詞</a:t>
            </a:r>
            <a:endParaRPr lang="en-US" sz="15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_clustering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content_clustering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關鍵字分組與 Content Clustering</a:t>
            </a:r>
            <a:endParaRPr lang="en-US" sz="3000" dirty="0"/>
          </a:p>
        </p:txBody>
      </p:sp>
      <p:sp>
        <p:nvSpPr>
          <p:cNvPr id="4" name="content_clustering-shape-3"/>
          <p:cNvSpPr/>
          <p:nvPr/>
        </p:nvSpPr>
        <p:spPr>
          <a:xfrm flipH="1" flipV="1">
            <a:off x="5334000" y="3302000"/>
            <a:ext cx="2794000" cy="1270000"/>
          </a:xfrm>
          <a:prstGeom prst="line">
            <a:avLst/>
          </a:prstGeom>
          <a:ln w="25400">
            <a:solidFill>
              <a:srgbClr val="E8EAED"/>
            </a:solidFill>
            <a:prstDash val="solid"/>
          </a:ln>
        </p:spPr>
      </p:sp>
      <p:sp>
        <p:nvSpPr>
          <p:cNvPr id="5" name="content_clustering-shape-4"/>
          <p:cNvSpPr/>
          <p:nvPr/>
        </p:nvSpPr>
        <p:spPr>
          <a:xfrm flipV="1">
            <a:off x="8128000" y="3302000"/>
            <a:ext cx="2794000" cy="1270000"/>
          </a:xfrm>
          <a:prstGeom prst="line">
            <a:avLst/>
          </a:prstGeom>
          <a:ln w="25400">
            <a:solidFill>
              <a:srgbClr val="E8EAED"/>
            </a:solidFill>
            <a:prstDash val="solid"/>
          </a:ln>
        </p:spPr>
      </p:sp>
      <p:sp>
        <p:nvSpPr>
          <p:cNvPr id="6" name="content_clustering-shape-5"/>
          <p:cNvSpPr/>
          <p:nvPr/>
        </p:nvSpPr>
        <p:spPr>
          <a:xfrm flipH="1">
            <a:off x="5334000" y="4572000"/>
            <a:ext cx="2794000" cy="1270000"/>
          </a:xfrm>
          <a:prstGeom prst="line">
            <a:avLst/>
          </a:prstGeom>
          <a:ln w="25400">
            <a:solidFill>
              <a:srgbClr val="E8EAED"/>
            </a:solidFill>
            <a:prstDash val="solid"/>
          </a:ln>
        </p:spPr>
      </p:sp>
      <p:sp>
        <p:nvSpPr>
          <p:cNvPr id="7" name="content_clustering-shape-6"/>
          <p:cNvSpPr/>
          <p:nvPr/>
        </p:nvSpPr>
        <p:spPr>
          <a:xfrm>
            <a:off x="8128000" y="4572000"/>
            <a:ext cx="2794000" cy="1270000"/>
          </a:xfrm>
          <a:prstGeom prst="line">
            <a:avLst/>
          </a:prstGeom>
          <a:ln w="25400">
            <a:solidFill>
              <a:srgbClr val="E8EAED"/>
            </a:solidFill>
            <a:prstDash val="solid"/>
          </a:ln>
        </p:spPr>
      </p:sp>
      <p:sp>
        <p:nvSpPr>
          <p:cNvPr id="8" name="content_clustering-shape-7"/>
          <p:cNvSpPr/>
          <p:nvPr/>
        </p:nvSpPr>
        <p:spPr>
          <a:xfrm>
            <a:off x="6477000" y="3683000"/>
            <a:ext cx="3302000" cy="1778000"/>
          </a:xfrm>
          <a:prstGeom prst="ellipse">
            <a:avLst/>
          </a:prstGeom>
          <a:solidFill>
            <a:srgbClr val="1A73E8"/>
          </a:solidFill>
          <a:ln/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sp>
        <p:nvSpPr>
          <p:cNvPr id="9" name="content_clustering-text-8"/>
          <p:cNvSpPr/>
          <p:nvPr/>
        </p:nvSpPr>
        <p:spPr>
          <a:xfrm>
            <a:off x="6477000" y="3683000"/>
            <a:ext cx="3302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支柱頁面</a:t>
            </a: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Pillar Page</a:t>
            </a:r>
            <a:endParaRPr lang="en-US" sz="1800" dirty="0"/>
          </a:p>
        </p:txBody>
      </p:sp>
      <p:sp>
        <p:nvSpPr>
          <p:cNvPr id="10" name="content_clustering-shape-9"/>
          <p:cNvSpPr/>
          <p:nvPr/>
        </p:nvSpPr>
        <p:spPr>
          <a:xfrm>
            <a:off x="4572000" y="2540000"/>
            <a:ext cx="2032000" cy="1143000"/>
          </a:xfrm>
          <a:prstGeom prst="ellipse">
            <a:avLst/>
          </a:prstGeom>
          <a:solidFill>
            <a:srgbClr val="F1F3F4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11" name="content_clustering-text-10"/>
          <p:cNvSpPr/>
          <p:nvPr/>
        </p:nvSpPr>
        <p:spPr>
          <a:xfrm>
            <a:off x="4572000" y="2540000"/>
            <a:ext cx="2032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集群文章 A</a:t>
            </a:r>
            <a:endParaRPr lang="en-US" sz="1400" dirty="0"/>
          </a:p>
        </p:txBody>
      </p:sp>
      <p:sp>
        <p:nvSpPr>
          <p:cNvPr id="12" name="content_clustering-shape-11"/>
          <p:cNvSpPr/>
          <p:nvPr/>
        </p:nvSpPr>
        <p:spPr>
          <a:xfrm>
            <a:off x="9652000" y="2540000"/>
            <a:ext cx="2032000" cy="1143000"/>
          </a:xfrm>
          <a:prstGeom prst="ellipse">
            <a:avLst/>
          </a:prstGeom>
          <a:solidFill>
            <a:srgbClr val="F1F3F4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13" name="content_clustering-text-12"/>
          <p:cNvSpPr/>
          <p:nvPr/>
        </p:nvSpPr>
        <p:spPr>
          <a:xfrm>
            <a:off x="9652000" y="2540000"/>
            <a:ext cx="2032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集群文章 B</a:t>
            </a:r>
            <a:endParaRPr lang="en-US" sz="1400" dirty="0"/>
          </a:p>
        </p:txBody>
      </p:sp>
      <p:sp>
        <p:nvSpPr>
          <p:cNvPr id="14" name="content_clustering-shape-13"/>
          <p:cNvSpPr/>
          <p:nvPr/>
        </p:nvSpPr>
        <p:spPr>
          <a:xfrm>
            <a:off x="4572000" y="5207000"/>
            <a:ext cx="2032000" cy="1143000"/>
          </a:xfrm>
          <a:prstGeom prst="ellipse">
            <a:avLst/>
          </a:prstGeom>
          <a:solidFill>
            <a:srgbClr val="F1F3F4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15" name="content_clustering-text-14"/>
          <p:cNvSpPr/>
          <p:nvPr/>
        </p:nvSpPr>
        <p:spPr>
          <a:xfrm>
            <a:off x="4572000" y="5207000"/>
            <a:ext cx="2032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集群文章 C</a:t>
            </a:r>
            <a:endParaRPr lang="en-US" sz="1400" dirty="0"/>
          </a:p>
        </p:txBody>
      </p:sp>
      <p:sp>
        <p:nvSpPr>
          <p:cNvPr id="16" name="content_clustering-shape-15"/>
          <p:cNvSpPr/>
          <p:nvPr/>
        </p:nvSpPr>
        <p:spPr>
          <a:xfrm>
            <a:off x="9652000" y="5207000"/>
            <a:ext cx="2032000" cy="1143000"/>
          </a:xfrm>
          <a:prstGeom prst="ellipse">
            <a:avLst/>
          </a:prstGeom>
          <a:solidFill>
            <a:srgbClr val="F1F3F4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17" name="content_clustering-text-16"/>
          <p:cNvSpPr/>
          <p:nvPr/>
        </p:nvSpPr>
        <p:spPr>
          <a:xfrm>
            <a:off x="9652000" y="5207000"/>
            <a:ext cx="2032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集群文章 D</a:t>
            </a:r>
            <a:endParaRPr lang="en-US" sz="1400" dirty="0"/>
          </a:p>
        </p:txBody>
      </p:sp>
      <p:sp>
        <p:nvSpPr>
          <p:cNvPr id="18" name="content_clustering-shape-17"/>
          <p:cNvSpPr/>
          <p:nvPr/>
        </p:nvSpPr>
        <p:spPr>
          <a:xfrm>
            <a:off x="1016000" y="7112000"/>
            <a:ext cx="14224000" cy="1016000"/>
          </a:xfrm>
          <a:prstGeom prst="roundRect">
            <a:avLst>
              <a:gd name="adj" fmla="val 10000"/>
            </a:avLst>
          </a:prstGeom>
          <a:solidFill>
            <a:srgbClr val="EFF6FF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19" name="content_clustering-text-18"/>
          <p:cNvSpPr/>
          <p:nvPr/>
        </p:nvSpPr>
        <p:spPr>
          <a:xfrm>
            <a:off x="1346200" y="7366000"/>
            <a:ext cx="12954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將相關關鍵字分組為「主題集群」，每個集群以支柱頁面為核心，周邊文章連結回支柱頁，建立完整的內容生態系統，提升整體排名。</a:t>
            </a:r>
            <a:endParaRPr lang="en-US" sz="15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tegy_matrix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strategy_matrix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關鍵字對應的內容策略矩陣</a:t>
            </a:r>
            <a:endParaRPr lang="en-US" sz="3000" dirty="0"/>
          </a:p>
        </p:txBody>
      </p:sp>
      <p:sp>
        <p:nvSpPr>
          <p:cNvPr id="4" name="strategy_matrix-shape-3"/>
          <p:cNvSpPr/>
          <p:nvPr/>
        </p:nvSpPr>
        <p:spPr>
          <a:xfrm>
            <a:off x="3302000" y="1905000"/>
            <a:ext cx="5461000" cy="2730500"/>
          </a:xfrm>
          <a:prstGeom prst="rect">
            <a:avLst/>
          </a:prstGeom>
          <a:solidFill>
            <a:srgbClr val="DBEAFE"/>
          </a:solidFill>
          <a:ln/>
        </p:spPr>
      </p:sp>
      <p:sp>
        <p:nvSpPr>
          <p:cNvPr id="5" name="strategy_matrix-text-4"/>
          <p:cNvSpPr/>
          <p:nvPr/>
        </p:nvSpPr>
        <p:spPr>
          <a:xfrm>
            <a:off x="3556000" y="2159000"/>
            <a:ext cx="495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低競爭 + 高流量</a:t>
            </a:r>
            <a:endParaRPr lang="en-US" sz="1600" dirty="0"/>
          </a:p>
        </p:txBody>
      </p:sp>
      <p:sp>
        <p:nvSpPr>
          <p:cNvPr id="6" name="strategy_matrix-text-5"/>
          <p:cNvSpPr/>
          <p:nvPr/>
        </p:nvSpPr>
        <p:spPr>
          <a:xfrm>
            <a:off x="3556000" y="2603500"/>
            <a:ext cx="4953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→ 立即產出內容，快速取得排名紅利</a:t>
            </a:r>
            <a:endParaRPr lang="en-US" sz="1500" dirty="0"/>
          </a:p>
        </p:txBody>
      </p:sp>
      <p:sp>
        <p:nvSpPr>
          <p:cNvPr id="7" name="strategy_matrix-shape-6"/>
          <p:cNvSpPr/>
          <p:nvPr/>
        </p:nvSpPr>
        <p:spPr>
          <a:xfrm>
            <a:off x="8763000" y="1905000"/>
            <a:ext cx="5461000" cy="2730500"/>
          </a:xfrm>
          <a:prstGeom prst="rect">
            <a:avLst/>
          </a:prstGeom>
          <a:solidFill>
            <a:srgbClr val="FEE2E2"/>
          </a:solidFill>
          <a:ln/>
        </p:spPr>
      </p:sp>
      <p:sp>
        <p:nvSpPr>
          <p:cNvPr id="8" name="strategy_matrix-text-7"/>
          <p:cNvSpPr/>
          <p:nvPr/>
        </p:nvSpPr>
        <p:spPr>
          <a:xfrm>
            <a:off x="9017000" y="2159000"/>
            <a:ext cx="495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高競爭 + 高流量</a:t>
            </a:r>
            <a:endParaRPr lang="en-US" sz="1600" dirty="0"/>
          </a:p>
        </p:txBody>
      </p:sp>
      <p:sp>
        <p:nvSpPr>
          <p:cNvPr id="9" name="strategy_matrix-text-8"/>
          <p:cNvSpPr/>
          <p:nvPr/>
        </p:nvSpPr>
        <p:spPr>
          <a:xfrm>
            <a:off x="9017000" y="2603500"/>
            <a:ext cx="4953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→ 長期規劃，逐步累積網站權威</a:t>
            </a:r>
            <a:endParaRPr lang="en-US" sz="1500" dirty="0"/>
          </a:p>
        </p:txBody>
      </p:sp>
      <p:sp>
        <p:nvSpPr>
          <p:cNvPr id="10" name="strategy_matrix-shape-9"/>
          <p:cNvSpPr/>
          <p:nvPr/>
        </p:nvSpPr>
        <p:spPr>
          <a:xfrm>
            <a:off x="3302000" y="4635500"/>
            <a:ext cx="5461000" cy="2730500"/>
          </a:xfrm>
          <a:prstGeom prst="rect">
            <a:avLst/>
          </a:prstGeom>
          <a:solidFill>
            <a:srgbClr val="DCFCE7"/>
          </a:solidFill>
          <a:ln/>
        </p:spPr>
      </p:sp>
      <p:sp>
        <p:nvSpPr>
          <p:cNvPr id="11" name="strategy_matrix-text-10"/>
          <p:cNvSpPr/>
          <p:nvPr/>
        </p:nvSpPr>
        <p:spPr>
          <a:xfrm>
            <a:off x="3556000" y="4889500"/>
            <a:ext cx="495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低競爭 + 低流量</a:t>
            </a:r>
            <a:endParaRPr lang="en-US" sz="1600" dirty="0"/>
          </a:p>
        </p:txBody>
      </p:sp>
      <p:sp>
        <p:nvSpPr>
          <p:cNvPr id="12" name="strategy_matrix-text-11"/>
          <p:cNvSpPr/>
          <p:nvPr/>
        </p:nvSpPr>
        <p:spPr>
          <a:xfrm>
            <a:off x="3556000" y="5334000"/>
            <a:ext cx="4953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→ 快速填補內容空缺，累積長尾流量</a:t>
            </a:r>
            <a:endParaRPr lang="en-US" sz="1500" dirty="0"/>
          </a:p>
        </p:txBody>
      </p:sp>
      <p:sp>
        <p:nvSpPr>
          <p:cNvPr id="13" name="strategy_matrix-shape-12"/>
          <p:cNvSpPr/>
          <p:nvPr/>
        </p:nvSpPr>
        <p:spPr>
          <a:xfrm>
            <a:off x="8763000" y="4635500"/>
            <a:ext cx="5461000" cy="2730500"/>
          </a:xfrm>
          <a:prstGeom prst="rect">
            <a:avLst/>
          </a:prstGeom>
          <a:solidFill>
            <a:srgbClr val="FEF3C7"/>
          </a:solidFill>
          <a:ln/>
        </p:spPr>
      </p:sp>
      <p:sp>
        <p:nvSpPr>
          <p:cNvPr id="14" name="strategy_matrix-text-13"/>
          <p:cNvSpPr/>
          <p:nvPr/>
        </p:nvSpPr>
        <p:spPr>
          <a:xfrm>
            <a:off x="9017000" y="4889500"/>
            <a:ext cx="495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高競爭 + 低流量</a:t>
            </a:r>
            <a:endParaRPr lang="en-US" sz="1600" dirty="0"/>
          </a:p>
        </p:txBody>
      </p:sp>
      <p:sp>
        <p:nvSpPr>
          <p:cNvPr id="15" name="strategy_matrix-text-14"/>
          <p:cNvSpPr/>
          <p:nvPr/>
        </p:nvSpPr>
        <p:spPr>
          <a:xfrm>
            <a:off x="9017000" y="5334000"/>
            <a:ext cx="4953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→ 評估投入報酬，通常優先度較低</a:t>
            </a:r>
            <a:endParaRPr lang="en-US" sz="1500" dirty="0"/>
          </a:p>
        </p:txBody>
      </p:sp>
      <p:sp>
        <p:nvSpPr>
          <p:cNvPr id="16" name="strategy_matrix-text-15"/>
          <p:cNvSpPr/>
          <p:nvPr/>
        </p:nvSpPr>
        <p:spPr>
          <a:xfrm rot="-5400000">
            <a:off x="762000" y="3048000"/>
            <a:ext cx="177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競爭度 →</a:t>
            </a:r>
            <a:endParaRPr lang="en-US" sz="1400" dirty="0"/>
          </a:p>
        </p:txBody>
      </p:sp>
      <p:sp>
        <p:nvSpPr>
          <p:cNvPr id="17" name="strategy_matrix-text-16"/>
          <p:cNvSpPr/>
          <p:nvPr/>
        </p:nvSpPr>
        <p:spPr>
          <a:xfrm>
            <a:off x="4826000" y="7556500"/>
            <a:ext cx="381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流量潛力 →</a:t>
            </a:r>
            <a:endParaRPr lang="en-US" sz="1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mmon_error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common_errors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常見關鍵字研究錯誤</a:t>
            </a:r>
            <a:endParaRPr lang="en-US" sz="3000" dirty="0"/>
          </a:p>
        </p:txBody>
      </p:sp>
      <p:sp>
        <p:nvSpPr>
          <p:cNvPr id="4" name="common_errors-shape-3"/>
          <p:cNvSpPr/>
          <p:nvPr/>
        </p:nvSpPr>
        <p:spPr>
          <a:xfrm>
            <a:off x="1016000" y="2032000"/>
            <a:ext cx="6858000" cy="2286000"/>
          </a:xfrm>
          <a:prstGeom prst="roundRect">
            <a:avLst>
              <a:gd name="adj" fmla="val 5556"/>
            </a:avLst>
          </a:prstGeom>
          <a:solidFill>
            <a:srgbClr val="FEF2F2"/>
          </a:solidFill>
          <a:ln w="12700">
            <a:solidFill>
              <a:srgbClr val="EA4335"/>
            </a:solidFill>
            <a:prstDash val="solid"/>
          </a:ln>
        </p:spPr>
      </p:sp>
      <p:pic>
        <p:nvPicPr>
          <p:cNvPr id="5" name="common_error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6200" y="2362200"/>
            <a:ext cx="406400" cy="406400"/>
          </a:xfrm>
          <a:prstGeom prst="rect">
            <a:avLst/>
          </a:prstGeom>
        </p:spPr>
      </p:pic>
      <p:sp>
        <p:nvSpPr>
          <p:cNvPr id="6" name="common_errors-text-5"/>
          <p:cNvSpPr/>
          <p:nvPr/>
        </p:nvSpPr>
        <p:spPr>
          <a:xfrm>
            <a:off x="1981200" y="2387600"/>
            <a:ext cx="5588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只看搜尋量，忽略搜尋意圖</a:t>
            </a:r>
            <a:endParaRPr lang="en-US" sz="1700" dirty="0"/>
          </a:p>
        </p:txBody>
      </p:sp>
      <p:sp>
        <p:nvSpPr>
          <p:cNvPr id="7" name="common_errors-text-6"/>
          <p:cNvSpPr/>
          <p:nvPr/>
        </p:nvSpPr>
        <p:spPr>
          <a:xfrm>
            <a:off x="1346200" y="2946400"/>
            <a:ext cx="6096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高搜尋量不代表高轉換，內容需符合使用者真正需求</a:t>
            </a:r>
            <a:endParaRPr lang="en-US" sz="1400" dirty="0"/>
          </a:p>
        </p:txBody>
      </p:sp>
      <p:sp>
        <p:nvSpPr>
          <p:cNvPr id="8" name="common_errors-shape-7"/>
          <p:cNvSpPr/>
          <p:nvPr/>
        </p:nvSpPr>
        <p:spPr>
          <a:xfrm>
            <a:off x="8382000" y="2032000"/>
            <a:ext cx="6858000" cy="2286000"/>
          </a:xfrm>
          <a:prstGeom prst="roundRect">
            <a:avLst>
              <a:gd name="adj" fmla="val 5556"/>
            </a:avLst>
          </a:prstGeom>
          <a:solidFill>
            <a:srgbClr val="FEF2F2"/>
          </a:solidFill>
          <a:ln w="12700">
            <a:solidFill>
              <a:srgbClr val="EA4335"/>
            </a:solidFill>
            <a:prstDash val="solid"/>
          </a:ln>
        </p:spPr>
      </p:sp>
      <p:pic>
        <p:nvPicPr>
          <p:cNvPr id="9" name="common_error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200" y="2362200"/>
            <a:ext cx="406400" cy="406400"/>
          </a:xfrm>
          <a:prstGeom prst="rect">
            <a:avLst/>
          </a:prstGeom>
        </p:spPr>
      </p:pic>
      <p:sp>
        <p:nvSpPr>
          <p:cNvPr id="10" name="common_errors-text-9"/>
          <p:cNvSpPr/>
          <p:nvPr/>
        </p:nvSpPr>
        <p:spPr>
          <a:xfrm>
            <a:off x="9347200" y="2387600"/>
            <a:ext cx="5588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過度追求高搜尋量忽略競爭度</a:t>
            </a:r>
            <a:endParaRPr lang="en-US" sz="1700" dirty="0"/>
          </a:p>
        </p:txBody>
      </p:sp>
      <p:sp>
        <p:nvSpPr>
          <p:cNvPr id="11" name="common_errors-text-10"/>
          <p:cNvSpPr/>
          <p:nvPr/>
        </p:nvSpPr>
        <p:spPr>
          <a:xfrm>
            <a:off x="8712200" y="2946400"/>
            <a:ext cx="6096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新網站硬碰高競爭詞往往難以突圍</a:t>
            </a:r>
            <a:endParaRPr lang="en-US" sz="1400" dirty="0"/>
          </a:p>
        </p:txBody>
      </p:sp>
      <p:sp>
        <p:nvSpPr>
          <p:cNvPr id="12" name="common_errors-shape-11"/>
          <p:cNvSpPr/>
          <p:nvPr/>
        </p:nvSpPr>
        <p:spPr>
          <a:xfrm>
            <a:off x="1016000" y="4699000"/>
            <a:ext cx="6858000" cy="2286000"/>
          </a:xfrm>
          <a:prstGeom prst="roundRect">
            <a:avLst>
              <a:gd name="adj" fmla="val 5556"/>
            </a:avLst>
          </a:prstGeom>
          <a:solidFill>
            <a:srgbClr val="FEF2F2"/>
          </a:solidFill>
          <a:ln w="12700">
            <a:solidFill>
              <a:srgbClr val="EA4335"/>
            </a:solidFill>
            <a:prstDash val="solid"/>
          </a:ln>
        </p:spPr>
      </p:sp>
      <p:pic>
        <p:nvPicPr>
          <p:cNvPr id="13" name="common_errors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200" y="5029200"/>
            <a:ext cx="406400" cy="406400"/>
          </a:xfrm>
          <a:prstGeom prst="rect">
            <a:avLst/>
          </a:prstGeom>
        </p:spPr>
      </p:pic>
      <p:sp>
        <p:nvSpPr>
          <p:cNvPr id="14" name="common_errors-text-13"/>
          <p:cNvSpPr/>
          <p:nvPr/>
        </p:nvSpPr>
        <p:spPr>
          <a:xfrm>
            <a:off x="1981200" y="5054600"/>
            <a:ext cx="5588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忘記定期更新關鍵字清單</a:t>
            </a:r>
            <a:endParaRPr lang="en-US" sz="1700" dirty="0"/>
          </a:p>
        </p:txBody>
      </p:sp>
      <p:sp>
        <p:nvSpPr>
          <p:cNvPr id="15" name="common_errors-text-14"/>
          <p:cNvSpPr/>
          <p:nvPr/>
        </p:nvSpPr>
        <p:spPr>
          <a:xfrm>
            <a:off x="1346200" y="5613400"/>
            <a:ext cx="6096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搜尋趨勢會隨時間變化，需持續檢視調整</a:t>
            </a:r>
            <a:endParaRPr lang="en-US" sz="1400" dirty="0"/>
          </a:p>
        </p:txBody>
      </p:sp>
      <p:sp>
        <p:nvSpPr>
          <p:cNvPr id="16" name="common_errors-shape-15"/>
          <p:cNvSpPr/>
          <p:nvPr/>
        </p:nvSpPr>
        <p:spPr>
          <a:xfrm>
            <a:off x="8382000" y="4699000"/>
            <a:ext cx="6858000" cy="2286000"/>
          </a:xfrm>
          <a:prstGeom prst="roundRect">
            <a:avLst>
              <a:gd name="adj" fmla="val 5556"/>
            </a:avLst>
          </a:prstGeom>
          <a:solidFill>
            <a:srgbClr val="FEF2F2"/>
          </a:solidFill>
          <a:ln w="12700">
            <a:solidFill>
              <a:srgbClr val="EA4335"/>
            </a:solidFill>
            <a:prstDash val="solid"/>
          </a:ln>
        </p:spPr>
      </p:sp>
      <p:pic>
        <p:nvPicPr>
          <p:cNvPr id="17" name="common_errors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2200" y="5029200"/>
            <a:ext cx="406400" cy="406400"/>
          </a:xfrm>
          <a:prstGeom prst="rect">
            <a:avLst/>
          </a:prstGeom>
        </p:spPr>
      </p:pic>
      <p:sp>
        <p:nvSpPr>
          <p:cNvPr id="18" name="common_errors-text-17"/>
          <p:cNvSpPr/>
          <p:nvPr/>
        </p:nvSpPr>
        <p:spPr>
          <a:xfrm>
            <a:off x="9347200" y="5054600"/>
            <a:ext cx="5588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沒有追蹤關鍵字排名變化</a:t>
            </a:r>
            <a:endParaRPr lang="en-US" sz="1700" dirty="0"/>
          </a:p>
        </p:txBody>
      </p:sp>
      <p:sp>
        <p:nvSpPr>
          <p:cNvPr id="19" name="common_errors-text-18"/>
          <p:cNvSpPr/>
          <p:nvPr/>
        </p:nvSpPr>
        <p:spPr>
          <a:xfrm>
            <a:off x="8712200" y="5613400"/>
            <a:ext cx="6096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缺乏數據追蹤，難以優化與調整策略</a:t>
            </a:r>
            <a:endParaRPr lang="en-US" sz="14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inuous_optimization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continuous_optimization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關鍵字研究的持續優化</a:t>
            </a:r>
            <a:endParaRPr lang="en-US" sz="3000" dirty="0"/>
          </a:p>
        </p:txBody>
      </p:sp>
      <p:sp>
        <p:nvSpPr>
          <p:cNvPr id="4" name="continuous_optimization-shape-3"/>
          <p:cNvSpPr/>
          <p:nvPr/>
        </p:nvSpPr>
        <p:spPr>
          <a:xfrm>
            <a:off x="1016000" y="2159000"/>
            <a:ext cx="6350000" cy="1397000"/>
          </a:xfrm>
          <a:prstGeom prst="roundRect">
            <a:avLst>
              <a:gd name="adj" fmla="val 9091"/>
            </a:avLst>
          </a:prstGeom>
          <a:solidFill>
            <a:srgbClr val="F1F3F4"/>
          </a:solidFill>
          <a:ln/>
        </p:spPr>
      </p:sp>
      <p:pic>
        <p:nvPicPr>
          <p:cNvPr id="5" name="continuous_optimization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6200" y="2489200"/>
            <a:ext cx="381000" cy="381000"/>
          </a:xfrm>
          <a:prstGeom prst="rect">
            <a:avLst/>
          </a:prstGeom>
        </p:spPr>
      </p:pic>
      <p:sp>
        <p:nvSpPr>
          <p:cNvPr id="6" name="continuous_optimization-text-5"/>
          <p:cNvSpPr/>
          <p:nvPr/>
        </p:nvSpPr>
        <p:spPr>
          <a:xfrm>
            <a:off x="1905000" y="2438400"/>
            <a:ext cx="5207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每月檢視排名變化</a:t>
            </a:r>
            <a:endParaRPr lang="en-US" sz="1600" dirty="0"/>
          </a:p>
        </p:txBody>
      </p:sp>
      <p:sp>
        <p:nvSpPr>
          <p:cNvPr id="7" name="continuous_optimization-text-6"/>
          <p:cNvSpPr/>
          <p:nvPr/>
        </p:nvSpPr>
        <p:spPr>
          <a:xfrm>
            <a:off x="1905000" y="2844800"/>
            <a:ext cx="5207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追蹤關鍵字位置升降，掌握趨勢</a:t>
            </a:r>
            <a:endParaRPr lang="en-US" sz="1300" dirty="0"/>
          </a:p>
        </p:txBody>
      </p:sp>
      <p:sp>
        <p:nvSpPr>
          <p:cNvPr id="8" name="continuous_optimization-shape-7"/>
          <p:cNvSpPr/>
          <p:nvPr/>
        </p:nvSpPr>
        <p:spPr>
          <a:xfrm>
            <a:off x="8890000" y="2159000"/>
            <a:ext cx="6350000" cy="1397000"/>
          </a:xfrm>
          <a:prstGeom prst="roundRect">
            <a:avLst>
              <a:gd name="adj" fmla="val 9091"/>
            </a:avLst>
          </a:prstGeom>
          <a:solidFill>
            <a:srgbClr val="F1F3F4"/>
          </a:solidFill>
          <a:ln/>
        </p:spPr>
      </p:sp>
      <p:pic>
        <p:nvPicPr>
          <p:cNvPr id="9" name="continuous_optimization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0200" y="2489200"/>
            <a:ext cx="381000" cy="381000"/>
          </a:xfrm>
          <a:prstGeom prst="rect">
            <a:avLst/>
          </a:prstGeom>
        </p:spPr>
      </p:pic>
      <p:sp>
        <p:nvSpPr>
          <p:cNvPr id="10" name="continuous_optimization-text-9"/>
          <p:cNvSpPr/>
          <p:nvPr/>
        </p:nvSpPr>
        <p:spPr>
          <a:xfrm>
            <a:off x="9779000" y="2438400"/>
            <a:ext cx="5207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根據季節性調整策略</a:t>
            </a:r>
            <a:endParaRPr lang="en-US" sz="1600" dirty="0"/>
          </a:p>
        </p:txBody>
      </p:sp>
      <p:sp>
        <p:nvSpPr>
          <p:cNvPr id="11" name="continuous_optimization-text-10"/>
          <p:cNvSpPr/>
          <p:nvPr/>
        </p:nvSpPr>
        <p:spPr>
          <a:xfrm>
            <a:off x="9779000" y="2844800"/>
            <a:ext cx="5207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配合節慶、季節搜尋高峰佈局內容</a:t>
            </a:r>
            <a:endParaRPr lang="en-US" sz="1300" dirty="0"/>
          </a:p>
        </p:txBody>
      </p:sp>
      <p:sp>
        <p:nvSpPr>
          <p:cNvPr id="12" name="continuous_optimization-shape-11"/>
          <p:cNvSpPr/>
          <p:nvPr/>
        </p:nvSpPr>
        <p:spPr>
          <a:xfrm>
            <a:off x="1016000" y="4064000"/>
            <a:ext cx="6350000" cy="1397000"/>
          </a:xfrm>
          <a:prstGeom prst="roundRect">
            <a:avLst>
              <a:gd name="adj" fmla="val 9091"/>
            </a:avLst>
          </a:prstGeom>
          <a:solidFill>
            <a:srgbClr val="F1F3F4"/>
          </a:solidFill>
          <a:ln/>
        </p:spPr>
      </p:sp>
      <p:pic>
        <p:nvPicPr>
          <p:cNvPr id="13" name="continuous_optimization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200" y="4394200"/>
            <a:ext cx="381000" cy="381000"/>
          </a:xfrm>
          <a:prstGeom prst="rect">
            <a:avLst/>
          </a:prstGeom>
        </p:spPr>
      </p:pic>
      <p:sp>
        <p:nvSpPr>
          <p:cNvPr id="14" name="continuous_optimization-text-13"/>
          <p:cNvSpPr/>
          <p:nvPr/>
        </p:nvSpPr>
        <p:spPr>
          <a:xfrm>
            <a:off x="1905000" y="4343400"/>
            <a:ext cx="5207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追蹤轉換率，淘汰低效關鍵字</a:t>
            </a:r>
            <a:endParaRPr lang="en-US" sz="1600" dirty="0"/>
          </a:p>
        </p:txBody>
      </p:sp>
      <p:sp>
        <p:nvSpPr>
          <p:cNvPr id="15" name="continuous_optimization-text-14"/>
          <p:cNvSpPr/>
          <p:nvPr/>
        </p:nvSpPr>
        <p:spPr>
          <a:xfrm>
            <a:off x="1905000" y="4749800"/>
            <a:ext cx="5207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聚焦資源在真正帶來成效的關鍵字</a:t>
            </a:r>
            <a:endParaRPr lang="en-US" sz="1300" dirty="0"/>
          </a:p>
        </p:txBody>
      </p:sp>
      <p:sp>
        <p:nvSpPr>
          <p:cNvPr id="16" name="continuous_optimization-shape-15"/>
          <p:cNvSpPr/>
          <p:nvPr/>
        </p:nvSpPr>
        <p:spPr>
          <a:xfrm>
            <a:off x="8890000" y="4064000"/>
            <a:ext cx="6350000" cy="1397000"/>
          </a:xfrm>
          <a:prstGeom prst="roundRect">
            <a:avLst>
              <a:gd name="adj" fmla="val 9091"/>
            </a:avLst>
          </a:prstGeom>
          <a:solidFill>
            <a:srgbClr val="F1F3F4"/>
          </a:solidFill>
          <a:ln/>
        </p:spPr>
      </p:sp>
      <p:pic>
        <p:nvPicPr>
          <p:cNvPr id="17" name="continuous_optimization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0200" y="4394200"/>
            <a:ext cx="381000" cy="381000"/>
          </a:xfrm>
          <a:prstGeom prst="rect">
            <a:avLst/>
          </a:prstGeom>
        </p:spPr>
      </p:pic>
      <p:sp>
        <p:nvSpPr>
          <p:cNvPr id="18" name="continuous_optimization-text-17"/>
          <p:cNvSpPr/>
          <p:nvPr/>
        </p:nvSpPr>
        <p:spPr>
          <a:xfrm>
            <a:off x="9779000" y="4343400"/>
            <a:ext cx="5207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持續擴充長尾關鍵字庫</a:t>
            </a:r>
            <a:endParaRPr lang="en-US" sz="1600" dirty="0"/>
          </a:p>
        </p:txBody>
      </p:sp>
      <p:sp>
        <p:nvSpPr>
          <p:cNvPr id="19" name="continuous_optimization-text-18"/>
          <p:cNvSpPr/>
          <p:nvPr/>
        </p:nvSpPr>
        <p:spPr>
          <a:xfrm>
            <a:off x="9779000" y="4749800"/>
            <a:ext cx="5207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保持內容產出的多樣性與涵蓋面</a:t>
            </a:r>
            <a:endParaRPr lang="en-US" sz="1300" dirty="0"/>
          </a:p>
        </p:txBody>
      </p:sp>
      <p:sp>
        <p:nvSpPr>
          <p:cNvPr id="20" name="continuous_optimization-shape-19"/>
          <p:cNvSpPr/>
          <p:nvPr/>
        </p:nvSpPr>
        <p:spPr>
          <a:xfrm>
            <a:off x="1016000" y="6096000"/>
            <a:ext cx="14224000" cy="1524000"/>
          </a:xfrm>
          <a:prstGeom prst="roundRect">
            <a:avLst>
              <a:gd name="adj" fmla="val 6667"/>
            </a:avLst>
          </a:prstGeom>
          <a:solidFill>
            <a:srgbClr val="EFF6FF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21" name="continuous_optimization-text-20"/>
          <p:cNvSpPr/>
          <p:nvPr/>
        </p:nvSpPr>
        <p:spPr>
          <a:xfrm>
            <a:off x="1346200" y="6477000"/>
            <a:ext cx="1295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16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關鍵字研究不是一次性工作，而是需要持續迭代的循環過程，才能長期維持並提升 SEO 成效。</a:t>
            </a:r>
            <a:endParaRPr lang="en-US" sz="16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mmary-text-1"/>
          <p:cNvSpPr/>
          <p:nvPr/>
        </p:nvSpPr>
        <p:spPr>
          <a:xfrm>
            <a:off x="1016000" y="762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總結與行動清單</a:t>
            </a:r>
            <a:endParaRPr lang="en-US" sz="3000" dirty="0"/>
          </a:p>
        </p:txBody>
      </p:sp>
      <p:sp>
        <p:nvSpPr>
          <p:cNvPr id="3" name="summary-shape-2"/>
          <p:cNvSpPr/>
          <p:nvPr/>
        </p:nvSpPr>
        <p:spPr>
          <a:xfrm>
            <a:off x="1016000" y="2032000"/>
            <a:ext cx="14224000" cy="1143000"/>
          </a:xfrm>
          <a:prstGeom prst="roundRect">
            <a:avLst>
              <a:gd name="adj" fmla="val 11111"/>
            </a:avLst>
          </a:prstGeom>
          <a:solidFill>
            <a:srgbClr val="FFFFFF">
              <a:alpha val="8000"/>
            </a:srgbClr>
          </a:solidFill>
          <a:ln/>
        </p:spPr>
      </p:sp>
      <p:pic>
        <p:nvPicPr>
          <p:cNvPr id="4" name="summary-icon-3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6200" y="2387600"/>
            <a:ext cx="406400" cy="406400"/>
          </a:xfrm>
          <a:prstGeom prst="rect">
            <a:avLst/>
          </a:prstGeom>
        </p:spPr>
      </p:pic>
      <p:sp>
        <p:nvSpPr>
          <p:cNvPr id="5" name="summary-text-4"/>
          <p:cNvSpPr/>
          <p:nvPr/>
        </p:nvSpPr>
        <p:spPr>
          <a:xfrm>
            <a:off x="1981200" y="2336800"/>
            <a:ext cx="12700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關鍵字研究是 SEO 成功的第一步，決定後續所有策略方向</a:t>
            </a:r>
            <a:endParaRPr lang="en-US" sz="1800" dirty="0"/>
          </a:p>
        </p:txBody>
      </p:sp>
      <p:sp>
        <p:nvSpPr>
          <p:cNvPr id="6" name="summary-shape-5"/>
          <p:cNvSpPr/>
          <p:nvPr/>
        </p:nvSpPr>
        <p:spPr>
          <a:xfrm>
            <a:off x="1016000" y="3352800"/>
            <a:ext cx="14224000" cy="1143000"/>
          </a:xfrm>
          <a:prstGeom prst="roundRect">
            <a:avLst>
              <a:gd name="adj" fmla="val 11111"/>
            </a:avLst>
          </a:prstGeom>
          <a:solidFill>
            <a:srgbClr val="FFFFFF">
              <a:alpha val="8000"/>
            </a:srgbClr>
          </a:solidFill>
          <a:ln/>
        </p:spPr>
      </p:sp>
      <p:pic>
        <p:nvPicPr>
          <p:cNvPr id="7" name="summary-icon-6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200" y="3708400"/>
            <a:ext cx="406400" cy="406400"/>
          </a:xfrm>
          <a:prstGeom prst="rect">
            <a:avLst/>
          </a:prstGeom>
        </p:spPr>
      </p:pic>
      <p:sp>
        <p:nvSpPr>
          <p:cNvPr id="8" name="summary-text-7"/>
          <p:cNvSpPr/>
          <p:nvPr/>
        </p:nvSpPr>
        <p:spPr>
          <a:xfrm>
            <a:off x="1981200" y="3657600"/>
            <a:ext cx="12700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使用至少 2-3 個工具交叉驗證數據，避免單一來源偏誤</a:t>
            </a:r>
            <a:endParaRPr lang="en-US" sz="1800" dirty="0"/>
          </a:p>
        </p:txBody>
      </p:sp>
      <p:sp>
        <p:nvSpPr>
          <p:cNvPr id="9" name="summary-shape-8"/>
          <p:cNvSpPr/>
          <p:nvPr/>
        </p:nvSpPr>
        <p:spPr>
          <a:xfrm>
            <a:off x="1016000" y="4673600"/>
            <a:ext cx="14224000" cy="1143000"/>
          </a:xfrm>
          <a:prstGeom prst="roundRect">
            <a:avLst>
              <a:gd name="adj" fmla="val 11111"/>
            </a:avLst>
          </a:prstGeom>
          <a:solidFill>
            <a:srgbClr val="FFFFFF">
              <a:alpha val="8000"/>
            </a:srgbClr>
          </a:solidFill>
          <a:ln/>
        </p:spPr>
      </p:sp>
      <p:pic>
        <p:nvPicPr>
          <p:cNvPr id="10" name="summary-icon-9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200" y="5029200"/>
            <a:ext cx="406400" cy="406400"/>
          </a:xfrm>
          <a:prstGeom prst="rect">
            <a:avLst/>
          </a:prstGeom>
        </p:spPr>
      </p:pic>
      <p:sp>
        <p:nvSpPr>
          <p:cNvPr id="11" name="summary-text-10"/>
          <p:cNvSpPr/>
          <p:nvPr/>
        </p:nvSpPr>
        <p:spPr>
          <a:xfrm>
            <a:off x="1981200" y="4978400"/>
            <a:ext cx="12700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優先選擇符合搜尋意圖的低 KD 關鍵字，提高成功機率</a:t>
            </a:r>
            <a:endParaRPr lang="en-US" sz="1800" dirty="0"/>
          </a:p>
        </p:txBody>
      </p:sp>
      <p:sp>
        <p:nvSpPr>
          <p:cNvPr id="12" name="summary-shape-11"/>
          <p:cNvSpPr/>
          <p:nvPr/>
        </p:nvSpPr>
        <p:spPr>
          <a:xfrm>
            <a:off x="1016000" y="5994400"/>
            <a:ext cx="14224000" cy="1143000"/>
          </a:xfrm>
          <a:prstGeom prst="roundRect">
            <a:avLst>
              <a:gd name="adj" fmla="val 11111"/>
            </a:avLst>
          </a:prstGeom>
          <a:solidFill>
            <a:srgbClr val="FFFFFF">
              <a:alpha val="8000"/>
            </a:srgbClr>
          </a:solidFill>
          <a:ln/>
        </p:spPr>
      </p:sp>
      <p:pic>
        <p:nvPicPr>
          <p:cNvPr id="13" name="summary-icon-1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6200" y="6350000"/>
            <a:ext cx="406400" cy="406400"/>
          </a:xfrm>
          <a:prstGeom prst="rect">
            <a:avLst/>
          </a:prstGeom>
        </p:spPr>
      </p:pic>
      <p:sp>
        <p:nvSpPr>
          <p:cNvPr id="14" name="summary-text-13"/>
          <p:cNvSpPr/>
          <p:nvPr/>
        </p:nvSpPr>
        <p:spPr>
          <a:xfrm>
            <a:off x="1981200" y="6299200"/>
            <a:ext cx="12700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建立內容集群策略，持續產出優質內容，累積長期權威</a:t>
            </a:r>
            <a:endParaRPr lang="en-US" sz="1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ference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references-text-2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參考資源</a:t>
            </a:r>
            <a:endParaRPr lang="en-US" sz="3000" dirty="0"/>
          </a:p>
        </p:txBody>
      </p:sp>
      <p:sp>
        <p:nvSpPr>
          <p:cNvPr id="4" name="references-shape-3"/>
          <p:cNvSpPr/>
          <p:nvPr/>
        </p:nvSpPr>
        <p:spPr>
          <a:xfrm>
            <a:off x="1016000" y="2032000"/>
            <a:ext cx="14224000" cy="889000"/>
          </a:xfrm>
          <a:prstGeom prst="roundRect">
            <a:avLst>
              <a:gd name="adj" fmla="val 11429"/>
            </a:avLst>
          </a:prstGeom>
          <a:solidFill>
            <a:srgbClr val="F1F3F4"/>
          </a:solidFill>
          <a:ln/>
        </p:spPr>
      </p:sp>
      <p:pic>
        <p:nvPicPr>
          <p:cNvPr id="5" name="reference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6200" y="2286000"/>
            <a:ext cx="381000" cy="381000"/>
          </a:xfrm>
          <a:prstGeom prst="rect">
            <a:avLst/>
          </a:prstGeom>
        </p:spPr>
      </p:pic>
      <p:sp>
        <p:nvSpPr>
          <p:cNvPr id="6" name="references-text-5"/>
          <p:cNvSpPr/>
          <p:nvPr/>
        </p:nvSpPr>
        <p:spPr>
          <a:xfrm>
            <a:off x="1905000" y="2286000"/>
            <a:ext cx="1270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Keyword Planner — ads.google.com/keywordplanner</a:t>
            </a:r>
            <a:endParaRPr lang="en-US" sz="1700" dirty="0"/>
          </a:p>
        </p:txBody>
      </p:sp>
      <p:sp>
        <p:nvSpPr>
          <p:cNvPr id="7" name="references-shape-6"/>
          <p:cNvSpPr/>
          <p:nvPr/>
        </p:nvSpPr>
        <p:spPr>
          <a:xfrm>
            <a:off x="1016000" y="3073400"/>
            <a:ext cx="14224000" cy="889000"/>
          </a:xfrm>
          <a:prstGeom prst="roundRect">
            <a:avLst>
              <a:gd name="adj" fmla="val 11429"/>
            </a:avLst>
          </a:prstGeom>
          <a:solidFill>
            <a:srgbClr val="F1F3F4"/>
          </a:solidFill>
          <a:ln/>
        </p:spPr>
      </p:sp>
      <p:pic>
        <p:nvPicPr>
          <p:cNvPr id="8" name="references-icon-7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200" y="3327400"/>
            <a:ext cx="381000" cy="381000"/>
          </a:xfrm>
          <a:prstGeom prst="rect">
            <a:avLst/>
          </a:prstGeom>
        </p:spPr>
      </p:pic>
      <p:sp>
        <p:nvSpPr>
          <p:cNvPr id="9" name="references-text-8"/>
          <p:cNvSpPr/>
          <p:nvPr/>
        </p:nvSpPr>
        <p:spPr>
          <a:xfrm>
            <a:off x="1905000" y="3327400"/>
            <a:ext cx="1270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Ahrefs Keywords Explorer — ahrefs.com/keywords-explorer</a:t>
            </a:r>
            <a:endParaRPr lang="en-US" sz="1700" dirty="0"/>
          </a:p>
        </p:txBody>
      </p:sp>
      <p:sp>
        <p:nvSpPr>
          <p:cNvPr id="10" name="references-shape-9"/>
          <p:cNvSpPr/>
          <p:nvPr/>
        </p:nvSpPr>
        <p:spPr>
          <a:xfrm>
            <a:off x="1016000" y="4114800"/>
            <a:ext cx="14224000" cy="889000"/>
          </a:xfrm>
          <a:prstGeom prst="roundRect">
            <a:avLst>
              <a:gd name="adj" fmla="val 11429"/>
            </a:avLst>
          </a:prstGeom>
          <a:solidFill>
            <a:srgbClr val="F1F3F4"/>
          </a:solidFill>
          <a:ln/>
        </p:spPr>
      </p:sp>
      <p:pic>
        <p:nvPicPr>
          <p:cNvPr id="11" name="references-icon-10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200" y="4368800"/>
            <a:ext cx="381000" cy="381000"/>
          </a:xfrm>
          <a:prstGeom prst="rect">
            <a:avLst/>
          </a:prstGeom>
        </p:spPr>
      </p:pic>
      <p:sp>
        <p:nvSpPr>
          <p:cNvPr id="12" name="references-text-11"/>
          <p:cNvSpPr/>
          <p:nvPr/>
        </p:nvSpPr>
        <p:spPr>
          <a:xfrm>
            <a:off x="1905000" y="4368800"/>
            <a:ext cx="1270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SEMrush Keyword Magic Tool — semrush.com</a:t>
            </a:r>
            <a:endParaRPr lang="en-US" sz="1700" dirty="0"/>
          </a:p>
        </p:txBody>
      </p:sp>
      <p:sp>
        <p:nvSpPr>
          <p:cNvPr id="13" name="references-shape-12"/>
          <p:cNvSpPr/>
          <p:nvPr/>
        </p:nvSpPr>
        <p:spPr>
          <a:xfrm>
            <a:off x="1016000" y="5156200"/>
            <a:ext cx="14224000" cy="889000"/>
          </a:xfrm>
          <a:prstGeom prst="roundRect">
            <a:avLst>
              <a:gd name="adj" fmla="val 11429"/>
            </a:avLst>
          </a:prstGeom>
          <a:solidFill>
            <a:srgbClr val="F1F3F4"/>
          </a:solidFill>
          <a:ln/>
        </p:spPr>
      </p:sp>
      <p:pic>
        <p:nvPicPr>
          <p:cNvPr id="14" name="references-icon-1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6200" y="5410200"/>
            <a:ext cx="381000" cy="381000"/>
          </a:xfrm>
          <a:prstGeom prst="rect">
            <a:avLst/>
          </a:prstGeom>
        </p:spPr>
      </p:pic>
      <p:sp>
        <p:nvSpPr>
          <p:cNvPr id="15" name="references-text-14"/>
          <p:cNvSpPr/>
          <p:nvPr/>
        </p:nvSpPr>
        <p:spPr>
          <a:xfrm>
            <a:off x="1905000" y="5410200"/>
            <a:ext cx="1270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Search Console — search.google.com/search-console</a:t>
            </a:r>
            <a:endParaRPr lang="en-US" sz="1700" dirty="0"/>
          </a:p>
        </p:txBody>
      </p:sp>
      <p:sp>
        <p:nvSpPr>
          <p:cNvPr id="16" name="references-shape-15"/>
          <p:cNvSpPr/>
          <p:nvPr/>
        </p:nvSpPr>
        <p:spPr>
          <a:xfrm>
            <a:off x="1016000" y="6197600"/>
            <a:ext cx="14224000" cy="889000"/>
          </a:xfrm>
          <a:prstGeom prst="roundRect">
            <a:avLst>
              <a:gd name="adj" fmla="val 11429"/>
            </a:avLst>
          </a:prstGeom>
          <a:solidFill>
            <a:srgbClr val="F1F3F4"/>
          </a:solidFill>
          <a:ln/>
        </p:spPr>
      </p:sp>
      <p:pic>
        <p:nvPicPr>
          <p:cNvPr id="17" name="references-icon-16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6200" y="6451600"/>
            <a:ext cx="381000" cy="381000"/>
          </a:xfrm>
          <a:prstGeom prst="rect">
            <a:avLst/>
          </a:prstGeom>
        </p:spPr>
      </p:pic>
      <p:sp>
        <p:nvSpPr>
          <p:cNvPr id="18" name="references-text-17"/>
          <p:cNvSpPr/>
          <p:nvPr/>
        </p:nvSpPr>
        <p:spPr>
          <a:xfrm>
            <a:off x="1905000" y="6451600"/>
            <a:ext cx="1270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0D111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Moz Keyword Explorer — moz.com/explorer</a:t>
            </a:r>
            <a:endParaRPr lang="en-US" sz="17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gradFill rotWithShape="1" flip="none">
          <a:gsLst>
            <a:gs pos="0">
              <a:srgbClr val="0D1B3E"/>
            </a:gs>
            <a:gs pos="100000">
              <a:srgbClr val="1A73E8"/>
            </a:gs>
          </a:gsLst>
          <a:lin ang="8100000" scaled="1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hankyou-icon-1" descr="preencoded.png">    </p:cNvPr>
          <p:cNvPicPr>
            <a:picLocks noChangeAspect="1"/>
          </p:cNvPicPr>
          <p:nvPr/>
        </p:nvPicPr>
        <p:blipFill>
          <a:blip r:embed="rId1">
            <a:alphaModFix amt="8000"/>
          </a:blip>
          <a:stretch>
            <a:fillRect/>
          </a:stretch>
        </p:blipFill>
        <p:spPr>
          <a:xfrm>
            <a:off x="11684000" y="762000"/>
            <a:ext cx="3556000" cy="3556000"/>
          </a:xfrm>
          <a:prstGeom prst="rect">
            <a:avLst/>
          </a:prstGeom>
        </p:spPr>
      </p:pic>
      <p:sp>
        <p:nvSpPr>
          <p:cNvPr id="3" name="thankyou-text-2"/>
          <p:cNvSpPr/>
          <p:nvPr/>
        </p:nvSpPr>
        <p:spPr>
          <a:xfrm>
            <a:off x="1016000" y="3810000"/>
            <a:ext cx="1143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感謝聆聽</a:t>
            </a:r>
            <a:endParaRPr lang="en-US" sz="4600" dirty="0"/>
          </a:p>
        </p:txBody>
      </p:sp>
      <p:sp>
        <p:nvSpPr>
          <p:cNvPr id="4" name="thankyou-shape-3"/>
          <p:cNvSpPr/>
          <p:nvPr/>
        </p:nvSpPr>
        <p:spPr>
          <a:xfrm>
            <a:off x="1016000" y="4826000"/>
            <a:ext cx="1143000" cy="9144"/>
          </a:xfrm>
          <a:prstGeom prst="line">
            <a:avLst/>
          </a:prstGeom>
          <a:ln w="50800">
            <a:solidFill>
              <a:srgbClr val="FFFFFF"/>
            </a:solidFill>
            <a:prstDash val="solid"/>
          </a:ln>
        </p:spPr>
      </p:sp>
      <p:sp>
        <p:nvSpPr>
          <p:cNvPr id="5" name="thankyou-text-4"/>
          <p:cNvSpPr/>
          <p:nvPr/>
        </p:nvSpPr>
        <p:spPr>
          <a:xfrm>
            <a:off x="1016000" y="5080000"/>
            <a:ext cx="889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BFDB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　SEO 講師・AI 講師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Company>Manus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關鍵字研究全攻略：如何找出高轉換率搜尋詞</dc:title>
  <dc:subject>關鍵字研究全攻略：如何找出高轉換率搜尋詞</dc:subject>
  <dc:creator>Manus</dc:creator>
  <cp:lastModifiedBy>Manus</cp:lastModifiedBy>
  <cp:revision>1</cp:revision>
  <dcterms:created xsi:type="dcterms:W3CDTF">2026-07-31T00:38:27Z</dcterms:created>
  <dcterms:modified xsi:type="dcterms:W3CDTF">2026-07-31T00:38:27Z</dcterms:modified>
</cp:coreProperties>
</file>