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charts/chart154.xml" ContentType="application/vnd.openxmlformats-officedocument.drawingml.chart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notesMasterIdLst>
    <p:notesMasterId r:id="rId40"/>
  </p:notesMasterIdLst>
  <p:sldSz cx="16256000" cy="9144000"/>
  <p:notesSz cx="9144000" cy="16256000"/>
  <p:embeddedFontLst>
    <p:embeddedFont>
      <p:font typeface="Noto Sans TC" charset="-122" pitchFamily="34"/>
      <p:regular r:id="rId45"/>
    </p:embeddedFont>
    <p:embeddedFont>
      <p:font typeface="Fira Code" charset="-122" pitchFamily="34"/>
      <p:regular r:id="rId4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Relationship Id="rId45" Type="http://schemas.openxmlformats.org/officeDocument/2006/relationships/font" Target="fonts/font1.fntdata"/><Relationship Id="rId46" Type="http://schemas.openxmlformats.org/officeDocument/2006/relationships/font" Target="fonts/font2.fntdata"/></Relationships>
</file>

<file path=ppt/charts/_rels/chart15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54.xlsx"/></Relationships>
</file>

<file path=ppt/charts/chart15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SEO 自然流量</c:v>
                </c:pt>
              </c:strCache>
            </c:strRef>
          </c:tx>
          <c:spPr>
            <a:solidFill>
              <a:srgbClr val="1D4ED8"/>
            </a:solidFill>
            <a:ln w="25400" cap="flat">
              <a:solidFill>
                <a:srgbClr val="1D4ED8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Noto Sans TC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1D4ED8"/>
              </a:solidFill>
              <a:ln w="9525" cap="flat">
                <a:solidFill>
                  <a:srgbClr val="1D4ED8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第1月</c:v>
                  </c:pt>
                  <c:pt idx="1">
                    <c:v>第2月</c:v>
                  </c:pt>
                  <c:pt idx="2">
                    <c:v>第3月</c:v>
                  </c:pt>
                  <c:pt idx="3">
                    <c:v>第4月</c:v>
                  </c:pt>
                  <c:pt idx="4">
                    <c:v>第5月</c:v>
                  </c:pt>
                  <c:pt idx="5">
                    <c:v>第6月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</c:v>
                </c:pt>
                <c:pt idx="1">
                  <c:v>15</c:v>
                </c:pt>
                <c:pt idx="2">
                  <c:v>28</c:v>
                </c:pt>
                <c:pt idx="3">
                  <c:v>55</c:v>
                </c:pt>
                <c:pt idx="4">
                  <c:v>90</c:v>
                </c:pt>
                <c:pt idx="5">
                  <c:v>140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付費廣告流量（停投後歸零）</c:v>
                </c:pt>
              </c:strCache>
            </c:strRef>
          </c:tx>
          <c:spPr>
            <a:solidFill>
              <a:srgbClr val="94A3B8"/>
            </a:solidFill>
            <a:ln w="25400" cap="flat">
              <a:solidFill>
                <a:srgbClr val="94A3B8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Noto Sans TC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94A3B8"/>
              </a:solidFill>
              <a:ln w="9525" cap="flat">
                <a:solidFill>
                  <a:srgbClr val="94A3B8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第1月</c:v>
                  </c:pt>
                  <c:pt idx="1">
                    <c:v>第2月</c:v>
                  </c:pt>
                  <c:pt idx="2">
                    <c:v>第3月</c:v>
                  </c:pt>
                  <c:pt idx="3">
                    <c:v>第4月</c:v>
                  </c:pt>
                  <c:pt idx="4">
                    <c:v>第5月</c:v>
                  </c:pt>
                  <c:pt idx="5">
                    <c:v>第6月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80</c:v>
                </c:pt>
                <c:pt idx="1">
                  <c:v>80</c:v>
                </c:pt>
                <c:pt idx="2">
                  <c:v>80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Noto Sans TC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E7079"/>
                </a:solidFill>
                <a:latin typeface="Noto Sans TC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E6F1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E7079"/>
                </a:solidFill>
                <a:latin typeface="Noto Sans TC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>
              <a:latin typeface="Noto Sans TC"/>
              <a:cs typeface="Noto Sans TC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2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image" Target="../media/image-31-3.png"/><Relationship Id="rId4" Type="http://schemas.openxmlformats.org/officeDocument/2006/relationships/image" Target="../media/image-31-4.png"/><Relationship Id="rId5" Type="http://schemas.openxmlformats.org/officeDocument/2006/relationships/image" Target="../media/image-3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png"/><Relationship Id="rId3" Type="http://schemas.openxmlformats.org/officeDocument/2006/relationships/image" Target="../media/image-32-3.png"/><Relationship Id="rId4" Type="http://schemas.openxmlformats.org/officeDocument/2006/relationships/image" Target="../media/image-3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image" Target="../media/image-34-1.png"/><Relationship Id="rId3" Type="http://schemas.openxmlformats.org/officeDocument/2006/relationships/image" Target="../media/image-34-1.png"/><Relationship Id="rId4" Type="http://schemas.openxmlformats.org/officeDocument/2006/relationships/image" Target="../media/image-34-1.png"/><Relationship Id="rId5" Type="http://schemas.openxmlformats.org/officeDocument/2006/relationships/image" Target="../media/image-34-1.png"/><Relationship Id="rId6" Type="http://schemas.openxmlformats.org/officeDocument/2006/relationships/image" Target="../media/image-34-1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5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36-2.png"/><Relationship Id="rId3" Type="http://schemas.openxmlformats.org/officeDocument/2006/relationships/image" Target="../media/image-36-3.png"/><Relationship Id="rId4" Type="http://schemas.openxmlformats.org/officeDocument/2006/relationships/image" Target="../media/image-36-2.png"/><Relationship Id="rId5" Type="http://schemas.openxmlformats.org/officeDocument/2006/relationships/image" Target="../media/image-36-5.png"/><Relationship Id="rId6" Type="http://schemas.openxmlformats.org/officeDocument/2006/relationships/image" Target="../media/image-36-2.png"/><Relationship Id="rId7" Type="http://schemas.openxmlformats.org/officeDocument/2006/relationships/image" Target="../media/image-3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image" Target="../media/image-37-2.png"/><Relationship Id="rId3" Type="http://schemas.openxmlformats.org/officeDocument/2006/relationships/image" Target="../media/image-37-3.png"/><Relationship Id="rId4" Type="http://schemas.openxmlformats.org/officeDocument/2006/relationships/image" Target="../media/image-37-4.png"/><Relationship Id="rId5" Type="http://schemas.openxmlformats.org/officeDocument/2006/relationships/image" Target="../media/image-3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gradFill rotWithShape="1" flip="none">
          <a:gsLst>
            <a:gs pos="0">
              <a:srgbClr val="0F1E4D"/>
            </a:gs>
            <a:gs pos="100000">
              <a:srgbClr val="1D4ED8"/>
            </a:gs>
          </a:gsLst>
          <a:lin ang="8100000" scaled="1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ver-icon-1" descr="preencoded.png">    </p:cNvPr>
          <p:cNvPicPr>
            <a:picLocks noChangeAspect="1"/>
          </p:cNvPicPr>
          <p:nvPr/>
        </p:nvPicPr>
        <p:blipFill>
          <a:blip r:embed="rId1">
            <a:alphaModFix amt="8000"/>
          </a:blip>
          <a:stretch>
            <a:fillRect/>
          </a:stretch>
        </p:blipFill>
        <p:spPr>
          <a:xfrm>
            <a:off x="11684000" y="1016000"/>
            <a:ext cx="3556000" cy="3556000"/>
          </a:xfrm>
          <a:prstGeom prst="rect">
            <a:avLst/>
          </a:prstGeom>
        </p:spPr>
      </p:pic>
      <p:pic>
        <p:nvPicPr>
          <p:cNvPr id="3" name="cover-icon-2" descr="preencoded.png">    </p:cNvPr>
          <p:cNvPicPr>
            <a:picLocks noChangeAspect="1"/>
          </p:cNvPicPr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>
            <a:off x="12446000" y="5334000"/>
            <a:ext cx="2794000" cy="2794000"/>
          </a:xfrm>
          <a:prstGeom prst="rect">
            <a:avLst/>
          </a:prstGeom>
        </p:spPr>
      </p:pic>
      <p:sp>
        <p:nvSpPr>
          <p:cNvPr id="4" name="cover-shape-3"/>
          <p:cNvSpPr/>
          <p:nvPr/>
        </p:nvSpPr>
        <p:spPr>
          <a:xfrm>
            <a:off x="1016000" y="1524000"/>
            <a:ext cx="2540000" cy="457200"/>
          </a:xfrm>
          <a:prstGeom prst="roundRect">
            <a:avLst>
              <a:gd name="adj" fmla="val 50000"/>
            </a:avLst>
          </a:prstGeom>
          <a:solidFill>
            <a:srgbClr val="0EA5E9">
              <a:alpha val="50000"/>
            </a:srgbClr>
          </a:solidFill>
          <a:ln/>
        </p:spPr>
      </p:sp>
      <p:sp>
        <p:nvSpPr>
          <p:cNvPr id="5" name="cover-text-4"/>
          <p:cNvSpPr/>
          <p:nvPr/>
        </p:nvSpPr>
        <p:spPr>
          <a:xfrm>
            <a:off x="1016000" y="1524000"/>
            <a:ext cx="254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入門系列課程</a:t>
            </a:r>
            <a:endParaRPr lang="en-US" sz="1500" dirty="0"/>
          </a:p>
        </p:txBody>
      </p:sp>
      <p:sp>
        <p:nvSpPr>
          <p:cNvPr id="6" name="cover-text-5"/>
          <p:cNvSpPr/>
          <p:nvPr/>
        </p:nvSpPr>
        <p:spPr>
          <a:xfrm>
            <a:off x="990600" y="2921000"/>
            <a:ext cx="12192000" cy="2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6500"/>
              </a:lnSpc>
              <a:buNone/>
            </a:pPr>
            <a:r>
              <a:rPr lang="en-US" sz="5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基礎觀念入門</a:t>
            </a:r>
            <a:endParaRPr lang="en-US" sz="5200" dirty="0"/>
          </a:p>
        </p:txBody>
      </p:sp>
      <p:sp>
        <p:nvSpPr>
          <p:cNvPr id="7" name="cover-text-6"/>
          <p:cNvSpPr/>
          <p:nvPr/>
        </p:nvSpPr>
        <p:spPr>
          <a:xfrm>
            <a:off x="1016000" y="4953000"/>
            <a:ext cx="1143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BFDBF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從零開始認識搜尋引擎排名機制</a:t>
            </a:r>
            <a:endParaRPr lang="en-US" sz="2600" dirty="0"/>
          </a:p>
        </p:txBody>
      </p:sp>
      <p:sp>
        <p:nvSpPr>
          <p:cNvPr id="8" name="cover-shape-7"/>
          <p:cNvSpPr/>
          <p:nvPr/>
        </p:nvSpPr>
        <p:spPr>
          <a:xfrm>
            <a:off x="1016000" y="5969000"/>
            <a:ext cx="1524000" cy="9144"/>
          </a:xfrm>
          <a:prstGeom prst="line">
            <a:avLst/>
          </a:prstGeom>
          <a:ln w="50800">
            <a:solidFill>
              <a:srgbClr val="0EA5E9"/>
            </a:solidFill>
            <a:prstDash val="solid"/>
          </a:ln>
        </p:spPr>
      </p:sp>
      <p:sp>
        <p:nvSpPr>
          <p:cNvPr id="9" name="cover-text-8"/>
          <p:cNvSpPr/>
          <p:nvPr/>
        </p:nvSpPr>
        <p:spPr>
          <a:xfrm>
            <a:off x="1016000" y="7620000"/>
            <a:ext cx="635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</a:t>
            </a:r>
            <a:endParaRPr lang="en-US" sz="2000" dirty="0"/>
          </a:p>
        </p:txBody>
      </p:sp>
      <p:sp>
        <p:nvSpPr>
          <p:cNvPr id="10" name="cover-text-9"/>
          <p:cNvSpPr/>
          <p:nvPr/>
        </p:nvSpPr>
        <p:spPr>
          <a:xfrm>
            <a:off x="1016000" y="8077200"/>
            <a:ext cx="762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93C5F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講師・AI 講師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genda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3" name="agenda-text-2"/>
          <p:cNvSpPr/>
          <p:nvPr/>
        </p:nvSpPr>
        <p:spPr>
          <a:xfrm>
            <a:off x="1016000" y="635000"/>
            <a:ext cx="889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今天你將學到什麼？</a:t>
            </a:r>
            <a:endParaRPr lang="en-US" sz="3000" dirty="0"/>
          </a:p>
        </p:txBody>
      </p:sp>
      <p:sp>
        <p:nvSpPr>
          <p:cNvPr id="4" name="agenda-text-3"/>
          <p:cNvSpPr/>
          <p:nvPr/>
        </p:nvSpPr>
        <p:spPr>
          <a:xfrm>
            <a:off x="1016000" y="1244600"/>
            <a:ext cx="889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六大章節，帶你從零建立完整 SEO 知識體系</a:t>
            </a:r>
            <a:endParaRPr lang="en-US" sz="1600" dirty="0"/>
          </a:p>
        </p:txBody>
      </p:sp>
      <p:sp>
        <p:nvSpPr>
          <p:cNvPr id="5" name="agenda-shape-4"/>
          <p:cNvSpPr/>
          <p:nvPr/>
        </p:nvSpPr>
        <p:spPr>
          <a:xfrm>
            <a:off x="1016000" y="2032000"/>
            <a:ext cx="4445000" cy="2413000"/>
          </a:xfrm>
          <a:prstGeom prst="roundRect">
            <a:avLst>
              <a:gd name="adj" fmla="val 4211"/>
            </a:avLst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agenda-text-5"/>
          <p:cNvSpPr/>
          <p:nvPr/>
        </p:nvSpPr>
        <p:spPr>
          <a:xfrm>
            <a:off x="1346200" y="2311400"/>
            <a:ext cx="76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D4ED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2800" dirty="0"/>
          </a:p>
        </p:txBody>
      </p:sp>
      <p:pic>
        <p:nvPicPr>
          <p:cNvPr id="7" name="agenda-icon-6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2336800"/>
            <a:ext cx="508000" cy="508000"/>
          </a:xfrm>
          <a:prstGeom prst="rect">
            <a:avLst/>
          </a:prstGeom>
        </p:spPr>
      </p:pic>
      <p:sp>
        <p:nvSpPr>
          <p:cNvPr id="8" name="agenda-text-7"/>
          <p:cNvSpPr/>
          <p:nvPr/>
        </p:nvSpPr>
        <p:spPr>
          <a:xfrm>
            <a:off x="1346200" y="2946400"/>
            <a:ext cx="381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什麼是 SEO？</a:t>
            </a:r>
            <a:endParaRPr lang="en-US" sz="2000" dirty="0"/>
          </a:p>
        </p:txBody>
      </p:sp>
      <p:sp>
        <p:nvSpPr>
          <p:cNvPr id="9" name="agenda-text-8"/>
          <p:cNvSpPr/>
          <p:nvPr/>
        </p:nvSpPr>
        <p:spPr>
          <a:xfrm>
            <a:off x="1346200" y="3454400"/>
            <a:ext cx="381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認識 SEO 定義、重要性與 SEM 的差異</a:t>
            </a:r>
            <a:endParaRPr lang="en-US" sz="1400" dirty="0"/>
          </a:p>
        </p:txBody>
      </p:sp>
      <p:sp>
        <p:nvSpPr>
          <p:cNvPr id="10" name="agenda-shape-9"/>
          <p:cNvSpPr/>
          <p:nvPr/>
        </p:nvSpPr>
        <p:spPr>
          <a:xfrm>
            <a:off x="5905500" y="2032000"/>
            <a:ext cx="4445000" cy="2413000"/>
          </a:xfrm>
          <a:prstGeom prst="roundRect">
            <a:avLst>
              <a:gd name="adj" fmla="val 4211"/>
            </a:avLst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1" name="agenda-text-10"/>
          <p:cNvSpPr/>
          <p:nvPr/>
        </p:nvSpPr>
        <p:spPr>
          <a:xfrm>
            <a:off x="6235700" y="2311400"/>
            <a:ext cx="76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D4ED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2800" dirty="0"/>
          </a:p>
        </p:txBody>
      </p:sp>
      <p:pic>
        <p:nvPicPr>
          <p:cNvPr id="12" name="agenda-icon-1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1500" y="2336800"/>
            <a:ext cx="508000" cy="508000"/>
          </a:xfrm>
          <a:prstGeom prst="rect">
            <a:avLst/>
          </a:prstGeom>
        </p:spPr>
      </p:pic>
      <p:sp>
        <p:nvSpPr>
          <p:cNvPr id="13" name="agenda-text-12"/>
          <p:cNvSpPr/>
          <p:nvPr/>
        </p:nvSpPr>
        <p:spPr>
          <a:xfrm>
            <a:off x="6235700" y="2946400"/>
            <a:ext cx="381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搜尋引擎如何運作？</a:t>
            </a:r>
            <a:endParaRPr lang="en-US" sz="2000" dirty="0"/>
          </a:p>
        </p:txBody>
      </p:sp>
      <p:sp>
        <p:nvSpPr>
          <p:cNvPr id="14" name="agenda-text-13"/>
          <p:cNvSpPr/>
          <p:nvPr/>
        </p:nvSpPr>
        <p:spPr>
          <a:xfrm>
            <a:off x="6235700" y="3454400"/>
            <a:ext cx="381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爬蟲、索引、排名的完整流程</a:t>
            </a:r>
            <a:endParaRPr lang="en-US" sz="1400" dirty="0"/>
          </a:p>
        </p:txBody>
      </p:sp>
      <p:sp>
        <p:nvSpPr>
          <p:cNvPr id="15" name="agenda-shape-14"/>
          <p:cNvSpPr/>
          <p:nvPr/>
        </p:nvSpPr>
        <p:spPr>
          <a:xfrm>
            <a:off x="10795000" y="2032000"/>
            <a:ext cx="4445000" cy="2413000"/>
          </a:xfrm>
          <a:prstGeom prst="roundRect">
            <a:avLst>
              <a:gd name="adj" fmla="val 4211"/>
            </a:avLst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6" name="agenda-text-15"/>
          <p:cNvSpPr/>
          <p:nvPr/>
        </p:nvSpPr>
        <p:spPr>
          <a:xfrm>
            <a:off x="11125200" y="2311400"/>
            <a:ext cx="76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D4ED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2800" dirty="0"/>
          </a:p>
        </p:txBody>
      </p:sp>
      <p:pic>
        <p:nvPicPr>
          <p:cNvPr id="17" name="agenda-icon-16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1000" y="2336800"/>
            <a:ext cx="508000" cy="508000"/>
          </a:xfrm>
          <a:prstGeom prst="rect">
            <a:avLst/>
          </a:prstGeom>
        </p:spPr>
      </p:pic>
      <p:sp>
        <p:nvSpPr>
          <p:cNvPr id="18" name="agenda-text-17"/>
          <p:cNvSpPr/>
          <p:nvPr/>
        </p:nvSpPr>
        <p:spPr>
          <a:xfrm>
            <a:off x="11125200" y="2946400"/>
            <a:ext cx="381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關鍵字基礎</a:t>
            </a:r>
            <a:endParaRPr lang="en-US" sz="2000" dirty="0"/>
          </a:p>
        </p:txBody>
      </p:sp>
      <p:sp>
        <p:nvSpPr>
          <p:cNvPr id="19" name="agenda-text-18"/>
          <p:cNvSpPr/>
          <p:nvPr/>
        </p:nvSpPr>
        <p:spPr>
          <a:xfrm>
            <a:off x="11125200" y="3454400"/>
            <a:ext cx="381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關鍵字類型、搜尋意圖與長尾策略</a:t>
            </a:r>
            <a:endParaRPr lang="en-US" sz="1400" dirty="0"/>
          </a:p>
        </p:txBody>
      </p:sp>
      <p:sp>
        <p:nvSpPr>
          <p:cNvPr id="20" name="agenda-shape-19"/>
          <p:cNvSpPr/>
          <p:nvPr/>
        </p:nvSpPr>
        <p:spPr>
          <a:xfrm>
            <a:off x="1016000" y="4826000"/>
            <a:ext cx="4445000" cy="2413000"/>
          </a:xfrm>
          <a:prstGeom prst="roundRect">
            <a:avLst>
              <a:gd name="adj" fmla="val 4211"/>
            </a:avLst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1" name="agenda-text-20"/>
          <p:cNvSpPr/>
          <p:nvPr/>
        </p:nvSpPr>
        <p:spPr>
          <a:xfrm>
            <a:off x="1346200" y="5105400"/>
            <a:ext cx="76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D4ED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04</a:t>
            </a:r>
            <a:endParaRPr lang="en-US" sz="2800" dirty="0"/>
          </a:p>
        </p:txBody>
      </p:sp>
      <p:pic>
        <p:nvPicPr>
          <p:cNvPr id="22" name="agenda-icon-21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5130800"/>
            <a:ext cx="508000" cy="508000"/>
          </a:xfrm>
          <a:prstGeom prst="rect">
            <a:avLst/>
          </a:prstGeom>
        </p:spPr>
      </p:pic>
      <p:sp>
        <p:nvSpPr>
          <p:cNvPr id="23" name="agenda-text-22"/>
          <p:cNvSpPr/>
          <p:nvPr/>
        </p:nvSpPr>
        <p:spPr>
          <a:xfrm>
            <a:off x="1346200" y="5740400"/>
            <a:ext cx="381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站內 SEO</a:t>
            </a:r>
            <a:endParaRPr lang="en-US" sz="2000" dirty="0"/>
          </a:p>
        </p:txBody>
      </p:sp>
      <p:sp>
        <p:nvSpPr>
          <p:cNvPr id="24" name="agenda-text-23"/>
          <p:cNvSpPr/>
          <p:nvPr/>
        </p:nvSpPr>
        <p:spPr>
          <a:xfrm>
            <a:off x="1346200" y="6248400"/>
            <a:ext cx="381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標題、Meta、內容與網站速度優化</a:t>
            </a:r>
            <a:endParaRPr lang="en-US" sz="1400" dirty="0"/>
          </a:p>
        </p:txBody>
      </p:sp>
      <p:sp>
        <p:nvSpPr>
          <p:cNvPr id="25" name="agenda-shape-24"/>
          <p:cNvSpPr/>
          <p:nvPr/>
        </p:nvSpPr>
        <p:spPr>
          <a:xfrm>
            <a:off x="5905500" y="4826000"/>
            <a:ext cx="4445000" cy="2413000"/>
          </a:xfrm>
          <a:prstGeom prst="roundRect">
            <a:avLst>
              <a:gd name="adj" fmla="val 4211"/>
            </a:avLst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6" name="agenda-text-25"/>
          <p:cNvSpPr/>
          <p:nvPr/>
        </p:nvSpPr>
        <p:spPr>
          <a:xfrm>
            <a:off x="6235700" y="5105400"/>
            <a:ext cx="76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D4ED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05</a:t>
            </a:r>
            <a:endParaRPr lang="en-US" sz="2800" dirty="0"/>
          </a:p>
        </p:txBody>
      </p:sp>
      <p:pic>
        <p:nvPicPr>
          <p:cNvPr id="27" name="agenda-icon-26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1500" y="5130800"/>
            <a:ext cx="508000" cy="508000"/>
          </a:xfrm>
          <a:prstGeom prst="rect">
            <a:avLst/>
          </a:prstGeom>
        </p:spPr>
      </p:pic>
      <p:sp>
        <p:nvSpPr>
          <p:cNvPr id="28" name="agenda-text-27"/>
          <p:cNvSpPr/>
          <p:nvPr/>
        </p:nvSpPr>
        <p:spPr>
          <a:xfrm>
            <a:off x="6235700" y="5740400"/>
            <a:ext cx="381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站外 SEO</a:t>
            </a:r>
            <a:endParaRPr lang="en-US" sz="2000" dirty="0"/>
          </a:p>
        </p:txBody>
      </p:sp>
      <p:sp>
        <p:nvSpPr>
          <p:cNvPr id="29" name="agenda-text-28"/>
          <p:cNvSpPr/>
          <p:nvPr/>
        </p:nvSpPr>
        <p:spPr>
          <a:xfrm>
            <a:off x="6235700" y="6248400"/>
            <a:ext cx="381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反向連結策略與社群媒體的角色</a:t>
            </a:r>
            <a:endParaRPr lang="en-US" sz="1400" dirty="0"/>
          </a:p>
        </p:txBody>
      </p:sp>
      <p:sp>
        <p:nvSpPr>
          <p:cNvPr id="30" name="agenda-shape-29"/>
          <p:cNvSpPr/>
          <p:nvPr/>
        </p:nvSpPr>
        <p:spPr>
          <a:xfrm>
            <a:off x="10795000" y="4826000"/>
            <a:ext cx="4445000" cy="2413000"/>
          </a:xfrm>
          <a:prstGeom prst="roundRect">
            <a:avLst>
              <a:gd name="adj" fmla="val 4211"/>
            </a:avLst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1" name="agenda-text-30"/>
          <p:cNvSpPr/>
          <p:nvPr/>
        </p:nvSpPr>
        <p:spPr>
          <a:xfrm>
            <a:off x="11125200" y="5105400"/>
            <a:ext cx="76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D4ED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06</a:t>
            </a:r>
            <a:endParaRPr lang="en-US" sz="2800" dirty="0"/>
          </a:p>
        </p:txBody>
      </p:sp>
      <p:pic>
        <p:nvPicPr>
          <p:cNvPr id="32" name="agenda-icon-31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51000" y="5130800"/>
            <a:ext cx="508000" cy="508000"/>
          </a:xfrm>
          <a:prstGeom prst="rect">
            <a:avLst/>
          </a:prstGeom>
        </p:spPr>
      </p:pic>
      <p:sp>
        <p:nvSpPr>
          <p:cNvPr id="33" name="agenda-text-32"/>
          <p:cNvSpPr/>
          <p:nvPr/>
        </p:nvSpPr>
        <p:spPr>
          <a:xfrm>
            <a:off x="11125200" y="5740400"/>
            <a:ext cx="381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工具與實測</a:t>
            </a:r>
            <a:endParaRPr lang="en-US" sz="2000" dirty="0"/>
          </a:p>
        </p:txBody>
      </p:sp>
      <p:sp>
        <p:nvSpPr>
          <p:cNvPr id="34" name="agenda-text-33"/>
          <p:cNvSpPr/>
          <p:nvPr/>
        </p:nvSpPr>
        <p:spPr>
          <a:xfrm>
            <a:off x="11125200" y="6248400"/>
            <a:ext cx="381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免費與付費工具介紹及實際操作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1_divider-text-1"/>
          <p:cNvSpPr/>
          <p:nvPr/>
        </p:nvSpPr>
        <p:spPr>
          <a:xfrm>
            <a:off x="10414000" y="1524000"/>
            <a:ext cx="5334000" cy="609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0" dirty="0">
                <a:solidFill>
                  <a:srgbClr val="1D4ED8">
                    <a:alpha val="13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36000" dirty="0"/>
          </a:p>
        </p:txBody>
      </p:sp>
      <p:sp>
        <p:nvSpPr>
          <p:cNvPr id="3" name="ch1_divider-shape-2"/>
          <p:cNvSpPr/>
          <p:nvPr/>
        </p:nvSpPr>
        <p:spPr>
          <a:xfrm>
            <a:off x="1016000" y="4191000"/>
            <a:ext cx="1143000" cy="9144"/>
          </a:xfrm>
          <a:prstGeom prst="line">
            <a:avLst/>
          </a:prstGeom>
          <a:ln w="63500">
            <a:solidFill>
              <a:srgbClr val="0EA5E9"/>
            </a:solidFill>
            <a:prstDash val="solid"/>
          </a:ln>
        </p:spPr>
      </p:sp>
      <p:sp>
        <p:nvSpPr>
          <p:cNvPr id="4" name="ch1_divider-text-3"/>
          <p:cNvSpPr/>
          <p:nvPr/>
        </p:nvSpPr>
        <p:spPr>
          <a:xfrm>
            <a:off x="1016000" y="4445000"/>
            <a:ext cx="762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0EA5E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ONE</a:t>
            </a:r>
            <a:endParaRPr lang="en-US" sz="1800" dirty="0"/>
          </a:p>
        </p:txBody>
      </p:sp>
      <p:sp>
        <p:nvSpPr>
          <p:cNvPr id="5" name="ch1_divider-text-4"/>
          <p:cNvSpPr/>
          <p:nvPr/>
        </p:nvSpPr>
        <p:spPr>
          <a:xfrm>
            <a:off x="990600" y="4953000"/>
            <a:ext cx="889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什麼是 SEO？</a:t>
            </a:r>
            <a:endParaRPr lang="en-US" sz="4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o_definition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3" name="seo_definition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= Search Engine Optimization</a:t>
            </a:r>
            <a:endParaRPr lang="en-US" sz="3000" dirty="0"/>
          </a:p>
        </p:txBody>
      </p:sp>
      <p:sp>
        <p:nvSpPr>
          <p:cNvPr id="4" name="seo_definition-shape-3"/>
          <p:cNvSpPr/>
          <p:nvPr/>
        </p:nvSpPr>
        <p:spPr>
          <a:xfrm>
            <a:off x="1016000" y="2032000"/>
            <a:ext cx="6858000" cy="1143000"/>
          </a:xfrm>
          <a:prstGeom prst="roundRect">
            <a:avLst>
              <a:gd name="adj" fmla="val 8889"/>
            </a:avLst>
          </a:prstGeom>
          <a:solidFill>
            <a:srgbClr val="F1F5F9"/>
          </a:solidFill>
          <a:ln/>
        </p:spPr>
      </p:sp>
      <p:sp>
        <p:nvSpPr>
          <p:cNvPr id="5" name="seo_definition-text-4"/>
          <p:cNvSpPr/>
          <p:nvPr/>
        </p:nvSpPr>
        <p:spPr>
          <a:xfrm>
            <a:off x="1346200" y="2260600"/>
            <a:ext cx="6223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1D4ED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中文翻譯：</a:t>
            </a:r>
            <a:r>
              <a:rPr lang="en-US" sz="2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搜尋引擎最佳化</a:t>
            </a:r>
            <a:endParaRPr lang="en-US" sz="2000" dirty="0"/>
          </a:p>
        </p:txBody>
      </p:sp>
      <p:sp>
        <p:nvSpPr>
          <p:cNvPr id="6" name="seo_definition-text-5"/>
          <p:cNvSpPr/>
          <p:nvPr/>
        </p:nvSpPr>
        <p:spPr>
          <a:xfrm>
            <a:off x="1016000" y="3556000"/>
            <a:ext cx="6858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2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核心定義：透過一系列技術與內容優化手法，讓網站在 Google 等搜尋引擎的結果頁面中，獲得更好、更靠前的排名，進而吸引更多</a:t>
            </a:r>
            <a:r>
              <a:rPr lang="en-US" sz="2000" b="1" dirty="0">
                <a:solidFill>
                  <a:srgbClr val="1D4ED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免費、自然的流量</a:t>
            </a:r>
            <a:r>
              <a:rPr lang="en-US" sz="2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。</a:t>
            </a:r>
            <a:endParaRPr lang="en-US" sz="2000" dirty="0"/>
          </a:p>
        </p:txBody>
      </p:sp>
      <p:sp>
        <p:nvSpPr>
          <p:cNvPr id="7" name="seo_definition-shape-6"/>
          <p:cNvSpPr/>
          <p:nvPr/>
        </p:nvSpPr>
        <p:spPr>
          <a:xfrm>
            <a:off x="1016000" y="5334000"/>
            <a:ext cx="6858000" cy="1778000"/>
          </a:xfrm>
          <a:prstGeom prst="roundRect">
            <a:avLst>
              <a:gd name="adj" fmla="val 5714"/>
            </a:avLst>
          </a:prstGeom>
          <a:solidFill>
            <a:srgbClr val="EFF6FF"/>
          </a:solidFill>
          <a:ln w="12700">
            <a:solidFill>
              <a:srgbClr val="1D4ED8"/>
            </a:solidFill>
            <a:prstDash val="solid"/>
          </a:ln>
        </p:spPr>
      </p:sp>
      <p:pic>
        <p:nvPicPr>
          <p:cNvPr id="8" name="seo_definition-icon-7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6200" y="5664200"/>
            <a:ext cx="406400" cy="406400"/>
          </a:xfrm>
          <a:prstGeom prst="rect">
            <a:avLst/>
          </a:prstGeom>
        </p:spPr>
      </p:pic>
      <p:sp>
        <p:nvSpPr>
          <p:cNvPr id="9" name="seo_definition-text-8"/>
          <p:cNvSpPr/>
          <p:nvPr/>
        </p:nvSpPr>
        <p:spPr>
          <a:xfrm>
            <a:off x="1905000" y="5613400"/>
            <a:ext cx="5588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關鍵概念：</a:t>
            </a: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不是付費廣告，而是透過優化讓網站「自然」出現在搜尋結果中，是一種長期且可累積的數位資產。</a:t>
            </a:r>
            <a:endParaRPr lang="en-US" sz="1700" dirty="0"/>
          </a:p>
        </p:txBody>
      </p:sp>
      <p:pic>
        <p:nvPicPr>
          <p:cNvPr id="10" name="seo_definition-image-9" descr="preencoded.png">    </p:cNvPr>
          <p:cNvPicPr>
            <a:picLocks noChangeAspect="1"/>
          </p:cNvPicPr>
          <p:nvPr/>
        </p:nvPicPr>
        <p:blipFill>
          <a:blip r:embed="rId2"/>
          <a:srcRect l="0" r="0" t="11538" b="11538"/>
          <a:stretch/>
        </p:blipFill>
        <p:spPr>
          <a:xfrm>
            <a:off x="8636000" y="2032000"/>
            <a:ext cx="6604000" cy="5080000"/>
          </a:xfrm>
          <a:prstGeom prst="roundRect">
            <a:avLst>
              <a:gd name="adj" fmla="val 3000"/>
            </a:avLst>
          </a:prstGeom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pic>
      <p:sp>
        <p:nvSpPr>
          <p:cNvPr id="11" name="seo_definition-text-10"/>
          <p:cNvSpPr/>
          <p:nvPr/>
        </p:nvSpPr>
        <p:spPr>
          <a:xfrm>
            <a:off x="8636000" y="7315200"/>
            <a:ext cx="660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圖：搜尋引擎最佳化運作概念示意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o_importance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3" name="seo_importance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為什麼 SEO 如此重要？</a:t>
            </a:r>
            <a:endParaRPr lang="en-US" sz="3000" dirty="0"/>
          </a:p>
        </p:txBody>
      </p:sp>
      <p:sp>
        <p:nvSpPr>
          <p:cNvPr id="4" name="seo_importance-text-3"/>
          <p:cNvSpPr/>
          <p:nvPr/>
        </p:nvSpPr>
        <p:spPr>
          <a:xfrm>
            <a:off x="1016000" y="1270000"/>
            <a:ext cx="1143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用數據說話：搜尋流量是企業最重要的免費資產</a:t>
            </a:r>
            <a:endParaRPr lang="en-US" sz="1600" dirty="0"/>
          </a:p>
        </p:txBody>
      </p:sp>
      <p:sp>
        <p:nvSpPr>
          <p:cNvPr id="5" name="seo_importance-shape-4"/>
          <p:cNvSpPr/>
          <p:nvPr/>
        </p:nvSpPr>
        <p:spPr>
          <a:xfrm>
            <a:off x="1016000" y="2159000"/>
            <a:ext cx="4318000" cy="4191000"/>
          </a:xfrm>
          <a:prstGeom prst="roundRect">
            <a:avLst>
              <a:gd name="adj" fmla="val 3636"/>
            </a:avLst>
          </a:prstGeom>
          <a:solidFill>
            <a:srgbClr val="F1F5F9"/>
          </a:solidFill>
          <a:ln/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pic>
        <p:nvPicPr>
          <p:cNvPr id="6" name="seo_importance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1000" y="2540000"/>
            <a:ext cx="508000" cy="508000"/>
          </a:xfrm>
          <a:prstGeom prst="rect">
            <a:avLst/>
          </a:prstGeom>
        </p:spPr>
      </p:pic>
      <p:sp>
        <p:nvSpPr>
          <p:cNvPr id="7" name="seo_importance-text-6"/>
          <p:cNvSpPr/>
          <p:nvPr/>
        </p:nvSpPr>
        <p:spPr>
          <a:xfrm>
            <a:off x="1016000" y="3238500"/>
            <a:ext cx="4318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600" dirty="0">
                <a:solidFill>
                  <a:srgbClr val="1D4ED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85億+</a:t>
            </a:r>
            <a:endParaRPr lang="en-US" sz="4600" dirty="0"/>
          </a:p>
        </p:txBody>
      </p:sp>
      <p:sp>
        <p:nvSpPr>
          <p:cNvPr id="8" name="seo_importance-text-7"/>
          <p:cNvSpPr/>
          <p:nvPr/>
        </p:nvSpPr>
        <p:spPr>
          <a:xfrm>
            <a:off x="1270000" y="4254500"/>
            <a:ext cx="381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每天處理的搜尋次數</a:t>
            </a:r>
            <a:endParaRPr lang="en-US" sz="1700" dirty="0"/>
          </a:p>
        </p:txBody>
      </p:sp>
      <p:sp>
        <p:nvSpPr>
          <p:cNvPr id="9" name="seo_importance-text-8"/>
          <p:cNvSpPr/>
          <p:nvPr/>
        </p:nvSpPr>
        <p:spPr>
          <a:xfrm>
            <a:off x="1270000" y="5842000"/>
            <a:ext cx="381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來源：Internet Live Stats, 2025</a:t>
            </a:r>
            <a:endParaRPr lang="en-US" sz="1200" dirty="0"/>
          </a:p>
        </p:txBody>
      </p:sp>
      <p:sp>
        <p:nvSpPr>
          <p:cNvPr id="10" name="seo_importance-shape-9"/>
          <p:cNvSpPr/>
          <p:nvPr/>
        </p:nvSpPr>
        <p:spPr>
          <a:xfrm>
            <a:off x="5969000" y="2159000"/>
            <a:ext cx="4318000" cy="4191000"/>
          </a:xfrm>
          <a:prstGeom prst="roundRect">
            <a:avLst>
              <a:gd name="adj" fmla="val 3636"/>
            </a:avLst>
          </a:prstGeom>
          <a:solidFill>
            <a:srgbClr val="F1F5F9"/>
          </a:solidFill>
          <a:ln/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pic>
        <p:nvPicPr>
          <p:cNvPr id="11" name="seo_importance-icon-1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0" y="2540000"/>
            <a:ext cx="508000" cy="508000"/>
          </a:xfrm>
          <a:prstGeom prst="rect">
            <a:avLst/>
          </a:prstGeom>
        </p:spPr>
      </p:pic>
      <p:sp>
        <p:nvSpPr>
          <p:cNvPr id="12" name="seo_importance-text-11"/>
          <p:cNvSpPr/>
          <p:nvPr/>
        </p:nvSpPr>
        <p:spPr>
          <a:xfrm>
            <a:off x="5969000" y="3238500"/>
            <a:ext cx="4318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600" dirty="0">
                <a:solidFill>
                  <a:srgbClr val="F59E0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91%</a:t>
            </a:r>
            <a:endParaRPr lang="en-US" sz="4600" dirty="0"/>
          </a:p>
        </p:txBody>
      </p:sp>
      <p:sp>
        <p:nvSpPr>
          <p:cNvPr id="13" name="seo_importance-text-12"/>
          <p:cNvSpPr/>
          <p:nvPr/>
        </p:nvSpPr>
        <p:spPr>
          <a:xfrm>
            <a:off x="6223000" y="4254500"/>
            <a:ext cx="381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網頁內容在 Google 上獲得零自然流量</a:t>
            </a:r>
            <a:endParaRPr lang="en-US" sz="1700" dirty="0"/>
          </a:p>
        </p:txBody>
      </p:sp>
      <p:sp>
        <p:nvSpPr>
          <p:cNvPr id="14" name="seo_importance-text-13"/>
          <p:cNvSpPr/>
          <p:nvPr/>
        </p:nvSpPr>
        <p:spPr>
          <a:xfrm>
            <a:off x="6223000" y="5842000"/>
            <a:ext cx="381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來源：Ahrefs Study, 2024</a:t>
            </a:r>
            <a:endParaRPr lang="en-US" sz="1200" dirty="0"/>
          </a:p>
        </p:txBody>
      </p:sp>
      <p:sp>
        <p:nvSpPr>
          <p:cNvPr id="15" name="seo_importance-shape-14"/>
          <p:cNvSpPr/>
          <p:nvPr/>
        </p:nvSpPr>
        <p:spPr>
          <a:xfrm>
            <a:off x="10922000" y="2159000"/>
            <a:ext cx="4318000" cy="4191000"/>
          </a:xfrm>
          <a:prstGeom prst="roundRect">
            <a:avLst>
              <a:gd name="adj" fmla="val 3636"/>
            </a:avLst>
          </a:prstGeom>
          <a:solidFill>
            <a:srgbClr val="F1F5F9"/>
          </a:solidFill>
          <a:ln/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pic>
        <p:nvPicPr>
          <p:cNvPr id="16" name="seo_importance-icon-15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7000" y="2540000"/>
            <a:ext cx="508000" cy="508000"/>
          </a:xfrm>
          <a:prstGeom prst="rect">
            <a:avLst/>
          </a:prstGeom>
        </p:spPr>
      </p:pic>
      <p:sp>
        <p:nvSpPr>
          <p:cNvPr id="17" name="seo_importance-text-16"/>
          <p:cNvSpPr/>
          <p:nvPr/>
        </p:nvSpPr>
        <p:spPr>
          <a:xfrm>
            <a:off x="10922000" y="3238500"/>
            <a:ext cx="4318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600" dirty="0">
                <a:solidFill>
                  <a:srgbClr val="0EA5E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68.7%</a:t>
            </a:r>
            <a:endParaRPr lang="en-US" sz="4600" dirty="0"/>
          </a:p>
        </p:txBody>
      </p:sp>
      <p:sp>
        <p:nvSpPr>
          <p:cNvPr id="18" name="seo_importance-text-17"/>
          <p:cNvSpPr/>
          <p:nvPr/>
        </p:nvSpPr>
        <p:spPr>
          <a:xfrm>
            <a:off x="11176000" y="4254500"/>
            <a:ext cx="381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搜尋結果前三名合計佔據的點擊率</a:t>
            </a:r>
            <a:endParaRPr lang="en-US" sz="1700" dirty="0"/>
          </a:p>
        </p:txBody>
      </p:sp>
      <p:sp>
        <p:nvSpPr>
          <p:cNvPr id="19" name="seo_importance-text-18"/>
          <p:cNvSpPr/>
          <p:nvPr/>
        </p:nvSpPr>
        <p:spPr>
          <a:xfrm>
            <a:off x="11176000" y="5842000"/>
            <a:ext cx="381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來源：Advanced Web Ranking, 2025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o_vs_sem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3" name="seo_vs_sem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vs. SEM 的差異</a:t>
            </a:r>
            <a:endParaRPr lang="en-US" sz="3000" dirty="0"/>
          </a:p>
        </p:txBody>
      </p:sp>
      <p:sp>
        <p:nvSpPr>
          <p:cNvPr id="4" name="seo_vs_sem-text-3"/>
          <p:cNvSpPr/>
          <p:nvPr/>
        </p:nvSpPr>
        <p:spPr>
          <a:xfrm>
            <a:off x="1016000" y="1270000"/>
            <a:ext cx="1143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兩者並非對立，而是相輔相成的流量策略</a:t>
            </a:r>
            <a:endParaRPr lang="en-US" sz="1600" dirty="0"/>
          </a:p>
        </p:txBody>
      </p:sp>
      <p:graphicFrame>
        <p:nvGraphicFramePr>
          <p:cNvPr id="7" name="seo_vs_sem-table-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016000" y="2032000"/>
          <a:ext cx="14224000" cy="5334000"/>
        </p:xfrm>
        <a:graphic>
          <a:graphicData uri="http://schemas.openxmlformats.org/drawingml/2006/table">
            <a:tbl>
              <a:tblPr/>
              <a:tblGrid>
                <a:gridCol w="3556000"/>
                <a:gridCol w="5334000"/>
                <a:gridCol w="5334000"/>
              </a:tblGrid>
              <a:tr h="8890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比較項目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D4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4ED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SEO（自然搜尋優化）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D4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4ED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SEM（付費搜尋廣告）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D4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4ED8"/>
                    </a:solidFill>
                  </a:tcPr>
                </a:tc>
              </a:tr>
              <a:tr h="8890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費用模式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D4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免費流量，需投入時間與內容成本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D4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每次點擊付費（CPC），持續投入預算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1D4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90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見效時間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通常需 3-6 個月才顯著見效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設定完成後即可立即獲得曝光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8890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流量持續性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排名穩定後流量可長期持續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停止付費後流量立即消失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90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信任度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使用者對自然排名信任度較高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部分使用者對廣告有排斥心理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8890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最佳策略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b="1" dirty="0">
                          <a:solidFill>
                            <a:srgbClr val="1D4ED8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SEO + SEM 並行：短期用 SEM 衝流量，長期用 SEO 建立資產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EFF6FF"/>
                    </a:solidFill>
                  </a:tcPr>
                </a:tc>
                <a:tc hMerge="1"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2_divider-text-1"/>
          <p:cNvSpPr/>
          <p:nvPr/>
        </p:nvSpPr>
        <p:spPr>
          <a:xfrm>
            <a:off x="10414000" y="1524000"/>
            <a:ext cx="5334000" cy="609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0" dirty="0">
                <a:solidFill>
                  <a:srgbClr val="1D4ED8">
                    <a:alpha val="13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36000" dirty="0"/>
          </a:p>
        </p:txBody>
      </p:sp>
      <p:sp>
        <p:nvSpPr>
          <p:cNvPr id="3" name="ch2_divider-shape-2"/>
          <p:cNvSpPr/>
          <p:nvPr/>
        </p:nvSpPr>
        <p:spPr>
          <a:xfrm>
            <a:off x="1016000" y="4191000"/>
            <a:ext cx="1143000" cy="9144"/>
          </a:xfrm>
          <a:prstGeom prst="line">
            <a:avLst/>
          </a:prstGeom>
          <a:ln w="63500">
            <a:solidFill>
              <a:srgbClr val="0EA5E9"/>
            </a:solidFill>
            <a:prstDash val="solid"/>
          </a:ln>
        </p:spPr>
      </p:sp>
      <p:sp>
        <p:nvSpPr>
          <p:cNvPr id="4" name="ch2_divider-text-3"/>
          <p:cNvSpPr/>
          <p:nvPr/>
        </p:nvSpPr>
        <p:spPr>
          <a:xfrm>
            <a:off x="1016000" y="4445000"/>
            <a:ext cx="762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0EA5E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TWO</a:t>
            </a:r>
            <a:endParaRPr lang="en-US" sz="1800" dirty="0"/>
          </a:p>
        </p:txBody>
      </p:sp>
      <p:sp>
        <p:nvSpPr>
          <p:cNvPr id="5" name="ch2_divider-text-4"/>
          <p:cNvSpPr/>
          <p:nvPr/>
        </p:nvSpPr>
        <p:spPr>
          <a:xfrm>
            <a:off x="990600" y="4953000"/>
            <a:ext cx="1016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搜尋引擎如何運作？</a:t>
            </a:r>
            <a:endParaRPr lang="en-US" sz="4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ree_step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3" name="three_steps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搜尋引擎的三大步驟</a:t>
            </a:r>
            <a:endParaRPr lang="en-US" sz="3000" dirty="0"/>
          </a:p>
        </p:txBody>
      </p:sp>
      <p:sp>
        <p:nvSpPr>
          <p:cNvPr id="4" name="three_steps-text-3"/>
          <p:cNvSpPr/>
          <p:nvPr/>
        </p:nvSpPr>
        <p:spPr>
          <a:xfrm>
            <a:off x="1016000" y="1270000"/>
            <a:ext cx="1143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從發現網頁到呈現排名，Google 經歷三個關鍵階段</a:t>
            </a:r>
            <a:endParaRPr lang="en-US" sz="1600" dirty="0"/>
          </a:p>
        </p:txBody>
      </p:sp>
      <p:sp>
        <p:nvSpPr>
          <p:cNvPr id="5" name="three_steps-shape-4"/>
          <p:cNvSpPr/>
          <p:nvPr/>
        </p:nvSpPr>
        <p:spPr>
          <a:xfrm>
            <a:off x="1016000" y="2413000"/>
            <a:ext cx="4064000" cy="3556000"/>
          </a:xfrm>
          <a:prstGeom prst="roundRect">
            <a:avLst>
              <a:gd name="adj" fmla="val 4286"/>
            </a:avLst>
          </a:prstGeom>
          <a:solidFill>
            <a:srgbClr val="F1F5F9"/>
          </a:solidFill>
          <a:ln/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pic>
        <p:nvPicPr>
          <p:cNvPr id="6" name="three_steps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4000" y="2794000"/>
            <a:ext cx="609600" cy="609600"/>
          </a:xfrm>
          <a:prstGeom prst="rect">
            <a:avLst/>
          </a:prstGeom>
        </p:spPr>
      </p:pic>
      <p:sp>
        <p:nvSpPr>
          <p:cNvPr id="7" name="three_steps-text-6"/>
          <p:cNvSpPr/>
          <p:nvPr/>
        </p:nvSpPr>
        <p:spPr>
          <a:xfrm>
            <a:off x="1016000" y="3683000"/>
            <a:ext cx="406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① 爬蟲抓取</a:t>
            </a:r>
            <a:endParaRPr lang="en-US" sz="2200" dirty="0"/>
          </a:p>
        </p:txBody>
      </p:sp>
      <p:sp>
        <p:nvSpPr>
          <p:cNvPr id="8" name="three_steps-text-7"/>
          <p:cNvSpPr/>
          <p:nvPr/>
        </p:nvSpPr>
        <p:spPr>
          <a:xfrm>
            <a:off x="1016000" y="4191000"/>
            <a:ext cx="4064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EA5E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Crawling</a:t>
            </a:r>
            <a:endParaRPr lang="en-US" sz="1400" dirty="0"/>
          </a:p>
        </p:txBody>
      </p:sp>
      <p:sp>
        <p:nvSpPr>
          <p:cNvPr id="9" name="three_steps-text-8"/>
          <p:cNvSpPr/>
          <p:nvPr/>
        </p:nvSpPr>
        <p:spPr>
          <a:xfrm>
            <a:off x="1346200" y="4572000"/>
            <a:ext cx="3403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Googlebot 自動掃描網路，發現新頁面與更新內容</a:t>
            </a:r>
            <a:endParaRPr lang="en-US" sz="1400" dirty="0"/>
          </a:p>
        </p:txBody>
      </p:sp>
      <p:pic>
        <p:nvPicPr>
          <p:cNvPr id="10" name="three_steps-icon-9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7000" y="3937000"/>
            <a:ext cx="508000" cy="508000"/>
          </a:xfrm>
          <a:prstGeom prst="rect">
            <a:avLst/>
          </a:prstGeom>
        </p:spPr>
      </p:pic>
      <p:sp>
        <p:nvSpPr>
          <p:cNvPr id="11" name="three_steps-shape-10"/>
          <p:cNvSpPr/>
          <p:nvPr/>
        </p:nvSpPr>
        <p:spPr>
          <a:xfrm>
            <a:off x="5842000" y="2413000"/>
            <a:ext cx="4064000" cy="3556000"/>
          </a:xfrm>
          <a:prstGeom prst="roundRect">
            <a:avLst>
              <a:gd name="adj" fmla="val 4286"/>
            </a:avLst>
          </a:prstGeom>
          <a:solidFill>
            <a:srgbClr val="F1F5F9"/>
          </a:solidFill>
          <a:ln/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pic>
        <p:nvPicPr>
          <p:cNvPr id="12" name="three_steps-icon-1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2794000"/>
            <a:ext cx="609600" cy="609600"/>
          </a:xfrm>
          <a:prstGeom prst="rect">
            <a:avLst/>
          </a:prstGeom>
        </p:spPr>
      </p:pic>
      <p:sp>
        <p:nvSpPr>
          <p:cNvPr id="13" name="three_steps-text-12"/>
          <p:cNvSpPr/>
          <p:nvPr/>
        </p:nvSpPr>
        <p:spPr>
          <a:xfrm>
            <a:off x="5842000" y="3683000"/>
            <a:ext cx="406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② 索引建立</a:t>
            </a:r>
            <a:endParaRPr lang="en-US" sz="2200" dirty="0"/>
          </a:p>
        </p:txBody>
      </p:sp>
      <p:sp>
        <p:nvSpPr>
          <p:cNvPr id="14" name="three_steps-text-13"/>
          <p:cNvSpPr/>
          <p:nvPr/>
        </p:nvSpPr>
        <p:spPr>
          <a:xfrm>
            <a:off x="5842000" y="4191000"/>
            <a:ext cx="4064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EA5E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Indexing</a:t>
            </a:r>
            <a:endParaRPr lang="en-US" sz="1400" dirty="0"/>
          </a:p>
        </p:txBody>
      </p:sp>
      <p:sp>
        <p:nvSpPr>
          <p:cNvPr id="15" name="three_steps-text-14"/>
          <p:cNvSpPr/>
          <p:nvPr/>
        </p:nvSpPr>
        <p:spPr>
          <a:xfrm>
            <a:off x="6172200" y="4572000"/>
            <a:ext cx="3403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將抓取的內容分析後，存入龐大的搜尋資料庫</a:t>
            </a:r>
            <a:endParaRPr lang="en-US" sz="1400" dirty="0"/>
          </a:p>
        </p:txBody>
      </p:sp>
      <p:pic>
        <p:nvPicPr>
          <p:cNvPr id="16" name="three_steps-icon-15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3000" y="3937000"/>
            <a:ext cx="508000" cy="508000"/>
          </a:xfrm>
          <a:prstGeom prst="rect">
            <a:avLst/>
          </a:prstGeom>
        </p:spPr>
      </p:pic>
      <p:sp>
        <p:nvSpPr>
          <p:cNvPr id="17" name="three_steps-shape-16"/>
          <p:cNvSpPr/>
          <p:nvPr/>
        </p:nvSpPr>
        <p:spPr>
          <a:xfrm>
            <a:off x="10668000" y="2413000"/>
            <a:ext cx="4064000" cy="3556000"/>
          </a:xfrm>
          <a:prstGeom prst="roundRect">
            <a:avLst>
              <a:gd name="adj" fmla="val 4286"/>
            </a:avLst>
          </a:prstGeom>
          <a:solidFill>
            <a:srgbClr val="F1F5F9"/>
          </a:solidFill>
          <a:ln/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pic>
        <p:nvPicPr>
          <p:cNvPr id="18" name="three_steps-icon-17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46000" y="2794000"/>
            <a:ext cx="609600" cy="609600"/>
          </a:xfrm>
          <a:prstGeom prst="rect">
            <a:avLst/>
          </a:prstGeom>
        </p:spPr>
      </p:pic>
      <p:sp>
        <p:nvSpPr>
          <p:cNvPr id="19" name="three_steps-text-18"/>
          <p:cNvSpPr/>
          <p:nvPr/>
        </p:nvSpPr>
        <p:spPr>
          <a:xfrm>
            <a:off x="10668000" y="3683000"/>
            <a:ext cx="406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③ 排名排序</a:t>
            </a:r>
            <a:endParaRPr lang="en-US" sz="2200" dirty="0"/>
          </a:p>
        </p:txBody>
      </p:sp>
      <p:sp>
        <p:nvSpPr>
          <p:cNvPr id="20" name="three_steps-text-19"/>
          <p:cNvSpPr/>
          <p:nvPr/>
        </p:nvSpPr>
        <p:spPr>
          <a:xfrm>
            <a:off x="10668000" y="4191000"/>
            <a:ext cx="4064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EA5E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Ranking</a:t>
            </a:r>
            <a:endParaRPr lang="en-US" sz="1400" dirty="0"/>
          </a:p>
        </p:txBody>
      </p:sp>
      <p:sp>
        <p:nvSpPr>
          <p:cNvPr id="21" name="three_steps-text-20"/>
          <p:cNvSpPr/>
          <p:nvPr/>
        </p:nvSpPr>
        <p:spPr>
          <a:xfrm>
            <a:off x="10998200" y="4572000"/>
            <a:ext cx="3403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依 200 多項因素，為每次搜尋排出最相關的結果順序</a:t>
            </a:r>
            <a:endParaRPr lang="en-US" sz="1400" dirty="0"/>
          </a:p>
        </p:txBody>
      </p:sp>
      <p:sp>
        <p:nvSpPr>
          <p:cNvPr id="22" name="three_steps-shape-21"/>
          <p:cNvSpPr/>
          <p:nvPr/>
        </p:nvSpPr>
        <p:spPr>
          <a:xfrm>
            <a:off x="1016000" y="6477000"/>
            <a:ext cx="13970000" cy="1143000"/>
          </a:xfrm>
          <a:prstGeom prst="roundRect">
            <a:avLst>
              <a:gd name="adj" fmla="val 8889"/>
            </a:avLst>
          </a:prstGeom>
          <a:solidFill>
            <a:srgbClr val="EFF6FF"/>
          </a:solidFill>
          <a:ln w="12700">
            <a:solidFill>
              <a:srgbClr val="1D4ED8"/>
            </a:solidFill>
            <a:prstDash val="solid"/>
          </a:ln>
        </p:spPr>
      </p:sp>
      <p:sp>
        <p:nvSpPr>
          <p:cNvPr id="23" name="three_steps-text-22"/>
          <p:cNvSpPr/>
          <p:nvPr/>
        </p:nvSpPr>
        <p:spPr>
          <a:xfrm>
            <a:off x="1346200" y="6807200"/>
            <a:ext cx="13335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理解這三個步驟，是掌握 SEO 的第一步：唯有先被「發現」、被「收錄」，網站才有機會參與「排名」的競爭。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bot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3" name="googlebot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什麼是 Google 爬蟲？</a:t>
            </a:r>
            <a:endParaRPr lang="en-US" sz="3000" dirty="0"/>
          </a:p>
        </p:txBody>
      </p:sp>
      <p:pic>
        <p:nvPicPr>
          <p:cNvPr id="4" name="googlebot-image-3" descr="preencoded.png">    </p:cNvPr>
          <p:cNvPicPr>
            <a:picLocks noChangeAspect="1"/>
          </p:cNvPicPr>
          <p:nvPr/>
        </p:nvPicPr>
        <p:blipFill>
          <a:blip r:embed="rId1"/>
          <a:srcRect l="11905" r="11905" t="0" b="0"/>
          <a:stretch/>
        </p:blipFill>
        <p:spPr>
          <a:xfrm>
            <a:off x="1016000" y="2032000"/>
            <a:ext cx="6096000" cy="5334000"/>
          </a:xfrm>
          <a:prstGeom prst="roundRect">
            <a:avLst>
              <a:gd name="adj" fmla="val 2857"/>
            </a:avLst>
          </a:prstGeom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pic>
      <p:sp>
        <p:nvSpPr>
          <p:cNvPr id="5" name="googlebot-text-4"/>
          <p:cNvSpPr/>
          <p:nvPr/>
        </p:nvSpPr>
        <p:spPr>
          <a:xfrm>
            <a:off x="1016000" y="7493000"/>
            <a:ext cx="609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圖：數位網路資料傳輸示意</a:t>
            </a:r>
            <a:endParaRPr lang="en-US" sz="1300" dirty="0"/>
          </a:p>
        </p:txBody>
      </p:sp>
      <p:sp>
        <p:nvSpPr>
          <p:cNvPr id="6" name="googlebot-text-5"/>
          <p:cNvSpPr/>
          <p:nvPr/>
        </p:nvSpPr>
        <p:spPr>
          <a:xfrm>
            <a:off x="7620000" y="2159000"/>
            <a:ext cx="7620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17500" indent="-317500">
              <a:lnSpc>
                <a:spcPts val="3200"/>
              </a:lnSpc>
              <a:spcBef>
                <a:spcPts val="10"/>
              </a:spcBef>
              <a:buSzPct val="100000"/>
              <a:buChar char="•"/>
            </a:pPr>
            <a:r>
              <a:rPr lang="en-US" sz="2000" b="1" dirty="0">
                <a:solidFill>
                  <a:srgbClr val="1D4ED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Googlebot</a:t>
            </a:r>
            <a:r>
              <a:rPr lang="en-US" sz="2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 是 Google 的自動化程式，專門用來發現與掃描網路上的頁面</a:t>
            </a:r>
            <a:endParaRPr lang="en-US" sz="2000" dirty="0"/>
          </a:p>
          <a:p>
            <a:pPr algn="l" marL="317500" indent="-317500">
              <a:lnSpc>
                <a:spcPts val="3200"/>
              </a:lnSpc>
              <a:spcBef>
                <a:spcPts val="10"/>
              </a:spcBef>
              <a:buSzPct val="100000"/>
              <a:buChar char="•"/>
            </a:pPr>
            <a:r>
              <a:rPr lang="en-US" sz="2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它像蜘蛛一樣，透過連結不斷「爬行」到新的網頁</a:t>
            </a:r>
            <a:endParaRPr lang="en-US" sz="2000" dirty="0"/>
          </a:p>
          <a:p>
            <a:pPr algn="l" marL="317500" indent="-317500">
              <a:lnSpc>
                <a:spcPts val="3200"/>
              </a:lnSpc>
              <a:spcBef>
                <a:spcPts val="10"/>
              </a:spcBef>
              <a:buSzPct val="100000"/>
              <a:buChar char="•"/>
            </a:pPr>
            <a:r>
              <a:rPr lang="en-US" sz="2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每天爬行</a:t>
            </a:r>
            <a:r>
              <a:rPr lang="en-US" sz="20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數十億</a:t>
            </a:r>
            <a:r>
              <a:rPr lang="en-US" sz="2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個網頁</a:t>
            </a:r>
            <a:endParaRPr lang="en-US" sz="2000" dirty="0"/>
          </a:p>
        </p:txBody>
      </p:sp>
      <p:sp>
        <p:nvSpPr>
          <p:cNvPr id="7" name="googlebot-shape-6"/>
          <p:cNvSpPr/>
          <p:nvPr/>
        </p:nvSpPr>
        <p:spPr>
          <a:xfrm>
            <a:off x="7620000" y="5334000"/>
            <a:ext cx="7620000" cy="2159000"/>
          </a:xfrm>
          <a:prstGeom prst="roundRect">
            <a:avLst>
              <a:gd name="adj" fmla="val 4706"/>
            </a:avLst>
          </a:prstGeom>
          <a:solidFill>
            <a:srgbClr val="F1F5F9"/>
          </a:solidFill>
          <a:ln/>
        </p:spPr>
      </p:sp>
      <p:pic>
        <p:nvPicPr>
          <p:cNvPr id="8" name="googlebot-icon-7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0200" y="5664200"/>
            <a:ext cx="406400" cy="406400"/>
          </a:xfrm>
          <a:prstGeom prst="rect">
            <a:avLst/>
          </a:prstGeom>
        </p:spPr>
      </p:pic>
      <p:sp>
        <p:nvSpPr>
          <p:cNvPr id="9" name="googlebot-text-8"/>
          <p:cNvSpPr/>
          <p:nvPr/>
        </p:nvSpPr>
        <p:spPr>
          <a:xfrm>
            <a:off x="8509000" y="5613400"/>
            <a:ext cx="6350000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重點提示：</a:t>
            </a: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網站必須具備清晰的連結結構（內部連結、Sitemap），爬蟲才能有效率地找到並抓取所有重要頁面。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dexing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3" name="indexing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索引是什麼？</a:t>
            </a:r>
            <a:endParaRPr lang="en-US" sz="3000" dirty="0"/>
          </a:p>
        </p:txBody>
      </p:sp>
      <p:sp>
        <p:nvSpPr>
          <p:cNvPr id="4" name="indexing-text-3"/>
          <p:cNvSpPr/>
          <p:nvPr/>
        </p:nvSpPr>
        <p:spPr>
          <a:xfrm>
            <a:off x="1016000" y="2159000"/>
            <a:ext cx="7112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17500" indent="-317500">
              <a:lnSpc>
                <a:spcPts val="3200"/>
              </a:lnSpc>
              <a:spcBef>
                <a:spcPts val="10"/>
              </a:spcBef>
              <a:buSzPct val="100000"/>
              <a:buChar char="•"/>
            </a:pPr>
            <a:r>
              <a:rPr lang="en-US" sz="2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索引就像是 Google 的</a:t>
            </a:r>
            <a:r>
              <a:rPr lang="en-US" sz="2000" b="1" dirty="0">
                <a:solidFill>
                  <a:srgbClr val="1D4ED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「圖書館目錄」</a:t>
            </a:r>
            <a:endParaRPr lang="en-US" sz="2000" dirty="0"/>
          </a:p>
          <a:p>
            <a:pPr algn="l" marL="317500" indent="-317500">
              <a:lnSpc>
                <a:spcPts val="3200"/>
              </a:lnSpc>
              <a:spcBef>
                <a:spcPts val="10"/>
              </a:spcBef>
              <a:buSzPct val="100000"/>
              <a:buChar char="•"/>
            </a:pPr>
            <a:r>
              <a:rPr lang="en-US" sz="2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爬蟲抓取網頁後，Google 會分析內容並將其存入龐大的索引資料庫</a:t>
            </a:r>
            <a:endParaRPr lang="en-US" sz="2000" dirty="0"/>
          </a:p>
          <a:p>
            <a:pPr algn="l" marL="317500" indent="-317500">
              <a:lnSpc>
                <a:spcPts val="3200"/>
              </a:lnSpc>
              <a:spcBef>
                <a:spcPts val="10"/>
              </a:spcBef>
              <a:buSzPct val="100000"/>
              <a:buChar char="•"/>
            </a:pPr>
            <a:r>
              <a:rPr lang="en-US" sz="2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只有</a:t>
            </a:r>
            <a:r>
              <a:rPr lang="en-US" sz="20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在索引中</a:t>
            </a:r>
            <a:r>
              <a:rPr lang="en-US" sz="2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的網頁，才有可能出現在搜尋結果中</a:t>
            </a:r>
            <a:endParaRPr lang="en-US" sz="2000" dirty="0"/>
          </a:p>
        </p:txBody>
      </p:sp>
      <p:sp>
        <p:nvSpPr>
          <p:cNvPr id="5" name="indexing-shape-4"/>
          <p:cNvSpPr/>
          <p:nvPr/>
        </p:nvSpPr>
        <p:spPr>
          <a:xfrm>
            <a:off x="1016000" y="5207000"/>
            <a:ext cx="7112000" cy="2286000"/>
          </a:xfrm>
          <a:prstGeom prst="roundRect">
            <a:avLst>
              <a:gd name="adj" fmla="val 4444"/>
            </a:avLst>
          </a:prstGeom>
          <a:solidFill>
            <a:srgbClr val="EFF6FF"/>
          </a:solidFill>
          <a:ln w="12700">
            <a:solidFill>
              <a:srgbClr val="1D4ED8"/>
            </a:solidFill>
            <a:prstDash val="solid"/>
          </a:ln>
        </p:spPr>
      </p:sp>
      <p:pic>
        <p:nvPicPr>
          <p:cNvPr id="6" name="indexing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6200" y="5537200"/>
            <a:ext cx="406400" cy="406400"/>
          </a:xfrm>
          <a:prstGeom prst="rect">
            <a:avLst/>
          </a:prstGeom>
        </p:spPr>
      </p:pic>
      <p:sp>
        <p:nvSpPr>
          <p:cNvPr id="7" name="indexing-text-6"/>
          <p:cNvSpPr/>
          <p:nvPr/>
        </p:nvSpPr>
        <p:spPr>
          <a:xfrm>
            <a:off x="1905000" y="5486400"/>
            <a:ext cx="5969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控制索引的方法：</a:t>
            </a: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可透過 </a:t>
            </a:r>
            <a:r>
              <a:rPr lang="en-US" sz="1600" dirty="0">
                <a:solidFill>
                  <a:srgbClr val="1D4ED8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robots.txt</a:t>
            </a: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 阻擋爬蟲，或使用 </a:t>
            </a:r>
            <a:r>
              <a:rPr lang="en-US" sz="1600" dirty="0">
                <a:solidFill>
                  <a:srgbClr val="1D4ED8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meta robots</a:t>
            </a: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 標籤指定「noindex」，決定哪些頁面不被收錄。</a:t>
            </a:r>
            <a:endParaRPr lang="en-US" sz="1700" dirty="0"/>
          </a:p>
        </p:txBody>
      </p:sp>
      <p:pic>
        <p:nvPicPr>
          <p:cNvPr id="8" name="indexing-image-7" descr="preencoded.png">    </p:cNvPr>
          <p:cNvPicPr>
            <a:picLocks noChangeAspect="1"/>
          </p:cNvPicPr>
          <p:nvPr/>
        </p:nvPicPr>
        <p:blipFill>
          <a:blip r:embed="rId2"/>
          <a:srcRect l="13760" r="13760" t="0" b="0"/>
          <a:stretch/>
        </p:blipFill>
        <p:spPr>
          <a:xfrm>
            <a:off x="8636000" y="2032000"/>
            <a:ext cx="6604000" cy="5461000"/>
          </a:xfrm>
          <a:prstGeom prst="roundRect">
            <a:avLst>
              <a:gd name="adj" fmla="val 2791"/>
            </a:avLst>
          </a:prstGeom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pic>
      <p:sp>
        <p:nvSpPr>
          <p:cNvPr id="9" name="indexing-text-8"/>
          <p:cNvSpPr/>
          <p:nvPr/>
        </p:nvSpPr>
        <p:spPr>
          <a:xfrm>
            <a:off x="8636000" y="7594600"/>
            <a:ext cx="660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圖：數位資料索引與儲存概念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anking_algo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3" name="ranking_algo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排名演算法的核心概念</a:t>
            </a:r>
            <a:endParaRPr lang="en-US" sz="3000" dirty="0"/>
          </a:p>
        </p:txBody>
      </p:sp>
      <p:sp>
        <p:nvSpPr>
          <p:cNvPr id="4" name="ranking_algo-text-3"/>
          <p:cNvSpPr/>
          <p:nvPr/>
        </p:nvSpPr>
        <p:spPr>
          <a:xfrm>
            <a:off x="1016000" y="1270000"/>
            <a:ext cx="1270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使用超過 200 個排名因素，可歸納為四大類別</a:t>
            </a:r>
            <a:endParaRPr lang="en-US" sz="1600" dirty="0"/>
          </a:p>
        </p:txBody>
      </p:sp>
      <p:sp>
        <p:nvSpPr>
          <p:cNvPr id="5" name="ranking_algo-shape-4"/>
          <p:cNvSpPr/>
          <p:nvPr/>
        </p:nvSpPr>
        <p:spPr>
          <a:xfrm>
            <a:off x="1016000" y="2286000"/>
            <a:ext cx="3302000" cy="4572000"/>
          </a:xfrm>
          <a:prstGeom prst="roundRect">
            <a:avLst>
              <a:gd name="adj" fmla="val 4615"/>
            </a:avLst>
          </a:prstGeom>
          <a:solidFill>
            <a:srgbClr val="F1F5F9"/>
          </a:solidFill>
          <a:ln/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pic>
        <p:nvPicPr>
          <p:cNvPr id="6" name="ranking_algo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0" y="2730500"/>
            <a:ext cx="609600" cy="609600"/>
          </a:xfrm>
          <a:prstGeom prst="rect">
            <a:avLst/>
          </a:prstGeom>
        </p:spPr>
      </p:pic>
      <p:sp>
        <p:nvSpPr>
          <p:cNvPr id="7" name="ranking_algo-text-6"/>
          <p:cNvSpPr/>
          <p:nvPr/>
        </p:nvSpPr>
        <p:spPr>
          <a:xfrm>
            <a:off x="1143000" y="3619500"/>
            <a:ext cx="304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內容品質</a:t>
            </a:r>
            <a:endParaRPr lang="en-US" sz="1900" dirty="0"/>
          </a:p>
        </p:txBody>
      </p:sp>
      <p:sp>
        <p:nvSpPr>
          <p:cNvPr id="8" name="ranking_algo-text-7"/>
          <p:cNvSpPr/>
          <p:nvPr/>
        </p:nvSpPr>
        <p:spPr>
          <a:xfrm>
            <a:off x="1270000" y="4381500"/>
            <a:ext cx="2794000" cy="21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內容深度、原創性、是否解決使用者需求、E-E-A-T 專業度</a:t>
            </a:r>
            <a:endParaRPr lang="en-US" sz="1400" dirty="0"/>
          </a:p>
        </p:txBody>
      </p:sp>
      <p:sp>
        <p:nvSpPr>
          <p:cNvPr id="9" name="ranking_algo-shape-8"/>
          <p:cNvSpPr/>
          <p:nvPr/>
        </p:nvSpPr>
        <p:spPr>
          <a:xfrm>
            <a:off x="4572000" y="2286000"/>
            <a:ext cx="3302000" cy="4572000"/>
          </a:xfrm>
          <a:prstGeom prst="roundRect">
            <a:avLst>
              <a:gd name="adj" fmla="val 4615"/>
            </a:avLst>
          </a:prstGeom>
          <a:solidFill>
            <a:srgbClr val="F1F5F9"/>
          </a:solidFill>
          <a:ln/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pic>
        <p:nvPicPr>
          <p:cNvPr id="10" name="ranking_algo-icon-9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0" y="2730500"/>
            <a:ext cx="609600" cy="609600"/>
          </a:xfrm>
          <a:prstGeom prst="rect">
            <a:avLst/>
          </a:prstGeom>
        </p:spPr>
      </p:pic>
      <p:sp>
        <p:nvSpPr>
          <p:cNvPr id="11" name="ranking_algo-text-10"/>
          <p:cNvSpPr/>
          <p:nvPr/>
        </p:nvSpPr>
        <p:spPr>
          <a:xfrm>
            <a:off x="4699000" y="3619500"/>
            <a:ext cx="304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網站技術</a:t>
            </a:r>
            <a:endParaRPr lang="en-US" sz="1900" dirty="0"/>
          </a:p>
        </p:txBody>
      </p:sp>
      <p:sp>
        <p:nvSpPr>
          <p:cNvPr id="12" name="ranking_algo-text-11"/>
          <p:cNvSpPr/>
          <p:nvPr/>
        </p:nvSpPr>
        <p:spPr>
          <a:xfrm>
            <a:off x="4826000" y="4381500"/>
            <a:ext cx="2794000" cy="21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網站速度、行動裝置友善性、安全性 HTTPS、結構化資料</a:t>
            </a:r>
            <a:endParaRPr lang="en-US" sz="1400" dirty="0"/>
          </a:p>
        </p:txBody>
      </p:sp>
      <p:sp>
        <p:nvSpPr>
          <p:cNvPr id="13" name="ranking_algo-shape-12"/>
          <p:cNvSpPr/>
          <p:nvPr/>
        </p:nvSpPr>
        <p:spPr>
          <a:xfrm>
            <a:off x="8128000" y="2286000"/>
            <a:ext cx="3302000" cy="4572000"/>
          </a:xfrm>
          <a:prstGeom prst="roundRect">
            <a:avLst>
              <a:gd name="adj" fmla="val 4615"/>
            </a:avLst>
          </a:prstGeom>
          <a:solidFill>
            <a:srgbClr val="F1F5F9"/>
          </a:solidFill>
          <a:ln/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pic>
        <p:nvPicPr>
          <p:cNvPr id="14" name="ranking_algo-icon-1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8000" y="2730500"/>
            <a:ext cx="609600" cy="609600"/>
          </a:xfrm>
          <a:prstGeom prst="rect">
            <a:avLst/>
          </a:prstGeom>
        </p:spPr>
      </p:pic>
      <p:sp>
        <p:nvSpPr>
          <p:cNvPr id="15" name="ranking_algo-text-14"/>
          <p:cNvSpPr/>
          <p:nvPr/>
        </p:nvSpPr>
        <p:spPr>
          <a:xfrm>
            <a:off x="8255000" y="3619500"/>
            <a:ext cx="304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連結權威性</a:t>
            </a:r>
            <a:endParaRPr lang="en-US" sz="1900" dirty="0"/>
          </a:p>
        </p:txBody>
      </p:sp>
      <p:sp>
        <p:nvSpPr>
          <p:cNvPr id="16" name="ranking_algo-text-15"/>
          <p:cNvSpPr/>
          <p:nvPr/>
        </p:nvSpPr>
        <p:spPr>
          <a:xfrm>
            <a:off x="8382000" y="4381500"/>
            <a:ext cx="2794000" cy="21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反向連結數量與品質、網域權威度、內部連結結構</a:t>
            </a:r>
            <a:endParaRPr lang="en-US" sz="1400" dirty="0"/>
          </a:p>
        </p:txBody>
      </p:sp>
      <p:sp>
        <p:nvSpPr>
          <p:cNvPr id="17" name="ranking_algo-shape-16"/>
          <p:cNvSpPr/>
          <p:nvPr/>
        </p:nvSpPr>
        <p:spPr>
          <a:xfrm>
            <a:off x="11684000" y="2286000"/>
            <a:ext cx="3302000" cy="4572000"/>
          </a:xfrm>
          <a:prstGeom prst="roundRect">
            <a:avLst>
              <a:gd name="adj" fmla="val 4615"/>
            </a:avLst>
          </a:prstGeom>
          <a:solidFill>
            <a:srgbClr val="F1F5F9"/>
          </a:solidFill>
          <a:ln/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pic>
        <p:nvPicPr>
          <p:cNvPr id="18" name="ranking_algo-icon-17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4000" y="2730500"/>
            <a:ext cx="609600" cy="609600"/>
          </a:xfrm>
          <a:prstGeom prst="rect">
            <a:avLst/>
          </a:prstGeom>
        </p:spPr>
      </p:pic>
      <p:sp>
        <p:nvSpPr>
          <p:cNvPr id="19" name="ranking_algo-text-18"/>
          <p:cNvSpPr/>
          <p:nvPr/>
        </p:nvSpPr>
        <p:spPr>
          <a:xfrm>
            <a:off x="11811000" y="3619500"/>
            <a:ext cx="304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使用者體驗</a:t>
            </a:r>
            <a:endParaRPr lang="en-US" sz="1900" dirty="0"/>
          </a:p>
        </p:txBody>
      </p:sp>
      <p:sp>
        <p:nvSpPr>
          <p:cNvPr id="20" name="ranking_algo-text-19"/>
          <p:cNvSpPr/>
          <p:nvPr/>
        </p:nvSpPr>
        <p:spPr>
          <a:xfrm>
            <a:off x="11938000" y="4381500"/>
            <a:ext cx="2794000" cy="21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停留時間、跳出率、Core Web Vitals 互動體驗指標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go_timeline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3" name="algo_timeline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演算法重要更新時間軸</a:t>
            </a:r>
            <a:endParaRPr lang="en-US" sz="3000" dirty="0"/>
          </a:p>
        </p:txBody>
      </p:sp>
      <p:sp>
        <p:nvSpPr>
          <p:cNvPr id="4" name="algo_timeline-shape-3"/>
          <p:cNvSpPr/>
          <p:nvPr/>
        </p:nvSpPr>
        <p:spPr>
          <a:xfrm>
            <a:off x="1270000" y="4826000"/>
            <a:ext cx="13716000" cy="9144"/>
          </a:xfrm>
          <a:prstGeom prst="line">
            <a:avLst/>
          </a:prstGeom>
          <a:ln w="38100">
            <a:solidFill>
              <a:srgbClr val="E2E8F0"/>
            </a:solidFill>
            <a:prstDash val="solid"/>
          </a:ln>
        </p:spPr>
      </p:sp>
      <p:sp>
        <p:nvSpPr>
          <p:cNvPr id="5" name="algo_timeline-shape-4"/>
          <p:cNvSpPr/>
          <p:nvPr/>
        </p:nvSpPr>
        <p:spPr>
          <a:xfrm>
            <a:off x="1193800" y="4749800"/>
            <a:ext cx="152400" cy="152400"/>
          </a:xfrm>
          <a:prstGeom prst="ellipse">
            <a:avLst/>
          </a:prstGeom>
          <a:solidFill>
            <a:srgbClr val="1D4ED8"/>
          </a:solidFill>
          <a:ln/>
        </p:spPr>
      </p:sp>
      <p:sp>
        <p:nvSpPr>
          <p:cNvPr id="6" name="algo_timeline-text-5"/>
          <p:cNvSpPr/>
          <p:nvPr/>
        </p:nvSpPr>
        <p:spPr>
          <a:xfrm>
            <a:off x="381000" y="3810000"/>
            <a:ext cx="1905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2010</a:t>
            </a:r>
            <a:endParaRPr lang="en-US" sz="1500" dirty="0"/>
          </a:p>
        </p:txBody>
      </p:sp>
      <p:sp>
        <p:nvSpPr>
          <p:cNvPr id="7" name="algo_timeline-text-6"/>
          <p:cNvSpPr/>
          <p:nvPr/>
        </p:nvSpPr>
        <p:spPr>
          <a:xfrm>
            <a:off x="254000" y="4191000"/>
            <a:ext cx="2159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Caffeine 索引系統</a:t>
            </a:r>
            <a:endParaRPr lang="en-US" sz="1200" dirty="0"/>
          </a:p>
        </p:txBody>
      </p:sp>
      <p:sp>
        <p:nvSpPr>
          <p:cNvPr id="8" name="algo_timeline-shape-7"/>
          <p:cNvSpPr/>
          <p:nvPr/>
        </p:nvSpPr>
        <p:spPr>
          <a:xfrm>
            <a:off x="3098800" y="4749800"/>
            <a:ext cx="152400" cy="152400"/>
          </a:xfrm>
          <a:prstGeom prst="ellipse">
            <a:avLst/>
          </a:prstGeom>
          <a:solidFill>
            <a:srgbClr val="1D4ED8"/>
          </a:solidFill>
          <a:ln/>
        </p:spPr>
      </p:sp>
      <p:sp>
        <p:nvSpPr>
          <p:cNvPr id="9" name="algo_timeline-text-8"/>
          <p:cNvSpPr/>
          <p:nvPr/>
        </p:nvSpPr>
        <p:spPr>
          <a:xfrm>
            <a:off x="2286000" y="5080000"/>
            <a:ext cx="1905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2011</a:t>
            </a:r>
            <a:endParaRPr lang="en-US" sz="1500" dirty="0"/>
          </a:p>
        </p:txBody>
      </p:sp>
      <p:sp>
        <p:nvSpPr>
          <p:cNvPr id="10" name="algo_timeline-text-9"/>
          <p:cNvSpPr/>
          <p:nvPr/>
        </p:nvSpPr>
        <p:spPr>
          <a:xfrm>
            <a:off x="2159000" y="5461000"/>
            <a:ext cx="2159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Panda 內容品質</a:t>
            </a:r>
            <a:endParaRPr lang="en-US" sz="1200" dirty="0"/>
          </a:p>
        </p:txBody>
      </p:sp>
      <p:sp>
        <p:nvSpPr>
          <p:cNvPr id="11" name="algo_timeline-shape-10"/>
          <p:cNvSpPr/>
          <p:nvPr/>
        </p:nvSpPr>
        <p:spPr>
          <a:xfrm>
            <a:off x="5003800" y="4749800"/>
            <a:ext cx="152400" cy="152400"/>
          </a:xfrm>
          <a:prstGeom prst="ellipse">
            <a:avLst/>
          </a:prstGeom>
          <a:solidFill>
            <a:srgbClr val="1D4ED8"/>
          </a:solidFill>
          <a:ln/>
        </p:spPr>
      </p:sp>
      <p:sp>
        <p:nvSpPr>
          <p:cNvPr id="12" name="algo_timeline-text-11"/>
          <p:cNvSpPr/>
          <p:nvPr/>
        </p:nvSpPr>
        <p:spPr>
          <a:xfrm>
            <a:off x="4191000" y="3810000"/>
            <a:ext cx="1905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2012</a:t>
            </a:r>
            <a:endParaRPr lang="en-US" sz="1500" dirty="0"/>
          </a:p>
        </p:txBody>
      </p:sp>
      <p:sp>
        <p:nvSpPr>
          <p:cNvPr id="13" name="algo_timeline-text-12"/>
          <p:cNvSpPr/>
          <p:nvPr/>
        </p:nvSpPr>
        <p:spPr>
          <a:xfrm>
            <a:off x="4064000" y="4191000"/>
            <a:ext cx="2159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Penguin 垃圾連結</a:t>
            </a:r>
            <a:endParaRPr lang="en-US" sz="1200" dirty="0"/>
          </a:p>
        </p:txBody>
      </p:sp>
      <p:sp>
        <p:nvSpPr>
          <p:cNvPr id="14" name="algo_timeline-shape-13"/>
          <p:cNvSpPr/>
          <p:nvPr/>
        </p:nvSpPr>
        <p:spPr>
          <a:xfrm>
            <a:off x="6908800" y="4749800"/>
            <a:ext cx="152400" cy="152400"/>
          </a:xfrm>
          <a:prstGeom prst="ellipse">
            <a:avLst/>
          </a:prstGeom>
          <a:solidFill>
            <a:srgbClr val="0EA5E9"/>
          </a:solidFill>
          <a:ln/>
        </p:spPr>
      </p:sp>
      <p:sp>
        <p:nvSpPr>
          <p:cNvPr id="15" name="algo_timeline-text-14"/>
          <p:cNvSpPr/>
          <p:nvPr/>
        </p:nvSpPr>
        <p:spPr>
          <a:xfrm>
            <a:off x="6096000" y="5080000"/>
            <a:ext cx="1905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2015</a:t>
            </a:r>
            <a:endParaRPr lang="en-US" sz="1500" dirty="0"/>
          </a:p>
        </p:txBody>
      </p:sp>
      <p:sp>
        <p:nvSpPr>
          <p:cNvPr id="16" name="algo_timeline-text-15"/>
          <p:cNvSpPr/>
          <p:nvPr/>
        </p:nvSpPr>
        <p:spPr>
          <a:xfrm>
            <a:off x="5969000" y="5461000"/>
            <a:ext cx="2159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RankBrain AI 排名</a:t>
            </a:r>
            <a:endParaRPr lang="en-US" sz="1200" dirty="0"/>
          </a:p>
        </p:txBody>
      </p:sp>
      <p:sp>
        <p:nvSpPr>
          <p:cNvPr id="17" name="algo_timeline-shape-16"/>
          <p:cNvSpPr/>
          <p:nvPr/>
        </p:nvSpPr>
        <p:spPr>
          <a:xfrm>
            <a:off x="8813800" y="4749800"/>
            <a:ext cx="152400" cy="152400"/>
          </a:xfrm>
          <a:prstGeom prst="ellipse">
            <a:avLst/>
          </a:prstGeom>
          <a:solidFill>
            <a:srgbClr val="0EA5E9"/>
          </a:solidFill>
          <a:ln/>
        </p:spPr>
      </p:sp>
      <p:sp>
        <p:nvSpPr>
          <p:cNvPr id="18" name="algo_timeline-text-17"/>
          <p:cNvSpPr/>
          <p:nvPr/>
        </p:nvSpPr>
        <p:spPr>
          <a:xfrm>
            <a:off x="8001000" y="3810000"/>
            <a:ext cx="1905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2018</a:t>
            </a:r>
            <a:endParaRPr lang="en-US" sz="1500" dirty="0"/>
          </a:p>
        </p:txBody>
      </p:sp>
      <p:sp>
        <p:nvSpPr>
          <p:cNvPr id="19" name="algo_timeline-text-18"/>
          <p:cNvSpPr/>
          <p:nvPr/>
        </p:nvSpPr>
        <p:spPr>
          <a:xfrm>
            <a:off x="7874000" y="4191000"/>
            <a:ext cx="2159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BERT 自然語言理解</a:t>
            </a:r>
            <a:endParaRPr lang="en-US" sz="1200" dirty="0"/>
          </a:p>
        </p:txBody>
      </p:sp>
      <p:sp>
        <p:nvSpPr>
          <p:cNvPr id="20" name="algo_timeline-shape-19"/>
          <p:cNvSpPr/>
          <p:nvPr/>
        </p:nvSpPr>
        <p:spPr>
          <a:xfrm>
            <a:off x="10718800" y="4749800"/>
            <a:ext cx="152400" cy="152400"/>
          </a:xfrm>
          <a:prstGeom prst="ellipse">
            <a:avLst/>
          </a:prstGeom>
          <a:solidFill>
            <a:srgbClr val="0EA5E9"/>
          </a:solidFill>
          <a:ln/>
        </p:spPr>
      </p:sp>
      <p:sp>
        <p:nvSpPr>
          <p:cNvPr id="21" name="algo_timeline-text-20"/>
          <p:cNvSpPr/>
          <p:nvPr/>
        </p:nvSpPr>
        <p:spPr>
          <a:xfrm>
            <a:off x="9779000" y="5080000"/>
            <a:ext cx="228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2022</a:t>
            </a:r>
            <a:endParaRPr lang="en-US" sz="1500" dirty="0"/>
          </a:p>
        </p:txBody>
      </p:sp>
      <p:sp>
        <p:nvSpPr>
          <p:cNvPr id="22" name="algo_timeline-text-21"/>
          <p:cNvSpPr/>
          <p:nvPr/>
        </p:nvSpPr>
        <p:spPr>
          <a:xfrm>
            <a:off x="9525000" y="5461000"/>
            <a:ext cx="279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Helpful Content Update</a:t>
            </a:r>
            <a:endParaRPr lang="en-US" sz="1200" dirty="0"/>
          </a:p>
        </p:txBody>
      </p:sp>
      <p:sp>
        <p:nvSpPr>
          <p:cNvPr id="23" name="algo_timeline-shape-22"/>
          <p:cNvSpPr/>
          <p:nvPr/>
        </p:nvSpPr>
        <p:spPr>
          <a:xfrm>
            <a:off x="12623800" y="4749800"/>
            <a:ext cx="152400" cy="15240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24" name="algo_timeline-text-23"/>
          <p:cNvSpPr/>
          <p:nvPr/>
        </p:nvSpPr>
        <p:spPr>
          <a:xfrm>
            <a:off x="11811000" y="3810000"/>
            <a:ext cx="228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2025</a:t>
            </a:r>
            <a:endParaRPr lang="en-US" sz="1500" dirty="0"/>
          </a:p>
        </p:txBody>
      </p:sp>
      <p:sp>
        <p:nvSpPr>
          <p:cNvPr id="25" name="algo_timeline-text-24"/>
          <p:cNvSpPr/>
          <p:nvPr/>
        </p:nvSpPr>
        <p:spPr>
          <a:xfrm>
            <a:off x="11684000" y="4191000"/>
            <a:ext cx="254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59E0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Core Update 核心更新</a:t>
            </a:r>
            <a:endParaRPr lang="en-US" sz="1200" dirty="0"/>
          </a:p>
        </p:txBody>
      </p:sp>
      <p:sp>
        <p:nvSpPr>
          <p:cNvPr id="26" name="algo_timeline-shape-25"/>
          <p:cNvSpPr/>
          <p:nvPr/>
        </p:nvSpPr>
        <p:spPr>
          <a:xfrm>
            <a:off x="1016000" y="6477000"/>
            <a:ext cx="14224000" cy="127000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/>
        </p:spPr>
      </p:sp>
      <p:sp>
        <p:nvSpPr>
          <p:cNvPr id="27" name="algo_timeline-text-26"/>
          <p:cNvSpPr/>
          <p:nvPr/>
        </p:nvSpPr>
        <p:spPr>
          <a:xfrm>
            <a:off x="1346200" y="6781800"/>
            <a:ext cx="13589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重點：演算法持續演進，核心方向始終是「獎勵對使用者真正有幫助的內容」，這也是 2022 年至今 Helpful Content 與 Core Update 的核心精神。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3_divider-text-1"/>
          <p:cNvSpPr/>
          <p:nvPr/>
        </p:nvSpPr>
        <p:spPr>
          <a:xfrm>
            <a:off x="10414000" y="1524000"/>
            <a:ext cx="5334000" cy="609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0" dirty="0">
                <a:solidFill>
                  <a:srgbClr val="1D4ED8">
                    <a:alpha val="13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36000" dirty="0"/>
          </a:p>
        </p:txBody>
      </p:sp>
      <p:sp>
        <p:nvSpPr>
          <p:cNvPr id="3" name="ch3_divider-shape-2"/>
          <p:cNvSpPr/>
          <p:nvPr/>
        </p:nvSpPr>
        <p:spPr>
          <a:xfrm>
            <a:off x="1016000" y="4191000"/>
            <a:ext cx="1143000" cy="9144"/>
          </a:xfrm>
          <a:prstGeom prst="line">
            <a:avLst/>
          </a:prstGeom>
          <a:ln w="63500">
            <a:solidFill>
              <a:srgbClr val="0EA5E9"/>
            </a:solidFill>
            <a:prstDash val="solid"/>
          </a:ln>
        </p:spPr>
      </p:sp>
      <p:sp>
        <p:nvSpPr>
          <p:cNvPr id="4" name="ch3_divider-text-3"/>
          <p:cNvSpPr/>
          <p:nvPr/>
        </p:nvSpPr>
        <p:spPr>
          <a:xfrm>
            <a:off x="1016000" y="4445000"/>
            <a:ext cx="762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0EA5E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THREE</a:t>
            </a:r>
            <a:endParaRPr lang="en-US" sz="1800" dirty="0"/>
          </a:p>
        </p:txBody>
      </p:sp>
      <p:sp>
        <p:nvSpPr>
          <p:cNvPr id="5" name="ch3_divider-text-4"/>
          <p:cNvSpPr/>
          <p:nvPr/>
        </p:nvSpPr>
        <p:spPr>
          <a:xfrm>
            <a:off x="990600" y="4953000"/>
            <a:ext cx="889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關鍵字基礎</a:t>
            </a:r>
            <a:endParaRPr lang="en-US" sz="4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eyword_definition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3" name="keyword_definition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什麼是關鍵字？</a:t>
            </a:r>
            <a:endParaRPr lang="en-US" sz="3000" dirty="0"/>
          </a:p>
        </p:txBody>
      </p:sp>
      <p:sp>
        <p:nvSpPr>
          <p:cNvPr id="4" name="keyword_definition-text-3"/>
          <p:cNvSpPr/>
          <p:nvPr/>
        </p:nvSpPr>
        <p:spPr>
          <a:xfrm>
            <a:off x="1778000" y="2286000"/>
            <a:ext cx="12700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160"/>
              </a:lnSpc>
              <a:buNone/>
            </a:pPr>
            <a:r>
              <a:rPr lang="en-US" sz="26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關鍵字，就是使用者在搜尋框中</a:t>
            </a:r>
            <a:r>
              <a:rPr lang="en-US" sz="2600" b="1" dirty="0">
                <a:solidFill>
                  <a:srgbClr val="1D4ED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輸入的詞語</a:t>
            </a:r>
            <a:r>
              <a:rPr lang="en-US" sz="26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，例如「SEO 教學」、「台北咖啡廳推薦」。</a:t>
            </a:r>
            <a:endParaRPr lang="en-US" sz="2600" dirty="0"/>
          </a:p>
        </p:txBody>
      </p:sp>
      <p:sp>
        <p:nvSpPr>
          <p:cNvPr id="5" name="keyword_definition-shape-4"/>
          <p:cNvSpPr/>
          <p:nvPr/>
        </p:nvSpPr>
        <p:spPr>
          <a:xfrm>
            <a:off x="1778000" y="4191000"/>
            <a:ext cx="12700000" cy="25400"/>
          </a:xfrm>
          <a:prstGeom prst="rect">
            <a:avLst/>
          </a:prstGeom>
          <a:solidFill>
            <a:srgbClr val="E2E8F0"/>
          </a:solidFill>
          <a:ln/>
        </p:spPr>
      </p:sp>
      <p:pic>
        <p:nvPicPr>
          <p:cNvPr id="6" name="keyword_definition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78000" y="4826000"/>
            <a:ext cx="711200" cy="711200"/>
          </a:xfrm>
          <a:prstGeom prst="rect">
            <a:avLst/>
          </a:prstGeom>
        </p:spPr>
      </p:pic>
      <p:sp>
        <p:nvSpPr>
          <p:cNvPr id="7" name="keyword_definition-text-6"/>
          <p:cNvSpPr/>
          <p:nvPr/>
        </p:nvSpPr>
        <p:spPr>
          <a:xfrm>
            <a:off x="2794000" y="4826000"/>
            <a:ext cx="11430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22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關鍵字研究是 SEO 的</a:t>
            </a:r>
            <a:r>
              <a:rPr lang="en-US" sz="22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第一步</a:t>
            </a:r>
            <a:r>
              <a:rPr lang="en-US" sz="22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，也是</a:t>
            </a:r>
            <a:r>
              <a:rPr lang="en-US" sz="2200" b="1" dirty="0">
                <a:solidFill>
                  <a:srgbClr val="1D4ED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最重要的一步</a:t>
            </a:r>
            <a:r>
              <a:rPr lang="en-US" sz="22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 —— 找對關鍵字，內容才有機會被正確的人看見。</a:t>
            </a:r>
            <a:endParaRPr lang="en-US" sz="2200" dirty="0"/>
          </a:p>
        </p:txBody>
      </p:sp>
      <p:pic>
        <p:nvPicPr>
          <p:cNvPr id="8" name="keyword_definition-icon-7" descr="preencoded.png">    </p:cNvPr>
          <p:cNvPicPr>
            <a:picLocks noChangeAspect="1"/>
          </p:cNvPicPr>
          <p:nvPr/>
        </p:nvPicPr>
        <p:blipFill>
          <a:blip r:embed="rId2">
            <a:alphaModFix amt="8000"/>
          </a:blip>
          <a:stretch>
            <a:fillRect/>
          </a:stretch>
        </p:blipFill>
        <p:spPr>
          <a:xfrm>
            <a:off x="12700000" y="6350000"/>
            <a:ext cx="2032000" cy="2032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eyword_type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3" name="keyword_types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關鍵字的四大類型</a:t>
            </a:r>
            <a:endParaRPr lang="en-US" sz="3000" dirty="0"/>
          </a:p>
        </p:txBody>
      </p:sp>
      <p:sp>
        <p:nvSpPr>
          <p:cNvPr id="4" name="keyword_types-shape-3"/>
          <p:cNvSpPr/>
          <p:nvPr/>
        </p:nvSpPr>
        <p:spPr>
          <a:xfrm>
            <a:off x="1016000" y="1905000"/>
            <a:ext cx="6731000" cy="2540000"/>
          </a:xfrm>
          <a:prstGeom prst="roundRect">
            <a:avLst>
              <a:gd name="adj" fmla="val 5000"/>
            </a:avLst>
          </a:prstGeom>
          <a:solidFill>
            <a:srgbClr val="F1F5F9"/>
          </a:solidFill>
          <a:ln/>
        </p:spPr>
      </p:sp>
      <p:pic>
        <p:nvPicPr>
          <p:cNvPr id="5" name="keyword_types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6200" y="2235200"/>
            <a:ext cx="457200" cy="457200"/>
          </a:xfrm>
          <a:prstGeom prst="rect">
            <a:avLst/>
          </a:prstGeom>
        </p:spPr>
      </p:pic>
      <p:sp>
        <p:nvSpPr>
          <p:cNvPr id="6" name="keyword_types-text-5"/>
          <p:cNvSpPr/>
          <p:nvPr/>
        </p:nvSpPr>
        <p:spPr>
          <a:xfrm>
            <a:off x="1981200" y="2235200"/>
            <a:ext cx="508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資訊型關鍵字</a:t>
            </a:r>
            <a:endParaRPr lang="en-US" sz="2000" dirty="0"/>
          </a:p>
        </p:txBody>
      </p:sp>
      <p:sp>
        <p:nvSpPr>
          <p:cNvPr id="7" name="keyword_types-text-6"/>
          <p:cNvSpPr/>
          <p:nvPr/>
        </p:nvSpPr>
        <p:spPr>
          <a:xfrm>
            <a:off x="1346200" y="2819400"/>
            <a:ext cx="609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搜尋者想「了解」某件事</a:t>
            </a:r>
            <a:endParaRPr lang="en-US" sz="1400" dirty="0"/>
          </a:p>
        </p:txBody>
      </p:sp>
      <p:sp>
        <p:nvSpPr>
          <p:cNvPr id="8" name="keyword_types-text-7"/>
          <p:cNvSpPr/>
          <p:nvPr/>
        </p:nvSpPr>
        <p:spPr>
          <a:xfrm>
            <a:off x="1346200" y="3429000"/>
            <a:ext cx="609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D4ED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例：「什麼是 SEO」</a:t>
            </a:r>
            <a:endParaRPr lang="en-US" sz="1600" dirty="0"/>
          </a:p>
        </p:txBody>
      </p:sp>
      <p:sp>
        <p:nvSpPr>
          <p:cNvPr id="9" name="keyword_types-shape-8"/>
          <p:cNvSpPr/>
          <p:nvPr/>
        </p:nvSpPr>
        <p:spPr>
          <a:xfrm>
            <a:off x="8509000" y="1905000"/>
            <a:ext cx="6731000" cy="2540000"/>
          </a:xfrm>
          <a:prstGeom prst="roundRect">
            <a:avLst>
              <a:gd name="adj" fmla="val 5000"/>
            </a:avLst>
          </a:prstGeom>
          <a:solidFill>
            <a:srgbClr val="F1F5F9"/>
          </a:solidFill>
          <a:ln/>
        </p:spPr>
      </p:sp>
      <p:pic>
        <p:nvPicPr>
          <p:cNvPr id="10" name="keyword_types-icon-9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9200" y="2235200"/>
            <a:ext cx="457200" cy="457200"/>
          </a:xfrm>
          <a:prstGeom prst="rect">
            <a:avLst/>
          </a:prstGeom>
        </p:spPr>
      </p:pic>
      <p:sp>
        <p:nvSpPr>
          <p:cNvPr id="11" name="keyword_types-text-10"/>
          <p:cNvSpPr/>
          <p:nvPr/>
        </p:nvSpPr>
        <p:spPr>
          <a:xfrm>
            <a:off x="9474200" y="2235200"/>
            <a:ext cx="508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導航型關鍵字</a:t>
            </a:r>
            <a:endParaRPr lang="en-US" sz="2000" dirty="0"/>
          </a:p>
        </p:txBody>
      </p:sp>
      <p:sp>
        <p:nvSpPr>
          <p:cNvPr id="12" name="keyword_types-text-11"/>
          <p:cNvSpPr/>
          <p:nvPr/>
        </p:nvSpPr>
        <p:spPr>
          <a:xfrm>
            <a:off x="8839200" y="2819400"/>
            <a:ext cx="609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搜尋者想「找到」特定網站</a:t>
            </a:r>
            <a:endParaRPr lang="en-US" sz="1400" dirty="0"/>
          </a:p>
        </p:txBody>
      </p:sp>
      <p:sp>
        <p:nvSpPr>
          <p:cNvPr id="13" name="keyword_types-text-12"/>
          <p:cNvSpPr/>
          <p:nvPr/>
        </p:nvSpPr>
        <p:spPr>
          <a:xfrm>
            <a:off x="8839200" y="3429000"/>
            <a:ext cx="609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D4ED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例：「YouTube 登入」</a:t>
            </a:r>
            <a:endParaRPr lang="en-US" sz="1600" dirty="0"/>
          </a:p>
        </p:txBody>
      </p:sp>
      <p:sp>
        <p:nvSpPr>
          <p:cNvPr id="14" name="keyword_types-shape-13"/>
          <p:cNvSpPr/>
          <p:nvPr/>
        </p:nvSpPr>
        <p:spPr>
          <a:xfrm>
            <a:off x="1016000" y="4826000"/>
            <a:ext cx="6731000" cy="2540000"/>
          </a:xfrm>
          <a:prstGeom prst="roundRect">
            <a:avLst>
              <a:gd name="adj" fmla="val 5000"/>
            </a:avLst>
          </a:prstGeom>
          <a:solidFill>
            <a:srgbClr val="F1F5F9"/>
          </a:solidFill>
          <a:ln/>
        </p:spPr>
      </p:sp>
      <p:pic>
        <p:nvPicPr>
          <p:cNvPr id="15" name="keyword_types-icon-14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200" y="5156200"/>
            <a:ext cx="457200" cy="457200"/>
          </a:xfrm>
          <a:prstGeom prst="rect">
            <a:avLst/>
          </a:prstGeom>
        </p:spPr>
      </p:pic>
      <p:sp>
        <p:nvSpPr>
          <p:cNvPr id="16" name="keyword_types-text-15"/>
          <p:cNvSpPr/>
          <p:nvPr/>
        </p:nvSpPr>
        <p:spPr>
          <a:xfrm>
            <a:off x="1981200" y="5156200"/>
            <a:ext cx="508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交易型關鍵字</a:t>
            </a:r>
            <a:endParaRPr lang="en-US" sz="2000" dirty="0"/>
          </a:p>
        </p:txBody>
      </p:sp>
      <p:sp>
        <p:nvSpPr>
          <p:cNvPr id="17" name="keyword_types-text-16"/>
          <p:cNvSpPr/>
          <p:nvPr/>
        </p:nvSpPr>
        <p:spPr>
          <a:xfrm>
            <a:off x="1346200" y="5740400"/>
            <a:ext cx="609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搜尋者想「購買」商品或服務</a:t>
            </a:r>
            <a:endParaRPr lang="en-US" sz="1400" dirty="0"/>
          </a:p>
        </p:txBody>
      </p:sp>
      <p:sp>
        <p:nvSpPr>
          <p:cNvPr id="18" name="keyword_types-text-17"/>
          <p:cNvSpPr/>
          <p:nvPr/>
        </p:nvSpPr>
        <p:spPr>
          <a:xfrm>
            <a:off x="1346200" y="6350000"/>
            <a:ext cx="609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D4ED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例：「買 iPhone 16」</a:t>
            </a:r>
            <a:endParaRPr lang="en-US" sz="1600" dirty="0"/>
          </a:p>
        </p:txBody>
      </p:sp>
      <p:sp>
        <p:nvSpPr>
          <p:cNvPr id="19" name="keyword_types-shape-18"/>
          <p:cNvSpPr/>
          <p:nvPr/>
        </p:nvSpPr>
        <p:spPr>
          <a:xfrm>
            <a:off x="8509000" y="4826000"/>
            <a:ext cx="6731000" cy="2540000"/>
          </a:xfrm>
          <a:prstGeom prst="roundRect">
            <a:avLst>
              <a:gd name="adj" fmla="val 5000"/>
            </a:avLst>
          </a:prstGeom>
          <a:solidFill>
            <a:srgbClr val="F1F5F9"/>
          </a:solidFill>
          <a:ln/>
        </p:spPr>
      </p:sp>
      <p:pic>
        <p:nvPicPr>
          <p:cNvPr id="20" name="keyword_types-icon-19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9200" y="5156200"/>
            <a:ext cx="457200" cy="457200"/>
          </a:xfrm>
          <a:prstGeom prst="rect">
            <a:avLst/>
          </a:prstGeom>
        </p:spPr>
      </p:pic>
      <p:sp>
        <p:nvSpPr>
          <p:cNvPr id="21" name="keyword_types-text-20"/>
          <p:cNvSpPr/>
          <p:nvPr/>
        </p:nvSpPr>
        <p:spPr>
          <a:xfrm>
            <a:off x="9474200" y="5156200"/>
            <a:ext cx="508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商業調查型關鍵字</a:t>
            </a:r>
            <a:endParaRPr lang="en-US" sz="2000" dirty="0"/>
          </a:p>
        </p:txBody>
      </p:sp>
      <p:sp>
        <p:nvSpPr>
          <p:cNvPr id="22" name="keyword_types-text-21"/>
          <p:cNvSpPr/>
          <p:nvPr/>
        </p:nvSpPr>
        <p:spPr>
          <a:xfrm>
            <a:off x="8839200" y="5740400"/>
            <a:ext cx="609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搜尋者想「比較」不同選項</a:t>
            </a:r>
            <a:endParaRPr lang="en-US" sz="1400" dirty="0"/>
          </a:p>
        </p:txBody>
      </p:sp>
      <p:sp>
        <p:nvSpPr>
          <p:cNvPr id="23" name="keyword_types-text-22"/>
          <p:cNvSpPr/>
          <p:nvPr/>
        </p:nvSpPr>
        <p:spPr>
          <a:xfrm>
            <a:off x="8839200" y="6350000"/>
            <a:ext cx="609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D4ED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例：「最佳 SEO 工具」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arch_intent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3" name="search_intent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搜尋意圖 Search Intent</a:t>
            </a:r>
            <a:endParaRPr lang="en-US" sz="3000" dirty="0"/>
          </a:p>
        </p:txBody>
      </p:sp>
      <p:sp>
        <p:nvSpPr>
          <p:cNvPr id="4" name="search_intent-text-3"/>
          <p:cNvSpPr/>
          <p:nvPr/>
        </p:nvSpPr>
        <p:spPr>
          <a:xfrm>
            <a:off x="1016000" y="2159000"/>
            <a:ext cx="7112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17500" indent="-317500">
              <a:lnSpc>
                <a:spcPts val="3200"/>
              </a:lnSpc>
              <a:spcBef>
                <a:spcPts val="10"/>
              </a:spcBef>
              <a:buSzPct val="100000"/>
              <a:buChar char="•"/>
            </a:pPr>
            <a:r>
              <a:rPr lang="en-US" sz="2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搜尋意圖是使用者搜尋時</a:t>
            </a:r>
            <a:r>
              <a:rPr lang="en-US" sz="2000" b="1" dirty="0">
                <a:solidFill>
                  <a:srgbClr val="1D4ED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真正想達到的目的</a:t>
            </a:r>
            <a:endParaRPr lang="en-US" sz="2000" dirty="0"/>
          </a:p>
          <a:p>
            <a:pPr algn="l" marL="317500" indent="-317500">
              <a:lnSpc>
                <a:spcPts val="3200"/>
              </a:lnSpc>
              <a:spcBef>
                <a:spcPts val="10"/>
              </a:spcBef>
              <a:buSzPct val="100000"/>
              <a:buChar char="•"/>
            </a:pPr>
            <a:r>
              <a:rPr lang="en-US" sz="2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演算法越來越重視意圖的匹配度</a:t>
            </a:r>
            <a:endParaRPr lang="en-US" sz="2000" dirty="0"/>
          </a:p>
          <a:p>
            <a:pPr algn="l" marL="317500" indent="-317500">
              <a:lnSpc>
                <a:spcPts val="3200"/>
              </a:lnSpc>
              <a:spcBef>
                <a:spcPts val="10"/>
              </a:spcBef>
              <a:buSzPct val="100000"/>
              <a:buChar char="•"/>
            </a:pPr>
            <a:r>
              <a:rPr lang="en-US" sz="2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內容必須符合搜尋意圖，否則</a:t>
            </a:r>
            <a:r>
              <a:rPr lang="en-US" sz="20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無法排名</a:t>
            </a:r>
            <a:endParaRPr lang="en-US" sz="2000" dirty="0"/>
          </a:p>
        </p:txBody>
      </p:sp>
      <p:sp>
        <p:nvSpPr>
          <p:cNvPr id="5" name="search_intent-shape-4"/>
          <p:cNvSpPr/>
          <p:nvPr/>
        </p:nvSpPr>
        <p:spPr>
          <a:xfrm>
            <a:off x="1016000" y="4826000"/>
            <a:ext cx="7112000" cy="2667000"/>
          </a:xfrm>
          <a:prstGeom prst="roundRect">
            <a:avLst>
              <a:gd name="adj" fmla="val 3810"/>
            </a:avLst>
          </a:prstGeom>
          <a:solidFill>
            <a:srgbClr val="FEF3C7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6" name="search_intent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6200" y="5156200"/>
            <a:ext cx="406400" cy="406400"/>
          </a:xfrm>
          <a:prstGeom prst="rect">
            <a:avLst/>
          </a:prstGeom>
        </p:spPr>
      </p:pic>
      <p:sp>
        <p:nvSpPr>
          <p:cNvPr id="7" name="search_intent-text-6"/>
          <p:cNvSpPr/>
          <p:nvPr/>
        </p:nvSpPr>
        <p:spPr>
          <a:xfrm>
            <a:off x="1905000" y="5105400"/>
            <a:ext cx="5969000" cy="21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範例：</a:t>
            </a: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搜尋「如何減肥」的使用者，通常需要的是</a:t>
            </a: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教學文章</a:t>
            </a: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或</a:t>
            </a: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方法指南</a:t>
            </a: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，而不是產品銷售頁面。若你的內容類型不符，即使關鍵字對了也難以排名。</a:t>
            </a:r>
            <a:endParaRPr lang="en-US" sz="1700" dirty="0"/>
          </a:p>
        </p:txBody>
      </p:sp>
      <p:pic>
        <p:nvPicPr>
          <p:cNvPr id="8" name="search_intent-image-7" descr="preencoded.png">    </p:cNvPr>
          <p:cNvPicPr>
            <a:picLocks noChangeAspect="1"/>
          </p:cNvPicPr>
          <p:nvPr/>
        </p:nvPicPr>
        <p:blipFill>
          <a:blip r:embed="rId2"/>
          <a:srcRect l="-7669" r="-7669" t="0" b="0"/>
          <a:stretch/>
        </p:blipFill>
        <p:spPr>
          <a:xfrm>
            <a:off x="8636000" y="2032000"/>
            <a:ext cx="6604000" cy="5461000"/>
          </a:xfrm>
          <a:prstGeom prst="roundRect">
            <a:avLst>
              <a:gd name="adj" fmla="val 2791"/>
            </a:avLst>
          </a:prstGeom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pic>
      <p:sp>
        <p:nvSpPr>
          <p:cNvPr id="9" name="search_intent-text-8"/>
          <p:cNvSpPr/>
          <p:nvPr/>
        </p:nvSpPr>
        <p:spPr>
          <a:xfrm>
            <a:off x="8636000" y="7594600"/>
            <a:ext cx="660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圖：搜尋結果頁面結構示意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ort_long_tail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3" name="short_long_tail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短尾 vs. 長尾關鍵字</a:t>
            </a:r>
            <a:endParaRPr lang="en-US" sz="3000" dirty="0"/>
          </a:p>
        </p:txBody>
      </p:sp>
      <p:graphicFrame>
        <p:nvGraphicFramePr>
          <p:cNvPr id="18" name="short_long_tail-table-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016000" y="1905000"/>
          <a:ext cx="14224000" cy="3556000"/>
        </p:xfrm>
        <a:graphic>
          <a:graphicData uri="http://schemas.openxmlformats.org/drawingml/2006/table">
            <a:tbl>
              <a:tblPr/>
              <a:tblGrid>
                <a:gridCol w="2586182"/>
                <a:gridCol w="3879273"/>
                <a:gridCol w="2586182"/>
                <a:gridCol w="2586182"/>
                <a:gridCol w="2586182"/>
              </a:tblGrid>
              <a:tr h="1185333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類型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77800" marB="1778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D4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4ED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範例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77800" marB="1778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D4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4ED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搜尋量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77800" marB="1778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D4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4ED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競爭度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77800" marB="1778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D4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4ED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轉換率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77800" marB="1778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D4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4ED8"/>
                    </a:solidFill>
                  </a:tcPr>
                </a:tc>
              </a:tr>
              <a:tr h="1185333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短尾關鍵字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77800" marB="1778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D4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「鞋子」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77800" marB="1778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D4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1D4ED8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高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77800" marB="1778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D4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F59E0B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高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77800" marB="1778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D4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低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77800" marB="1778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1D4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5333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長尾關鍵字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77800" marB="1778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「女生黑色平底鞋 寬楦 推薦」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77800" marB="1778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低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77800" marB="1778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10B981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低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77800" marB="1778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1D4ED8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高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77800" marB="1778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5" name="short_long_tail-shape-4"/>
          <p:cNvSpPr/>
          <p:nvPr/>
        </p:nvSpPr>
        <p:spPr>
          <a:xfrm>
            <a:off x="1016000" y="5842000"/>
            <a:ext cx="14224000" cy="1905000"/>
          </a:xfrm>
          <a:prstGeom prst="roundRect">
            <a:avLst>
              <a:gd name="adj" fmla="val 5333"/>
            </a:avLst>
          </a:prstGeom>
          <a:solidFill>
            <a:srgbClr val="EFF6FF"/>
          </a:solidFill>
          <a:ln w="12700">
            <a:solidFill>
              <a:srgbClr val="1D4ED8"/>
            </a:solidFill>
            <a:prstDash val="solid"/>
          </a:ln>
        </p:spPr>
      </p:sp>
      <p:pic>
        <p:nvPicPr>
          <p:cNvPr id="6" name="short_long_tail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6200" y="6172200"/>
            <a:ext cx="406400" cy="406400"/>
          </a:xfrm>
          <a:prstGeom prst="rect">
            <a:avLst/>
          </a:prstGeom>
        </p:spPr>
      </p:pic>
      <p:sp>
        <p:nvSpPr>
          <p:cNvPr id="7" name="short_long_tail-text-6"/>
          <p:cNvSpPr/>
          <p:nvPr/>
        </p:nvSpPr>
        <p:spPr>
          <a:xfrm>
            <a:off x="1905000" y="6121400"/>
            <a:ext cx="12954000" cy="139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新手建議：</a:t>
            </a:r>
            <a:r>
              <a:rPr lang="en-US" sz="1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新網站權威度較低，直接競爭短尾關鍵字往往效果不佳。建議</a:t>
            </a:r>
            <a:r>
              <a:rPr lang="en-US" sz="1800" b="1" dirty="0">
                <a:solidFill>
                  <a:srgbClr val="1D4ED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從長尾關鍵字切入</a:t>
            </a:r>
            <a:r>
              <a:rPr lang="en-US" sz="1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，逐步累積流量與網站權威，再挑戰競爭較高的短尾詞。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4_divider-text-1"/>
          <p:cNvSpPr/>
          <p:nvPr/>
        </p:nvSpPr>
        <p:spPr>
          <a:xfrm>
            <a:off x="10414000" y="1524000"/>
            <a:ext cx="5334000" cy="609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0" dirty="0">
                <a:solidFill>
                  <a:srgbClr val="1D4ED8">
                    <a:alpha val="13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04</a:t>
            </a:r>
            <a:endParaRPr lang="en-US" sz="36000" dirty="0"/>
          </a:p>
        </p:txBody>
      </p:sp>
      <p:sp>
        <p:nvSpPr>
          <p:cNvPr id="3" name="ch4_divider-shape-2"/>
          <p:cNvSpPr/>
          <p:nvPr/>
        </p:nvSpPr>
        <p:spPr>
          <a:xfrm>
            <a:off x="1016000" y="4191000"/>
            <a:ext cx="1143000" cy="9144"/>
          </a:xfrm>
          <a:prstGeom prst="line">
            <a:avLst/>
          </a:prstGeom>
          <a:ln w="63500">
            <a:solidFill>
              <a:srgbClr val="0EA5E9"/>
            </a:solidFill>
            <a:prstDash val="solid"/>
          </a:ln>
        </p:spPr>
      </p:sp>
      <p:sp>
        <p:nvSpPr>
          <p:cNvPr id="4" name="ch4_divider-text-3"/>
          <p:cNvSpPr/>
          <p:nvPr/>
        </p:nvSpPr>
        <p:spPr>
          <a:xfrm>
            <a:off x="1016000" y="4445000"/>
            <a:ext cx="762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0EA5E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FOUR</a:t>
            </a:r>
            <a:endParaRPr lang="en-US" sz="1800" dirty="0"/>
          </a:p>
        </p:txBody>
      </p:sp>
      <p:sp>
        <p:nvSpPr>
          <p:cNvPr id="5" name="ch4_divider-text-4"/>
          <p:cNvSpPr/>
          <p:nvPr/>
        </p:nvSpPr>
        <p:spPr>
          <a:xfrm>
            <a:off x="990600" y="4953000"/>
            <a:ext cx="889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站內 SEO</a:t>
            </a:r>
            <a:endParaRPr lang="en-US" sz="4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npage_seo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3" name="onpage_seo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站內 SEO 是什麼？</a:t>
            </a:r>
            <a:endParaRPr lang="en-US" sz="3000" dirty="0"/>
          </a:p>
        </p:txBody>
      </p:sp>
      <p:sp>
        <p:nvSpPr>
          <p:cNvPr id="4" name="onpage_seo-text-3"/>
          <p:cNvSpPr/>
          <p:nvPr/>
        </p:nvSpPr>
        <p:spPr>
          <a:xfrm>
            <a:off x="1016000" y="1397000"/>
            <a:ext cx="139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在自己網站上進行的優化，目標是讓 Google 更容易理解你的內容</a:t>
            </a:r>
            <a:endParaRPr lang="en-US" sz="1800" dirty="0"/>
          </a:p>
        </p:txBody>
      </p:sp>
      <p:sp>
        <p:nvSpPr>
          <p:cNvPr id="5" name="onpage_seo-shape-4"/>
          <p:cNvSpPr/>
          <p:nvPr/>
        </p:nvSpPr>
        <p:spPr>
          <a:xfrm>
            <a:off x="1016000" y="2413000"/>
            <a:ext cx="14224000" cy="965200"/>
          </a:xfrm>
          <a:prstGeom prst="roundRect">
            <a:avLst>
              <a:gd name="adj" fmla="val 10526"/>
            </a:avLst>
          </a:prstGeom>
          <a:solidFill>
            <a:srgbClr val="F1F5F9"/>
          </a:solidFill>
          <a:ln/>
        </p:spPr>
      </p:sp>
      <p:pic>
        <p:nvPicPr>
          <p:cNvPr id="6" name="onpage_seo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6200" y="2692400"/>
            <a:ext cx="406400" cy="406400"/>
          </a:xfrm>
          <a:prstGeom prst="rect">
            <a:avLst/>
          </a:prstGeom>
        </p:spPr>
      </p:pic>
      <p:sp>
        <p:nvSpPr>
          <p:cNvPr id="7" name="onpage_seo-text-6"/>
          <p:cNvSpPr/>
          <p:nvPr/>
        </p:nvSpPr>
        <p:spPr>
          <a:xfrm>
            <a:off x="2032000" y="2692400"/>
            <a:ext cx="12700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標題標籤（Title Tag）</a:t>
            </a:r>
            <a:r>
              <a:rPr lang="en-US" sz="1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 — 搜尋結果中最顯眼的文字</a:t>
            </a:r>
            <a:endParaRPr lang="en-US" sz="1800" dirty="0"/>
          </a:p>
        </p:txBody>
      </p:sp>
      <p:sp>
        <p:nvSpPr>
          <p:cNvPr id="8" name="onpage_seo-shape-7"/>
          <p:cNvSpPr/>
          <p:nvPr/>
        </p:nvSpPr>
        <p:spPr>
          <a:xfrm>
            <a:off x="1016000" y="3530600"/>
            <a:ext cx="14224000" cy="965200"/>
          </a:xfrm>
          <a:prstGeom prst="roundRect">
            <a:avLst>
              <a:gd name="adj" fmla="val 10526"/>
            </a:avLst>
          </a:prstGeom>
          <a:solidFill>
            <a:srgbClr val="F1F5F9"/>
          </a:solidFill>
          <a:ln/>
        </p:spPr>
      </p:sp>
      <p:pic>
        <p:nvPicPr>
          <p:cNvPr id="9" name="onpage_seo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200" y="3810000"/>
            <a:ext cx="406400" cy="406400"/>
          </a:xfrm>
          <a:prstGeom prst="rect">
            <a:avLst/>
          </a:prstGeom>
        </p:spPr>
      </p:pic>
      <p:sp>
        <p:nvSpPr>
          <p:cNvPr id="10" name="onpage_seo-text-9"/>
          <p:cNvSpPr/>
          <p:nvPr/>
        </p:nvSpPr>
        <p:spPr>
          <a:xfrm>
            <a:off x="2032000" y="3810000"/>
            <a:ext cx="12700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Meta 描述</a:t>
            </a:r>
            <a:r>
              <a:rPr lang="en-US" sz="1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 — 影響點擊率的關鍵文案</a:t>
            </a:r>
            <a:endParaRPr lang="en-US" sz="1800" dirty="0"/>
          </a:p>
        </p:txBody>
      </p:sp>
      <p:sp>
        <p:nvSpPr>
          <p:cNvPr id="11" name="onpage_seo-shape-10"/>
          <p:cNvSpPr/>
          <p:nvPr/>
        </p:nvSpPr>
        <p:spPr>
          <a:xfrm>
            <a:off x="1016000" y="4648200"/>
            <a:ext cx="14224000" cy="965200"/>
          </a:xfrm>
          <a:prstGeom prst="roundRect">
            <a:avLst>
              <a:gd name="adj" fmla="val 10526"/>
            </a:avLst>
          </a:prstGeom>
          <a:solidFill>
            <a:srgbClr val="F1F5F9"/>
          </a:solidFill>
          <a:ln/>
        </p:spPr>
      </p:sp>
      <p:pic>
        <p:nvPicPr>
          <p:cNvPr id="12" name="onpage_seo-icon-1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200" y="4927600"/>
            <a:ext cx="406400" cy="406400"/>
          </a:xfrm>
          <a:prstGeom prst="rect">
            <a:avLst/>
          </a:prstGeom>
        </p:spPr>
      </p:pic>
      <p:sp>
        <p:nvSpPr>
          <p:cNvPr id="13" name="onpage_seo-text-12"/>
          <p:cNvSpPr/>
          <p:nvPr/>
        </p:nvSpPr>
        <p:spPr>
          <a:xfrm>
            <a:off x="2032000" y="4927600"/>
            <a:ext cx="12700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內容結構</a:t>
            </a:r>
            <a:r>
              <a:rPr lang="en-US" sz="1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 — 清晰的 H1、H2、H3 標籤層次</a:t>
            </a:r>
            <a:endParaRPr lang="en-US" sz="1800" dirty="0"/>
          </a:p>
        </p:txBody>
      </p:sp>
      <p:sp>
        <p:nvSpPr>
          <p:cNvPr id="14" name="onpage_seo-shape-13"/>
          <p:cNvSpPr/>
          <p:nvPr/>
        </p:nvSpPr>
        <p:spPr>
          <a:xfrm>
            <a:off x="1016000" y="5765800"/>
            <a:ext cx="14224000" cy="965200"/>
          </a:xfrm>
          <a:prstGeom prst="roundRect">
            <a:avLst>
              <a:gd name="adj" fmla="val 10526"/>
            </a:avLst>
          </a:prstGeom>
          <a:solidFill>
            <a:srgbClr val="F1F5F9"/>
          </a:solidFill>
          <a:ln/>
        </p:spPr>
      </p:sp>
      <p:pic>
        <p:nvPicPr>
          <p:cNvPr id="15" name="onpage_seo-icon-14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6200" y="6045200"/>
            <a:ext cx="406400" cy="406400"/>
          </a:xfrm>
          <a:prstGeom prst="rect">
            <a:avLst/>
          </a:prstGeom>
        </p:spPr>
      </p:pic>
      <p:sp>
        <p:nvSpPr>
          <p:cNvPr id="16" name="onpage_seo-text-15"/>
          <p:cNvSpPr/>
          <p:nvPr/>
        </p:nvSpPr>
        <p:spPr>
          <a:xfrm>
            <a:off x="2032000" y="6045200"/>
            <a:ext cx="12700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圖片優化</a:t>
            </a:r>
            <a:r>
              <a:rPr lang="en-US" sz="1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 — 檔名、Alt 文字、壓縮格式</a:t>
            </a:r>
            <a:endParaRPr lang="en-US" sz="1800" dirty="0"/>
          </a:p>
        </p:txBody>
      </p:sp>
      <p:sp>
        <p:nvSpPr>
          <p:cNvPr id="17" name="onpage_seo-shape-16"/>
          <p:cNvSpPr/>
          <p:nvPr/>
        </p:nvSpPr>
        <p:spPr>
          <a:xfrm>
            <a:off x="1016000" y="6883400"/>
            <a:ext cx="14224000" cy="965200"/>
          </a:xfrm>
          <a:prstGeom prst="roundRect">
            <a:avLst>
              <a:gd name="adj" fmla="val 10526"/>
            </a:avLst>
          </a:prstGeom>
          <a:solidFill>
            <a:srgbClr val="F1F5F9"/>
          </a:solidFill>
          <a:ln/>
        </p:spPr>
      </p:sp>
      <p:pic>
        <p:nvPicPr>
          <p:cNvPr id="18" name="onpage_seo-icon-17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6200" y="7162800"/>
            <a:ext cx="406400" cy="406400"/>
          </a:xfrm>
          <a:prstGeom prst="rect">
            <a:avLst/>
          </a:prstGeom>
        </p:spPr>
      </p:pic>
      <p:sp>
        <p:nvSpPr>
          <p:cNvPr id="19" name="onpage_seo-text-18"/>
          <p:cNvSpPr/>
          <p:nvPr/>
        </p:nvSpPr>
        <p:spPr>
          <a:xfrm>
            <a:off x="2032000" y="7162800"/>
            <a:ext cx="12700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網站速度</a:t>
            </a:r>
            <a:r>
              <a:rPr lang="en-US" sz="1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 — Core Web Vitals 效能指標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_tag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3" name="title_tag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標題標籤 Title Tag</a:t>
            </a:r>
            <a:endParaRPr lang="en-US" sz="3000" dirty="0"/>
          </a:p>
        </p:txBody>
      </p:sp>
      <p:sp>
        <p:nvSpPr>
          <p:cNvPr id="4" name="title_tag-text-3"/>
          <p:cNvSpPr/>
          <p:nvPr/>
        </p:nvSpPr>
        <p:spPr>
          <a:xfrm>
            <a:off x="1016000" y="1460500"/>
            <a:ext cx="1422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位置：HTML 中的 &lt;title&gt; 標籤　｜　最佳長度：</a:t>
            </a:r>
            <a:r>
              <a:rPr lang="en-US" sz="1800" b="1" dirty="0">
                <a:solidFill>
                  <a:srgbClr val="1D4ED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50-60 個字元</a:t>
            </a:r>
            <a:r>
              <a:rPr lang="en-US" sz="1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　｜　必須包含目標關鍵字</a:t>
            </a:r>
            <a:endParaRPr lang="en-US" sz="1800" dirty="0"/>
          </a:p>
        </p:txBody>
      </p:sp>
      <p:sp>
        <p:nvSpPr>
          <p:cNvPr id="5" name="title_tag-shape-4"/>
          <p:cNvSpPr/>
          <p:nvPr/>
        </p:nvSpPr>
        <p:spPr>
          <a:xfrm>
            <a:off x="1016000" y="2540000"/>
            <a:ext cx="14224000" cy="889000"/>
          </a:xfrm>
          <a:prstGeom prst="roundRect">
            <a:avLst>
              <a:gd name="adj" fmla="val 11429"/>
            </a:avLst>
          </a:prstGeom>
          <a:solidFill>
            <a:srgbClr val="0F172A"/>
          </a:solidFill>
          <a:ln/>
        </p:spPr>
      </p:sp>
      <p:sp>
        <p:nvSpPr>
          <p:cNvPr id="6" name="title_tag-text-5"/>
          <p:cNvSpPr/>
          <p:nvPr/>
        </p:nvSpPr>
        <p:spPr>
          <a:xfrm>
            <a:off x="1346200" y="2819400"/>
            <a:ext cx="1358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7DD3FC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&lt;title&gt;SEO 基礎教學 | 2026 最新關鍵字優化指南 - 品牌名稱&lt;/title&gt;</a:t>
            </a:r>
            <a:endParaRPr lang="en-US" sz="1600" dirty="0"/>
          </a:p>
        </p:txBody>
      </p:sp>
      <p:sp>
        <p:nvSpPr>
          <p:cNvPr id="7" name="title_tag-shape-6"/>
          <p:cNvSpPr/>
          <p:nvPr/>
        </p:nvSpPr>
        <p:spPr>
          <a:xfrm>
            <a:off x="1016000" y="3810000"/>
            <a:ext cx="14224000" cy="2794000"/>
          </a:xfrm>
          <a:prstGeom prst="roundRect">
            <a:avLst>
              <a:gd name="adj" fmla="val 4545"/>
            </a:avLst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8" name="title_tag-icon-7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6200" y="4140200"/>
            <a:ext cx="304800" cy="304800"/>
          </a:xfrm>
          <a:prstGeom prst="rect">
            <a:avLst/>
          </a:prstGeom>
        </p:spPr>
      </p:pic>
      <p:sp>
        <p:nvSpPr>
          <p:cNvPr id="9" name="title_tag-text-8"/>
          <p:cNvSpPr/>
          <p:nvPr/>
        </p:nvSpPr>
        <p:spPr>
          <a:xfrm>
            <a:off x="1778000" y="4089400"/>
            <a:ext cx="508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google.com/search?q=seo教學</a:t>
            </a:r>
            <a:endParaRPr lang="en-US" sz="1400" dirty="0"/>
          </a:p>
        </p:txBody>
      </p:sp>
      <p:sp>
        <p:nvSpPr>
          <p:cNvPr id="10" name="title_tag-text-9"/>
          <p:cNvSpPr/>
          <p:nvPr/>
        </p:nvSpPr>
        <p:spPr>
          <a:xfrm>
            <a:off x="1346200" y="4673600"/>
            <a:ext cx="13335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u="sng" dirty="0">
                <a:solidFill>
                  <a:srgbClr val="1A0DA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基礎教學 | 2026 最新關鍵字優化指南 - 品牌名稱</a:t>
            </a:r>
            <a:endParaRPr lang="en-US" sz="2000" dirty="0"/>
          </a:p>
        </p:txBody>
      </p:sp>
      <p:sp>
        <p:nvSpPr>
          <p:cNvPr id="11" name="title_tag-text-10"/>
          <p:cNvSpPr/>
          <p:nvPr/>
        </p:nvSpPr>
        <p:spPr>
          <a:xfrm>
            <a:off x="1346200" y="5156200"/>
            <a:ext cx="13335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0B98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https://www.example.com › seo-guide</a:t>
            </a:r>
            <a:endParaRPr lang="en-US" sz="1400" dirty="0"/>
          </a:p>
        </p:txBody>
      </p:sp>
      <p:sp>
        <p:nvSpPr>
          <p:cNvPr id="12" name="title_tag-text-11"/>
          <p:cNvSpPr/>
          <p:nvPr/>
        </p:nvSpPr>
        <p:spPr>
          <a:xfrm>
            <a:off x="1346200" y="5537200"/>
            <a:ext cx="13335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想知道 2026 年最新的 SEO 策略？這篇完整指南帶你從零開始掌握關鍵字研究、站內優化與排名技巧...</a:t>
            </a:r>
            <a:endParaRPr lang="en-US" sz="1500" dirty="0"/>
          </a:p>
        </p:txBody>
      </p:sp>
      <p:sp>
        <p:nvSpPr>
          <p:cNvPr id="13" name="title_tag-text-12"/>
          <p:cNvSpPr/>
          <p:nvPr/>
        </p:nvSpPr>
        <p:spPr>
          <a:xfrm>
            <a:off x="1016000" y="6985000"/>
            <a:ext cx="1422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▲ 模擬 Google 搜尋結果呈現效果（示意圖）</a:t>
            </a:r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a_description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3" name="meta_description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Meta 描述 Meta Description</a:t>
            </a:r>
            <a:endParaRPr lang="en-US" sz="3000" dirty="0"/>
          </a:p>
        </p:txBody>
      </p:sp>
      <p:sp>
        <p:nvSpPr>
          <p:cNvPr id="4" name="meta_description-text-3"/>
          <p:cNvSpPr/>
          <p:nvPr/>
        </p:nvSpPr>
        <p:spPr>
          <a:xfrm>
            <a:off x="1016000" y="1460500"/>
            <a:ext cx="1422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最佳長度：</a:t>
            </a:r>
            <a:r>
              <a:rPr lang="en-US" sz="1800" b="1" dirty="0">
                <a:solidFill>
                  <a:srgbClr val="1D4ED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150-160 個字元</a:t>
            </a:r>
            <a:r>
              <a:rPr lang="en-US" sz="1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　｜　不直接影響排名，但直接影響</a:t>
            </a:r>
            <a:r>
              <a:rPr lang="en-US" sz="18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點擊率（CTR）</a:t>
            </a:r>
            <a:endParaRPr lang="en-US" sz="1800" dirty="0"/>
          </a:p>
        </p:txBody>
      </p:sp>
      <p:sp>
        <p:nvSpPr>
          <p:cNvPr id="5" name="meta_description-shape-4"/>
          <p:cNvSpPr/>
          <p:nvPr/>
        </p:nvSpPr>
        <p:spPr>
          <a:xfrm>
            <a:off x="1016000" y="2540000"/>
            <a:ext cx="14224000" cy="1143000"/>
          </a:xfrm>
          <a:prstGeom prst="roundRect">
            <a:avLst>
              <a:gd name="adj" fmla="val 8889"/>
            </a:avLst>
          </a:prstGeom>
          <a:solidFill>
            <a:srgbClr val="0F172A"/>
          </a:solidFill>
          <a:ln/>
        </p:spPr>
      </p:sp>
      <p:sp>
        <p:nvSpPr>
          <p:cNvPr id="6" name="meta_description-text-5"/>
          <p:cNvSpPr/>
          <p:nvPr/>
        </p:nvSpPr>
        <p:spPr>
          <a:xfrm>
            <a:off x="1346200" y="2743200"/>
            <a:ext cx="13589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dirty="0">
                <a:solidFill>
                  <a:srgbClr val="7DD3FC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&lt;meta name="description" content="想知道 2026 年最新的 SEO 策略？這篇完整指南帶你從零開始掌握關鍵字研究、站內優化與排名技巧。"&gt;</a:t>
            </a:r>
            <a:endParaRPr lang="en-US" sz="1500" dirty="0"/>
          </a:p>
        </p:txBody>
      </p:sp>
      <p:sp>
        <p:nvSpPr>
          <p:cNvPr id="7" name="meta_description-shape-6"/>
          <p:cNvSpPr/>
          <p:nvPr/>
        </p:nvSpPr>
        <p:spPr>
          <a:xfrm>
            <a:off x="1016000" y="4064000"/>
            <a:ext cx="14224000" cy="889000"/>
          </a:xfrm>
          <a:prstGeom prst="roundRect">
            <a:avLst>
              <a:gd name="adj" fmla="val 11429"/>
            </a:avLst>
          </a:prstGeom>
          <a:solidFill>
            <a:srgbClr val="EFF6FF"/>
          </a:solidFill>
          <a:ln w="12700">
            <a:solidFill>
              <a:srgbClr val="1D4ED8"/>
            </a:solidFill>
            <a:prstDash val="solid"/>
          </a:ln>
        </p:spPr>
      </p:sp>
      <p:pic>
        <p:nvPicPr>
          <p:cNvPr id="8" name="meta_description-icon-7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6200" y="4343400"/>
            <a:ext cx="355600" cy="355600"/>
          </a:xfrm>
          <a:prstGeom prst="rect">
            <a:avLst/>
          </a:prstGeom>
        </p:spPr>
      </p:pic>
      <p:sp>
        <p:nvSpPr>
          <p:cNvPr id="9" name="meta_description-text-8"/>
          <p:cNvSpPr/>
          <p:nvPr/>
        </p:nvSpPr>
        <p:spPr>
          <a:xfrm>
            <a:off x="1905000" y="4318000"/>
            <a:ext cx="12954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好的 Meta 描述如同一句吸引人的「廣告文案」，能大幅提升使用者的點擊意願</a:t>
            </a:r>
            <a:endParaRPr lang="en-US" sz="1600" dirty="0"/>
          </a:p>
        </p:txBody>
      </p:sp>
      <p:sp>
        <p:nvSpPr>
          <p:cNvPr id="10" name="meta_description-shape-9"/>
          <p:cNvSpPr/>
          <p:nvPr/>
        </p:nvSpPr>
        <p:spPr>
          <a:xfrm>
            <a:off x="1016000" y="5207000"/>
            <a:ext cx="14224000" cy="2286000"/>
          </a:xfrm>
          <a:prstGeom prst="roundRect">
            <a:avLst>
              <a:gd name="adj" fmla="val 5556"/>
            </a:avLst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1" name="meta_description-text-10"/>
          <p:cNvSpPr/>
          <p:nvPr/>
        </p:nvSpPr>
        <p:spPr>
          <a:xfrm>
            <a:off x="1346200" y="5511800"/>
            <a:ext cx="13335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u="sng" dirty="0">
                <a:solidFill>
                  <a:srgbClr val="1A0DA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基礎教學 | 2026 最新關鍵字優化指南 - 品牌名稱</a:t>
            </a:r>
            <a:endParaRPr lang="en-US" sz="1900" dirty="0"/>
          </a:p>
        </p:txBody>
      </p:sp>
      <p:sp>
        <p:nvSpPr>
          <p:cNvPr id="12" name="meta_description-text-11"/>
          <p:cNvSpPr/>
          <p:nvPr/>
        </p:nvSpPr>
        <p:spPr>
          <a:xfrm>
            <a:off x="1346200" y="5969000"/>
            <a:ext cx="13335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0B98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https://www.example.com › seo-guide</a:t>
            </a:r>
            <a:endParaRPr lang="en-US" sz="1400" dirty="0"/>
          </a:p>
        </p:txBody>
      </p:sp>
      <p:sp>
        <p:nvSpPr>
          <p:cNvPr id="13" name="meta_description-text-12"/>
          <p:cNvSpPr/>
          <p:nvPr/>
        </p:nvSpPr>
        <p:spPr>
          <a:xfrm>
            <a:off x="1346200" y="6350000"/>
            <a:ext cx="13335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想知道 2026 年最新的 SEO 策略？這篇完整指南帶你從零開始掌握關鍵字研究、站內優化與排名技巧。</a:t>
            </a:r>
            <a:endParaRPr lang="en-US" sz="15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ing_tag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3" name="heading_tags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H 標籤結構 Heading Tags</a:t>
            </a:r>
            <a:endParaRPr lang="en-US" sz="3000" dirty="0"/>
          </a:p>
        </p:txBody>
      </p:sp>
      <p:sp>
        <p:nvSpPr>
          <p:cNvPr id="4" name="heading_tags-text-3"/>
          <p:cNvSpPr/>
          <p:nvPr/>
        </p:nvSpPr>
        <p:spPr>
          <a:xfrm>
            <a:off x="1016000" y="1270000"/>
            <a:ext cx="1270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正確的標籤層次，幫助 Google 理解內容的組織架構</a:t>
            </a:r>
            <a:endParaRPr lang="en-US" sz="1600" dirty="0"/>
          </a:p>
        </p:txBody>
      </p:sp>
      <p:sp>
        <p:nvSpPr>
          <p:cNvPr id="5" name="heading_tags-shape-4"/>
          <p:cNvSpPr/>
          <p:nvPr/>
        </p:nvSpPr>
        <p:spPr>
          <a:xfrm>
            <a:off x="1016000" y="2159000"/>
            <a:ext cx="10160000" cy="1016000"/>
          </a:xfrm>
          <a:prstGeom prst="roundRect">
            <a:avLst>
              <a:gd name="adj" fmla="val 10000"/>
            </a:avLst>
          </a:prstGeom>
          <a:solidFill>
            <a:srgbClr val="1D4ED8"/>
          </a:solidFill>
          <a:ln/>
        </p:spPr>
      </p:sp>
      <p:sp>
        <p:nvSpPr>
          <p:cNvPr id="6" name="heading_tags-text-5"/>
          <p:cNvSpPr/>
          <p:nvPr/>
        </p:nvSpPr>
        <p:spPr>
          <a:xfrm>
            <a:off x="1346200" y="2438400"/>
            <a:ext cx="254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H1</a:t>
            </a:r>
            <a:endParaRPr lang="en-US" sz="2000" dirty="0"/>
          </a:p>
        </p:txBody>
      </p:sp>
      <p:sp>
        <p:nvSpPr>
          <p:cNvPr id="7" name="heading_tags-text-6"/>
          <p:cNvSpPr/>
          <p:nvPr/>
        </p:nvSpPr>
        <p:spPr>
          <a:xfrm>
            <a:off x="1346200" y="2819400"/>
            <a:ext cx="889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DBEAF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每頁僅一個，必須包含主要關鍵字</a:t>
            </a:r>
            <a:endParaRPr lang="en-US" sz="1400" dirty="0"/>
          </a:p>
        </p:txBody>
      </p:sp>
      <p:sp>
        <p:nvSpPr>
          <p:cNvPr id="8" name="heading_tags-shape-7"/>
          <p:cNvSpPr/>
          <p:nvPr/>
        </p:nvSpPr>
        <p:spPr>
          <a:xfrm>
            <a:off x="1778000" y="3429000"/>
            <a:ext cx="9398000" cy="889000"/>
          </a:xfrm>
          <a:prstGeom prst="roundRect">
            <a:avLst>
              <a:gd name="adj" fmla="val 11429"/>
            </a:avLst>
          </a:prstGeom>
          <a:solidFill>
            <a:srgbClr val="0EA5E9"/>
          </a:solidFill>
          <a:ln/>
        </p:spPr>
      </p:sp>
      <p:sp>
        <p:nvSpPr>
          <p:cNvPr id="9" name="heading_tags-text-8"/>
          <p:cNvSpPr/>
          <p:nvPr/>
        </p:nvSpPr>
        <p:spPr>
          <a:xfrm>
            <a:off x="2108200" y="3657600"/>
            <a:ext cx="2540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H2</a:t>
            </a:r>
            <a:endParaRPr lang="en-US" sz="1800" dirty="0"/>
          </a:p>
        </p:txBody>
      </p:sp>
      <p:sp>
        <p:nvSpPr>
          <p:cNvPr id="10" name="heading_tags-text-9"/>
          <p:cNvSpPr/>
          <p:nvPr/>
        </p:nvSpPr>
        <p:spPr>
          <a:xfrm>
            <a:off x="2108200" y="4013200"/>
            <a:ext cx="8636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E0F2F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章節標題，組織主要內容區塊</a:t>
            </a:r>
            <a:endParaRPr lang="en-US" sz="1300" dirty="0"/>
          </a:p>
        </p:txBody>
      </p:sp>
      <p:sp>
        <p:nvSpPr>
          <p:cNvPr id="11" name="heading_tags-shape-10"/>
          <p:cNvSpPr/>
          <p:nvPr/>
        </p:nvSpPr>
        <p:spPr>
          <a:xfrm>
            <a:off x="2540000" y="4572000"/>
            <a:ext cx="8636000" cy="762000"/>
          </a:xfrm>
          <a:prstGeom prst="roundRect">
            <a:avLst>
              <a:gd name="adj" fmla="val 13333"/>
            </a:avLst>
          </a:prstGeom>
          <a:solidFill>
            <a:srgbClr val="93C5FD"/>
          </a:solidFill>
          <a:ln/>
        </p:spPr>
      </p:sp>
      <p:sp>
        <p:nvSpPr>
          <p:cNvPr id="12" name="heading_tags-text-11"/>
          <p:cNvSpPr/>
          <p:nvPr/>
        </p:nvSpPr>
        <p:spPr>
          <a:xfrm>
            <a:off x="2870200" y="4749800"/>
            <a:ext cx="254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H3</a:t>
            </a:r>
            <a:endParaRPr lang="en-US" sz="1600" dirty="0"/>
          </a:p>
        </p:txBody>
      </p:sp>
      <p:sp>
        <p:nvSpPr>
          <p:cNvPr id="13" name="heading_tags-text-12"/>
          <p:cNvSpPr/>
          <p:nvPr/>
        </p:nvSpPr>
        <p:spPr>
          <a:xfrm>
            <a:off x="2870200" y="5054600"/>
            <a:ext cx="7874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3A8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子章節標題，補充細節說明</a:t>
            </a:r>
            <a:endParaRPr lang="en-US" sz="1300" dirty="0"/>
          </a:p>
        </p:txBody>
      </p:sp>
      <p:sp>
        <p:nvSpPr>
          <p:cNvPr id="14" name="heading_tags-shape-13"/>
          <p:cNvSpPr/>
          <p:nvPr/>
        </p:nvSpPr>
        <p:spPr>
          <a:xfrm>
            <a:off x="1016000" y="5969000"/>
            <a:ext cx="14224000" cy="1905000"/>
          </a:xfrm>
          <a:prstGeom prst="roundRect">
            <a:avLst>
              <a:gd name="adj" fmla="val 5333"/>
            </a:avLst>
          </a:prstGeom>
          <a:solidFill>
            <a:srgbClr val="F1F5F9"/>
          </a:solidFill>
          <a:ln/>
        </p:spPr>
      </p:sp>
      <p:pic>
        <p:nvPicPr>
          <p:cNvPr id="15" name="heading_tags-icon-1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6200" y="6299200"/>
            <a:ext cx="355600" cy="355600"/>
          </a:xfrm>
          <a:prstGeom prst="rect">
            <a:avLst/>
          </a:prstGeom>
        </p:spPr>
      </p:pic>
      <p:sp>
        <p:nvSpPr>
          <p:cNvPr id="16" name="heading_tags-text-15"/>
          <p:cNvSpPr/>
          <p:nvPr/>
        </p:nvSpPr>
        <p:spPr>
          <a:xfrm>
            <a:off x="1905000" y="6248400"/>
            <a:ext cx="12954000" cy="139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2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結構範例：一篇「SEO 教學」文章的 H1 為主標題，H2 可分為「什麼是 SEO」「關鍵字研究」「站內優化」，每個 H2 下再用 H3 細分子主題，形成清晰的樹狀結構。</a:t>
            </a:r>
            <a:endParaRPr lang="en-US" sz="17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_optimization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3" name="content_optimization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內容優化最佳實踐</a:t>
            </a:r>
            <a:endParaRPr lang="en-US" sz="3000" dirty="0"/>
          </a:p>
        </p:txBody>
      </p:sp>
      <p:sp>
        <p:nvSpPr>
          <p:cNvPr id="4" name="content_optimization-text-3"/>
          <p:cNvSpPr/>
          <p:nvPr/>
        </p:nvSpPr>
        <p:spPr>
          <a:xfrm>
            <a:off x="1016000" y="2032000"/>
            <a:ext cx="7112000" cy="48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01625" indent="-301625">
              <a:lnSpc>
                <a:spcPts val="3230"/>
              </a:lnSpc>
              <a:spcBef>
                <a:spcPts val="10"/>
              </a:spcBef>
              <a:buSzPct val="100000"/>
              <a:buChar char="•"/>
            </a:pPr>
            <a:r>
              <a:rPr lang="en-US" sz="19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內容長度：通常 </a:t>
            </a:r>
            <a:r>
              <a:rPr lang="en-US" sz="1900" b="1" dirty="0">
                <a:solidFill>
                  <a:srgbClr val="1D4ED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1500-2500 字</a:t>
            </a:r>
            <a:r>
              <a:rPr lang="en-US" sz="19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的深度內容排名更好</a:t>
            </a:r>
            <a:endParaRPr lang="en-US" sz="1900" dirty="0"/>
          </a:p>
          <a:p>
            <a:pPr algn="l" marL="301625" indent="-301625">
              <a:lnSpc>
                <a:spcPts val="3230"/>
              </a:lnSpc>
              <a:spcBef>
                <a:spcPts val="10"/>
              </a:spcBef>
              <a:buSzPct val="100000"/>
              <a:buChar char="•"/>
            </a:pPr>
            <a:r>
              <a:rPr lang="en-US" sz="19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關鍵字密度：自然使用 </a:t>
            </a:r>
            <a:r>
              <a:rPr lang="en-US" sz="19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1-2%</a:t>
            </a:r>
            <a:r>
              <a:rPr lang="en-US" sz="19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，避免刻意堆砌</a:t>
            </a:r>
            <a:endParaRPr lang="en-US" sz="1900" dirty="0"/>
          </a:p>
          <a:p>
            <a:pPr algn="l" marL="301625" indent="-301625">
              <a:lnSpc>
                <a:spcPts val="3230"/>
              </a:lnSpc>
              <a:spcBef>
                <a:spcPts val="10"/>
              </a:spcBef>
              <a:buSzPct val="100000"/>
              <a:buChar char="•"/>
            </a:pPr>
            <a:r>
              <a:rPr lang="en-US" sz="19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使用同義詞與相關詞（LSI Keywords）豐富語意</a:t>
            </a:r>
            <a:endParaRPr lang="en-US" sz="1900" dirty="0"/>
          </a:p>
          <a:p>
            <a:pPr algn="l" marL="301625" indent="-301625">
              <a:lnSpc>
                <a:spcPts val="3230"/>
              </a:lnSpc>
              <a:spcBef>
                <a:spcPts val="10"/>
              </a:spcBef>
              <a:buSzPct val="100000"/>
              <a:buChar char="•"/>
            </a:pPr>
            <a:r>
              <a:rPr lang="en-US" sz="19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加入圖片、影片、表格提升內容豐富度</a:t>
            </a:r>
            <a:endParaRPr lang="en-US" sz="1900" dirty="0"/>
          </a:p>
          <a:p>
            <a:pPr algn="l" marL="301625" indent="-301625">
              <a:lnSpc>
                <a:spcPts val="3230"/>
              </a:lnSpc>
              <a:spcBef>
                <a:spcPts val="10"/>
              </a:spcBef>
              <a:buSzPct val="100000"/>
              <a:buChar char="•"/>
            </a:pPr>
            <a:r>
              <a:rPr lang="en-US" sz="19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遵循 </a:t>
            </a:r>
            <a:r>
              <a:rPr lang="en-US" sz="1900" b="1" dirty="0">
                <a:solidFill>
                  <a:srgbClr val="1D4ED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E-E-A-T</a:t>
            </a:r>
            <a:r>
              <a:rPr lang="en-US" sz="19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 原則：經驗、專業、權威、可信</a:t>
            </a:r>
            <a:endParaRPr lang="en-US" sz="1900" dirty="0"/>
          </a:p>
        </p:txBody>
      </p:sp>
      <p:pic>
        <p:nvPicPr>
          <p:cNvPr id="5" name="content_optimization-image-4" descr="preencoded.png">    </p:cNvPr>
          <p:cNvPicPr>
            <a:picLocks noChangeAspect="1"/>
          </p:cNvPicPr>
          <p:nvPr/>
        </p:nvPicPr>
        <p:blipFill>
          <a:blip r:embed="rId1"/>
          <a:srcRect l="7579" r="7579" t="0" b="0"/>
          <a:stretch/>
        </p:blipFill>
        <p:spPr>
          <a:xfrm>
            <a:off x="8636000" y="2032000"/>
            <a:ext cx="6604000" cy="5334000"/>
          </a:xfrm>
          <a:prstGeom prst="roundRect">
            <a:avLst>
              <a:gd name="adj" fmla="val 2857"/>
            </a:avLst>
          </a:prstGeom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pic>
      <p:sp>
        <p:nvSpPr>
          <p:cNvPr id="6" name="content_optimization-text-5"/>
          <p:cNvSpPr/>
          <p:nvPr/>
        </p:nvSpPr>
        <p:spPr>
          <a:xfrm>
            <a:off x="8636000" y="7467600"/>
            <a:ext cx="660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圖：內容創作與寫作工作環境</a:t>
            </a:r>
            <a:endParaRPr lang="en-US" sz="13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_seo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3" name="image_seo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圖片 SEO 優化</a:t>
            </a:r>
            <a:endParaRPr lang="en-US" sz="3000" dirty="0"/>
          </a:p>
        </p:txBody>
      </p:sp>
      <p:sp>
        <p:nvSpPr>
          <p:cNvPr id="4" name="image_seo-shape-3"/>
          <p:cNvSpPr/>
          <p:nvPr/>
        </p:nvSpPr>
        <p:spPr>
          <a:xfrm>
            <a:off x="1016000" y="2032000"/>
            <a:ext cx="4318000" cy="3556000"/>
          </a:xfrm>
          <a:prstGeom prst="roundRect">
            <a:avLst>
              <a:gd name="adj" fmla="val 4286"/>
            </a:avLst>
          </a:prstGeom>
          <a:solidFill>
            <a:srgbClr val="F1F5F9"/>
          </a:solidFill>
          <a:ln/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pic>
        <p:nvPicPr>
          <p:cNvPr id="5" name="image_seo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1000" y="2413000"/>
            <a:ext cx="508000" cy="508000"/>
          </a:xfrm>
          <a:prstGeom prst="rect">
            <a:avLst/>
          </a:prstGeom>
        </p:spPr>
      </p:pic>
      <p:sp>
        <p:nvSpPr>
          <p:cNvPr id="6" name="image_seo-text-5"/>
          <p:cNvSpPr/>
          <p:nvPr/>
        </p:nvSpPr>
        <p:spPr>
          <a:xfrm>
            <a:off x="1346200" y="3175000"/>
            <a:ext cx="3683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檔案名稱</a:t>
            </a:r>
            <a:endParaRPr lang="en-US" sz="1900" dirty="0"/>
          </a:p>
        </p:txBody>
      </p:sp>
      <p:sp>
        <p:nvSpPr>
          <p:cNvPr id="7" name="image_seo-text-6"/>
          <p:cNvSpPr/>
          <p:nvPr/>
        </p:nvSpPr>
        <p:spPr>
          <a:xfrm>
            <a:off x="1346200" y="3810000"/>
            <a:ext cx="3683000" cy="139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使用描述性名稱，如 seo-basics-guide.jpg，而非 IMG_001.jpg</a:t>
            </a:r>
            <a:endParaRPr lang="en-US" sz="1400" dirty="0"/>
          </a:p>
        </p:txBody>
      </p:sp>
      <p:sp>
        <p:nvSpPr>
          <p:cNvPr id="8" name="image_seo-shape-7"/>
          <p:cNvSpPr/>
          <p:nvPr/>
        </p:nvSpPr>
        <p:spPr>
          <a:xfrm>
            <a:off x="5969000" y="2032000"/>
            <a:ext cx="4318000" cy="3556000"/>
          </a:xfrm>
          <a:prstGeom prst="roundRect">
            <a:avLst>
              <a:gd name="adj" fmla="val 4286"/>
            </a:avLst>
          </a:prstGeom>
          <a:solidFill>
            <a:srgbClr val="F1F5F9"/>
          </a:solidFill>
          <a:ln/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pic>
        <p:nvPicPr>
          <p:cNvPr id="9" name="image_seo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0" y="2413000"/>
            <a:ext cx="508000" cy="508000"/>
          </a:xfrm>
          <a:prstGeom prst="rect">
            <a:avLst/>
          </a:prstGeom>
        </p:spPr>
      </p:pic>
      <p:sp>
        <p:nvSpPr>
          <p:cNvPr id="10" name="image_seo-text-9"/>
          <p:cNvSpPr/>
          <p:nvPr/>
        </p:nvSpPr>
        <p:spPr>
          <a:xfrm>
            <a:off x="6299200" y="3175000"/>
            <a:ext cx="3683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Alt 文字</a:t>
            </a:r>
            <a:endParaRPr lang="en-US" sz="1900" dirty="0"/>
          </a:p>
        </p:txBody>
      </p:sp>
      <p:sp>
        <p:nvSpPr>
          <p:cNvPr id="11" name="image_seo-text-10"/>
          <p:cNvSpPr/>
          <p:nvPr/>
        </p:nvSpPr>
        <p:spPr>
          <a:xfrm>
            <a:off x="6299200" y="3810000"/>
            <a:ext cx="3683000" cy="139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描述圖片內容並包含關鍵字，同時提升無障礙體驗</a:t>
            </a:r>
            <a:endParaRPr lang="en-US" sz="1400" dirty="0"/>
          </a:p>
        </p:txBody>
      </p:sp>
      <p:sp>
        <p:nvSpPr>
          <p:cNvPr id="12" name="image_seo-shape-11"/>
          <p:cNvSpPr/>
          <p:nvPr/>
        </p:nvSpPr>
        <p:spPr>
          <a:xfrm>
            <a:off x="10922000" y="2032000"/>
            <a:ext cx="4318000" cy="3556000"/>
          </a:xfrm>
          <a:prstGeom prst="roundRect">
            <a:avLst>
              <a:gd name="adj" fmla="val 4286"/>
            </a:avLst>
          </a:prstGeom>
          <a:solidFill>
            <a:srgbClr val="F1F5F9"/>
          </a:solidFill>
          <a:ln/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pic>
        <p:nvPicPr>
          <p:cNvPr id="13" name="image_seo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7000" y="2413000"/>
            <a:ext cx="508000" cy="508000"/>
          </a:xfrm>
          <a:prstGeom prst="rect">
            <a:avLst/>
          </a:prstGeom>
        </p:spPr>
      </p:pic>
      <p:sp>
        <p:nvSpPr>
          <p:cNvPr id="14" name="image_seo-text-13"/>
          <p:cNvSpPr/>
          <p:nvPr/>
        </p:nvSpPr>
        <p:spPr>
          <a:xfrm>
            <a:off x="11252200" y="3175000"/>
            <a:ext cx="3683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壓縮與格式</a:t>
            </a:r>
            <a:endParaRPr lang="en-US" sz="1900" dirty="0"/>
          </a:p>
        </p:txBody>
      </p:sp>
      <p:sp>
        <p:nvSpPr>
          <p:cNvPr id="15" name="image_seo-text-14"/>
          <p:cNvSpPr/>
          <p:nvPr/>
        </p:nvSpPr>
        <p:spPr>
          <a:xfrm>
            <a:off x="11252200" y="3810000"/>
            <a:ext cx="3683000" cy="139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壓縮圖片檔案大小，優先使用 WebP 等新一代格式</a:t>
            </a:r>
            <a:endParaRPr lang="en-US" sz="1400" dirty="0"/>
          </a:p>
        </p:txBody>
      </p:sp>
      <p:sp>
        <p:nvSpPr>
          <p:cNvPr id="16" name="image_seo-shape-15"/>
          <p:cNvSpPr/>
          <p:nvPr/>
        </p:nvSpPr>
        <p:spPr>
          <a:xfrm>
            <a:off x="1016000" y="6096000"/>
            <a:ext cx="14224000" cy="1143000"/>
          </a:xfrm>
          <a:prstGeom prst="roundRect">
            <a:avLst>
              <a:gd name="adj" fmla="val 8889"/>
            </a:avLst>
          </a:prstGeom>
          <a:solidFill>
            <a:srgbClr val="EFF6FF"/>
          </a:solidFill>
          <a:ln w="12700">
            <a:solidFill>
              <a:srgbClr val="1D4ED8"/>
            </a:solidFill>
            <a:prstDash val="solid"/>
          </a:ln>
        </p:spPr>
      </p:sp>
      <p:sp>
        <p:nvSpPr>
          <p:cNvPr id="17" name="image_seo-text-16"/>
          <p:cNvSpPr/>
          <p:nvPr/>
        </p:nvSpPr>
        <p:spPr>
          <a:xfrm>
            <a:off x="1346200" y="6426200"/>
            <a:ext cx="1295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正確優化的圖片，能出現在 Google 圖片搜尋結果中，帶來額外的自然流量來源。</a:t>
            </a:r>
            <a:endParaRPr lang="en-US" sz="17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ge_speed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3" name="page_speed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網站速度優化</a:t>
            </a:r>
            <a:endParaRPr lang="en-US" sz="3000" dirty="0"/>
          </a:p>
        </p:txBody>
      </p:sp>
      <p:sp>
        <p:nvSpPr>
          <p:cNvPr id="4" name="page_speed-text-3"/>
          <p:cNvSpPr/>
          <p:nvPr/>
        </p:nvSpPr>
        <p:spPr>
          <a:xfrm>
            <a:off x="1016000" y="1270000"/>
            <a:ext cx="1270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Core Web Vitals 是 Google 官方認定的核心使用者體驗指標</a:t>
            </a:r>
            <a:endParaRPr lang="en-US" sz="1600" dirty="0"/>
          </a:p>
        </p:txBody>
      </p:sp>
      <p:sp>
        <p:nvSpPr>
          <p:cNvPr id="5" name="page_speed-shape-4"/>
          <p:cNvSpPr/>
          <p:nvPr/>
        </p:nvSpPr>
        <p:spPr>
          <a:xfrm>
            <a:off x="1016000" y="2159000"/>
            <a:ext cx="4318000" cy="381000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/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sp>
        <p:nvSpPr>
          <p:cNvPr id="6" name="page_speed-text-5"/>
          <p:cNvSpPr/>
          <p:nvPr/>
        </p:nvSpPr>
        <p:spPr>
          <a:xfrm>
            <a:off x="1016000" y="2540000"/>
            <a:ext cx="431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LCP</a:t>
            </a:r>
            <a:endParaRPr lang="en-US" sz="1800" dirty="0"/>
          </a:p>
        </p:txBody>
      </p:sp>
      <p:sp>
        <p:nvSpPr>
          <p:cNvPr id="7" name="page_speed-text-6"/>
          <p:cNvSpPr/>
          <p:nvPr/>
        </p:nvSpPr>
        <p:spPr>
          <a:xfrm>
            <a:off x="1016000" y="2984500"/>
            <a:ext cx="431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最大內容繪製時間</a:t>
            </a:r>
            <a:endParaRPr lang="en-US" sz="1300" dirty="0"/>
          </a:p>
        </p:txBody>
      </p:sp>
      <p:sp>
        <p:nvSpPr>
          <p:cNvPr id="8" name="page_speed-text-7"/>
          <p:cNvSpPr/>
          <p:nvPr/>
        </p:nvSpPr>
        <p:spPr>
          <a:xfrm>
            <a:off x="1016000" y="3683000"/>
            <a:ext cx="4318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dirty="0">
                <a:solidFill>
                  <a:srgbClr val="10B98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&lt; 2.5s</a:t>
            </a:r>
            <a:endParaRPr lang="en-US" sz="4000" dirty="0"/>
          </a:p>
        </p:txBody>
      </p:sp>
      <p:sp>
        <p:nvSpPr>
          <p:cNvPr id="9" name="page_speed-text-8"/>
          <p:cNvSpPr/>
          <p:nvPr/>
        </p:nvSpPr>
        <p:spPr>
          <a:xfrm>
            <a:off x="1346200" y="5080000"/>
            <a:ext cx="3683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頁面主要內容顯示所需時間</a:t>
            </a:r>
            <a:endParaRPr lang="en-US" sz="1300" dirty="0"/>
          </a:p>
        </p:txBody>
      </p:sp>
      <p:sp>
        <p:nvSpPr>
          <p:cNvPr id="10" name="page_speed-shape-9"/>
          <p:cNvSpPr/>
          <p:nvPr/>
        </p:nvSpPr>
        <p:spPr>
          <a:xfrm>
            <a:off x="5969000" y="2159000"/>
            <a:ext cx="4318000" cy="381000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/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sp>
        <p:nvSpPr>
          <p:cNvPr id="11" name="page_speed-text-10"/>
          <p:cNvSpPr/>
          <p:nvPr/>
        </p:nvSpPr>
        <p:spPr>
          <a:xfrm>
            <a:off x="5969000" y="2540000"/>
            <a:ext cx="431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FID</a:t>
            </a:r>
            <a:endParaRPr lang="en-US" sz="1800" dirty="0"/>
          </a:p>
        </p:txBody>
      </p:sp>
      <p:sp>
        <p:nvSpPr>
          <p:cNvPr id="12" name="page_speed-text-11"/>
          <p:cNvSpPr/>
          <p:nvPr/>
        </p:nvSpPr>
        <p:spPr>
          <a:xfrm>
            <a:off x="5969000" y="2984500"/>
            <a:ext cx="431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首次輸入延遲</a:t>
            </a:r>
            <a:endParaRPr lang="en-US" sz="1300" dirty="0"/>
          </a:p>
        </p:txBody>
      </p:sp>
      <p:sp>
        <p:nvSpPr>
          <p:cNvPr id="13" name="page_speed-text-12"/>
          <p:cNvSpPr/>
          <p:nvPr/>
        </p:nvSpPr>
        <p:spPr>
          <a:xfrm>
            <a:off x="5969000" y="3683000"/>
            <a:ext cx="4318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dirty="0">
                <a:solidFill>
                  <a:srgbClr val="10B98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&lt; 100ms</a:t>
            </a:r>
            <a:endParaRPr lang="en-US" sz="4000" dirty="0"/>
          </a:p>
        </p:txBody>
      </p:sp>
      <p:sp>
        <p:nvSpPr>
          <p:cNvPr id="14" name="page_speed-text-13"/>
          <p:cNvSpPr/>
          <p:nvPr/>
        </p:nvSpPr>
        <p:spPr>
          <a:xfrm>
            <a:off x="6299200" y="5080000"/>
            <a:ext cx="3683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使用者首次互動的反應速度</a:t>
            </a:r>
            <a:endParaRPr lang="en-US" sz="1300" dirty="0"/>
          </a:p>
        </p:txBody>
      </p:sp>
      <p:sp>
        <p:nvSpPr>
          <p:cNvPr id="15" name="page_speed-shape-14"/>
          <p:cNvSpPr/>
          <p:nvPr/>
        </p:nvSpPr>
        <p:spPr>
          <a:xfrm>
            <a:off x="10922000" y="2159000"/>
            <a:ext cx="4318000" cy="381000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/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sp>
        <p:nvSpPr>
          <p:cNvPr id="16" name="page_speed-text-15"/>
          <p:cNvSpPr/>
          <p:nvPr/>
        </p:nvSpPr>
        <p:spPr>
          <a:xfrm>
            <a:off x="10922000" y="2540000"/>
            <a:ext cx="431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CLS</a:t>
            </a:r>
            <a:endParaRPr lang="en-US" sz="1800" dirty="0"/>
          </a:p>
        </p:txBody>
      </p:sp>
      <p:sp>
        <p:nvSpPr>
          <p:cNvPr id="17" name="page_speed-text-16"/>
          <p:cNvSpPr/>
          <p:nvPr/>
        </p:nvSpPr>
        <p:spPr>
          <a:xfrm>
            <a:off x="10922000" y="2984500"/>
            <a:ext cx="431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累計版面位移</a:t>
            </a:r>
            <a:endParaRPr lang="en-US" sz="1300" dirty="0"/>
          </a:p>
        </p:txBody>
      </p:sp>
      <p:sp>
        <p:nvSpPr>
          <p:cNvPr id="18" name="page_speed-text-17"/>
          <p:cNvSpPr/>
          <p:nvPr/>
        </p:nvSpPr>
        <p:spPr>
          <a:xfrm>
            <a:off x="10922000" y="3683000"/>
            <a:ext cx="4318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dirty="0">
                <a:solidFill>
                  <a:srgbClr val="10B98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&lt; 0.1</a:t>
            </a:r>
            <a:endParaRPr lang="en-US" sz="4000" dirty="0"/>
          </a:p>
        </p:txBody>
      </p:sp>
      <p:sp>
        <p:nvSpPr>
          <p:cNvPr id="19" name="page_speed-text-18"/>
          <p:cNvSpPr/>
          <p:nvPr/>
        </p:nvSpPr>
        <p:spPr>
          <a:xfrm>
            <a:off x="11252200" y="5080000"/>
            <a:ext cx="3683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頁面載入時版面跳動的穩定度</a:t>
            </a:r>
            <a:endParaRPr lang="en-US" sz="1300" dirty="0"/>
          </a:p>
        </p:txBody>
      </p:sp>
      <p:sp>
        <p:nvSpPr>
          <p:cNvPr id="20" name="page_speed-shape-19"/>
          <p:cNvSpPr/>
          <p:nvPr/>
        </p:nvSpPr>
        <p:spPr>
          <a:xfrm>
            <a:off x="1016000" y="6350000"/>
            <a:ext cx="14224000" cy="1016000"/>
          </a:xfrm>
          <a:prstGeom prst="roundRect">
            <a:avLst>
              <a:gd name="adj" fmla="val 10000"/>
            </a:avLst>
          </a:prstGeom>
          <a:solidFill>
            <a:srgbClr val="EFF6FF"/>
          </a:solidFill>
          <a:ln w="12700">
            <a:solidFill>
              <a:srgbClr val="1D4ED8"/>
            </a:solidFill>
            <a:prstDash val="solid"/>
          </a:ln>
        </p:spPr>
      </p:sp>
      <p:sp>
        <p:nvSpPr>
          <p:cNvPr id="21" name="page_speed-text-20"/>
          <p:cNvSpPr/>
          <p:nvPr/>
        </p:nvSpPr>
        <p:spPr>
          <a:xfrm>
            <a:off x="1346200" y="6654800"/>
            <a:ext cx="1295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三項指標皆達標，即代表網站通過 Google 的核心網頁體驗評估，有利於排名表現。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5_divider-text-1"/>
          <p:cNvSpPr/>
          <p:nvPr/>
        </p:nvSpPr>
        <p:spPr>
          <a:xfrm>
            <a:off x="10414000" y="1524000"/>
            <a:ext cx="5334000" cy="609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0" dirty="0">
                <a:solidFill>
                  <a:srgbClr val="1D4ED8">
                    <a:alpha val="13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05</a:t>
            </a:r>
            <a:endParaRPr lang="en-US" sz="36000" dirty="0"/>
          </a:p>
        </p:txBody>
      </p:sp>
      <p:sp>
        <p:nvSpPr>
          <p:cNvPr id="3" name="ch5_divider-shape-2"/>
          <p:cNvSpPr/>
          <p:nvPr/>
        </p:nvSpPr>
        <p:spPr>
          <a:xfrm>
            <a:off x="1016000" y="4191000"/>
            <a:ext cx="1143000" cy="9144"/>
          </a:xfrm>
          <a:prstGeom prst="line">
            <a:avLst/>
          </a:prstGeom>
          <a:ln w="63500">
            <a:solidFill>
              <a:srgbClr val="0EA5E9"/>
            </a:solidFill>
            <a:prstDash val="solid"/>
          </a:ln>
        </p:spPr>
      </p:sp>
      <p:sp>
        <p:nvSpPr>
          <p:cNvPr id="4" name="ch5_divider-text-3"/>
          <p:cNvSpPr/>
          <p:nvPr/>
        </p:nvSpPr>
        <p:spPr>
          <a:xfrm>
            <a:off x="1016000" y="4445000"/>
            <a:ext cx="762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0EA5E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FIVE</a:t>
            </a:r>
            <a:endParaRPr lang="en-US" sz="1800" dirty="0"/>
          </a:p>
        </p:txBody>
      </p:sp>
      <p:sp>
        <p:nvSpPr>
          <p:cNvPr id="5" name="ch5_divider-text-4"/>
          <p:cNvSpPr/>
          <p:nvPr/>
        </p:nvSpPr>
        <p:spPr>
          <a:xfrm>
            <a:off x="990600" y="4953000"/>
            <a:ext cx="889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站外 SEO</a:t>
            </a:r>
            <a:endParaRPr lang="en-US" sz="4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link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3" name="backlinks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什麼是反向連結？</a:t>
            </a:r>
            <a:endParaRPr lang="en-US" sz="3000" dirty="0"/>
          </a:p>
        </p:txBody>
      </p:sp>
      <p:sp>
        <p:nvSpPr>
          <p:cNvPr id="4" name="backlinks-text-3"/>
          <p:cNvSpPr/>
          <p:nvPr/>
        </p:nvSpPr>
        <p:spPr>
          <a:xfrm>
            <a:off x="1016000" y="2159000"/>
            <a:ext cx="7112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17500" indent="-317500">
              <a:lnSpc>
                <a:spcPts val="3200"/>
              </a:lnSpc>
              <a:spcBef>
                <a:spcPts val="10"/>
              </a:spcBef>
              <a:buSzPct val="100000"/>
              <a:buChar char="•"/>
            </a:pPr>
            <a:r>
              <a:rPr lang="en-US" sz="2000" b="1" dirty="0">
                <a:solidFill>
                  <a:srgbClr val="1D4ED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反向連結（Backlink）</a:t>
            </a:r>
            <a:r>
              <a:rPr lang="en-US" sz="2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是其他網站連結到你的網站</a:t>
            </a:r>
            <a:endParaRPr lang="en-US" sz="2000" dirty="0"/>
          </a:p>
          <a:p>
            <a:pPr algn="l" marL="317500" indent="-317500">
              <a:lnSpc>
                <a:spcPts val="3200"/>
              </a:lnSpc>
              <a:spcBef>
                <a:spcPts val="10"/>
              </a:spcBef>
              <a:buSzPct val="100000"/>
              <a:buChar char="•"/>
            </a:pPr>
            <a:r>
              <a:rPr lang="en-US" sz="2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將其視為一種</a:t>
            </a:r>
            <a:r>
              <a:rPr lang="en-US" sz="20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「投票」</a:t>
            </a:r>
            <a:r>
              <a:rPr lang="en-US" sz="2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：連結越多、來源品質越高，排名表現越好</a:t>
            </a:r>
            <a:endParaRPr lang="en-US" sz="2000" dirty="0"/>
          </a:p>
        </p:txBody>
      </p:sp>
      <p:sp>
        <p:nvSpPr>
          <p:cNvPr id="5" name="backlinks-shape-4"/>
          <p:cNvSpPr/>
          <p:nvPr/>
        </p:nvSpPr>
        <p:spPr>
          <a:xfrm>
            <a:off x="1016000" y="5080000"/>
            <a:ext cx="7112000" cy="2413000"/>
          </a:xfrm>
          <a:prstGeom prst="roundRect">
            <a:avLst>
              <a:gd name="adj" fmla="val 4211"/>
            </a:avLst>
          </a:prstGeom>
          <a:solidFill>
            <a:srgbClr val="FEF3C7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6" name="backlinks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6200" y="5410200"/>
            <a:ext cx="406400" cy="406400"/>
          </a:xfrm>
          <a:prstGeom prst="rect">
            <a:avLst/>
          </a:prstGeom>
        </p:spPr>
      </p:pic>
      <p:sp>
        <p:nvSpPr>
          <p:cNvPr id="7" name="backlinks-text-6"/>
          <p:cNvSpPr/>
          <p:nvPr/>
        </p:nvSpPr>
        <p:spPr>
          <a:xfrm>
            <a:off x="1905000" y="5359400"/>
            <a:ext cx="5969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品質重於數量：</a:t>
            </a: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一個來自高權威網站（如媒體、政府機關、知名部落格）的連結，其價值可能勝過一百個低品質網站的連結。</a:t>
            </a:r>
            <a:endParaRPr lang="en-US" sz="1700" dirty="0"/>
          </a:p>
        </p:txBody>
      </p:sp>
      <p:pic>
        <p:nvPicPr>
          <p:cNvPr id="8" name="backlinks-image-7" descr="preencoded.png">    </p:cNvPr>
          <p:cNvPicPr>
            <a:picLocks noChangeAspect="1"/>
          </p:cNvPicPr>
          <p:nvPr/>
        </p:nvPicPr>
        <p:blipFill>
          <a:blip r:embed="rId2"/>
          <a:srcRect l="8730" r="8730" t="0" b="0"/>
          <a:stretch/>
        </p:blipFill>
        <p:spPr>
          <a:xfrm>
            <a:off x="8636000" y="2032000"/>
            <a:ext cx="6604000" cy="5334000"/>
          </a:xfrm>
          <a:prstGeom prst="roundRect">
            <a:avLst>
              <a:gd name="adj" fmla="val 2857"/>
            </a:avLst>
          </a:prstGeom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pic>
      <p:sp>
        <p:nvSpPr>
          <p:cNvPr id="9" name="backlinks-text-8"/>
          <p:cNvSpPr/>
          <p:nvPr/>
        </p:nvSpPr>
        <p:spPr>
          <a:xfrm>
            <a:off x="8636000" y="7467600"/>
            <a:ext cx="660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圖：網站排名分析概念示意</a:t>
            </a:r>
            <a:endParaRPr lang="en-US" sz="13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link_strategie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3" name="backlink_strategies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如何獲得高品質反向連結？</a:t>
            </a:r>
            <a:endParaRPr lang="en-US" sz="3000" dirty="0"/>
          </a:p>
        </p:txBody>
      </p:sp>
      <p:sp>
        <p:nvSpPr>
          <p:cNvPr id="4" name="backlink_strategies-shape-3"/>
          <p:cNvSpPr/>
          <p:nvPr/>
        </p:nvSpPr>
        <p:spPr>
          <a:xfrm>
            <a:off x="1016000" y="2095500"/>
            <a:ext cx="558800" cy="558800"/>
          </a:xfrm>
          <a:prstGeom prst="ellipse">
            <a:avLst/>
          </a:prstGeom>
          <a:solidFill>
            <a:srgbClr val="1D4ED8"/>
          </a:solidFill>
          <a:ln/>
        </p:spPr>
      </p:sp>
      <p:sp>
        <p:nvSpPr>
          <p:cNvPr id="5" name="backlink_strategies-text-4"/>
          <p:cNvSpPr/>
          <p:nvPr/>
        </p:nvSpPr>
        <p:spPr>
          <a:xfrm>
            <a:off x="1016000" y="2095500"/>
            <a:ext cx="5588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backlink_strategies-text-5"/>
          <p:cNvSpPr/>
          <p:nvPr/>
        </p:nvSpPr>
        <p:spPr>
          <a:xfrm>
            <a:off x="1905000" y="2120900"/>
            <a:ext cx="1270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產出優質內容</a:t>
            </a:r>
            <a:r>
              <a:rPr lang="en-US" sz="1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 — 深度研究報告、獨家數據，讓別人主動引用</a:t>
            </a:r>
            <a:endParaRPr lang="en-US" sz="1800" dirty="0"/>
          </a:p>
        </p:txBody>
      </p:sp>
      <p:sp>
        <p:nvSpPr>
          <p:cNvPr id="7" name="backlink_strategies-shape-6"/>
          <p:cNvSpPr/>
          <p:nvPr/>
        </p:nvSpPr>
        <p:spPr>
          <a:xfrm>
            <a:off x="1016000" y="2984500"/>
            <a:ext cx="558800" cy="558800"/>
          </a:xfrm>
          <a:prstGeom prst="ellipse">
            <a:avLst/>
          </a:prstGeom>
          <a:solidFill>
            <a:srgbClr val="1D4ED8"/>
          </a:solidFill>
          <a:ln/>
        </p:spPr>
      </p:sp>
      <p:sp>
        <p:nvSpPr>
          <p:cNvPr id="8" name="backlink_strategies-text-7"/>
          <p:cNvSpPr/>
          <p:nvPr/>
        </p:nvSpPr>
        <p:spPr>
          <a:xfrm>
            <a:off x="1016000" y="2984500"/>
            <a:ext cx="5588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</a:t>
            </a:r>
            <a:endParaRPr lang="en-US" sz="1800" dirty="0"/>
          </a:p>
        </p:txBody>
      </p:sp>
      <p:sp>
        <p:nvSpPr>
          <p:cNvPr id="9" name="backlink_strategies-text-8"/>
          <p:cNvSpPr/>
          <p:nvPr/>
        </p:nvSpPr>
        <p:spPr>
          <a:xfrm>
            <a:off x="1905000" y="3009900"/>
            <a:ext cx="1270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被動連結累積</a:t>
            </a:r>
            <a:r>
              <a:rPr lang="en-US" sz="1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 — 內容具權威性，別人自然引用並連結</a:t>
            </a:r>
            <a:endParaRPr lang="en-US" sz="1800" dirty="0"/>
          </a:p>
        </p:txBody>
      </p:sp>
      <p:sp>
        <p:nvSpPr>
          <p:cNvPr id="10" name="backlink_strategies-shape-9"/>
          <p:cNvSpPr/>
          <p:nvPr/>
        </p:nvSpPr>
        <p:spPr>
          <a:xfrm>
            <a:off x="1016000" y="3873500"/>
            <a:ext cx="558800" cy="558800"/>
          </a:xfrm>
          <a:prstGeom prst="ellipse">
            <a:avLst/>
          </a:prstGeom>
          <a:solidFill>
            <a:srgbClr val="1D4ED8"/>
          </a:solidFill>
          <a:ln/>
        </p:spPr>
      </p:sp>
      <p:sp>
        <p:nvSpPr>
          <p:cNvPr id="11" name="backlink_strategies-text-10"/>
          <p:cNvSpPr/>
          <p:nvPr/>
        </p:nvSpPr>
        <p:spPr>
          <a:xfrm>
            <a:off x="1016000" y="3873500"/>
            <a:ext cx="5588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backlink_strategies-text-11"/>
          <p:cNvSpPr/>
          <p:nvPr/>
        </p:nvSpPr>
        <p:spPr>
          <a:xfrm>
            <a:off x="1905000" y="3898900"/>
            <a:ext cx="1270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新聞發布（PR）</a:t>
            </a:r>
            <a:r>
              <a:rPr lang="en-US" sz="1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 — 透過新聞稿或媒體報導取得高權威連結</a:t>
            </a:r>
            <a:endParaRPr lang="en-US" sz="1800" dirty="0"/>
          </a:p>
        </p:txBody>
      </p:sp>
      <p:sp>
        <p:nvSpPr>
          <p:cNvPr id="13" name="backlink_strategies-shape-12"/>
          <p:cNvSpPr/>
          <p:nvPr/>
        </p:nvSpPr>
        <p:spPr>
          <a:xfrm>
            <a:off x="1016000" y="4762500"/>
            <a:ext cx="558800" cy="558800"/>
          </a:xfrm>
          <a:prstGeom prst="ellipse">
            <a:avLst/>
          </a:prstGeom>
          <a:solidFill>
            <a:srgbClr val="1D4ED8"/>
          </a:solidFill>
          <a:ln/>
        </p:spPr>
      </p:sp>
      <p:sp>
        <p:nvSpPr>
          <p:cNvPr id="14" name="backlink_strategies-text-13"/>
          <p:cNvSpPr/>
          <p:nvPr/>
        </p:nvSpPr>
        <p:spPr>
          <a:xfrm>
            <a:off x="1016000" y="4762500"/>
            <a:ext cx="5588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4</a:t>
            </a:r>
            <a:endParaRPr lang="en-US" sz="1800" dirty="0"/>
          </a:p>
        </p:txBody>
      </p:sp>
      <p:sp>
        <p:nvSpPr>
          <p:cNvPr id="15" name="backlink_strategies-text-14"/>
          <p:cNvSpPr/>
          <p:nvPr/>
        </p:nvSpPr>
        <p:spPr>
          <a:xfrm>
            <a:off x="1905000" y="4787900"/>
            <a:ext cx="1270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Broken Link Building</a:t>
            </a:r>
            <a:r>
              <a:rPr lang="en-US" sz="1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 — 找出失效連結，提供替代內容爭取連結</a:t>
            </a:r>
            <a:endParaRPr lang="en-US" sz="1800" dirty="0"/>
          </a:p>
        </p:txBody>
      </p:sp>
      <p:sp>
        <p:nvSpPr>
          <p:cNvPr id="16" name="backlink_strategies-shape-15"/>
          <p:cNvSpPr/>
          <p:nvPr/>
        </p:nvSpPr>
        <p:spPr>
          <a:xfrm>
            <a:off x="1016000" y="5651500"/>
            <a:ext cx="558800" cy="558800"/>
          </a:xfrm>
          <a:prstGeom prst="ellipse">
            <a:avLst/>
          </a:prstGeom>
          <a:solidFill>
            <a:srgbClr val="1D4ED8"/>
          </a:solidFill>
          <a:ln/>
        </p:spPr>
      </p:sp>
      <p:sp>
        <p:nvSpPr>
          <p:cNvPr id="17" name="backlink_strategies-text-16"/>
          <p:cNvSpPr/>
          <p:nvPr/>
        </p:nvSpPr>
        <p:spPr>
          <a:xfrm>
            <a:off x="1016000" y="5651500"/>
            <a:ext cx="5588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5</a:t>
            </a:r>
            <a:endParaRPr lang="en-US" sz="1800" dirty="0"/>
          </a:p>
        </p:txBody>
      </p:sp>
      <p:sp>
        <p:nvSpPr>
          <p:cNvPr id="18" name="backlink_strategies-text-17"/>
          <p:cNvSpPr/>
          <p:nvPr/>
        </p:nvSpPr>
        <p:spPr>
          <a:xfrm>
            <a:off x="1905000" y="5676900"/>
            <a:ext cx="1270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資源頁面外展</a:t>
            </a:r>
            <a:r>
              <a:rPr lang="en-US" sz="1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 — 主動聯繫相關資源頁面，爭取被列入推薦清單</a:t>
            </a:r>
            <a:endParaRPr lang="en-US" sz="1800" dirty="0"/>
          </a:p>
        </p:txBody>
      </p:sp>
      <p:sp>
        <p:nvSpPr>
          <p:cNvPr id="19" name="backlink_strategies-shape-18"/>
          <p:cNvSpPr/>
          <p:nvPr/>
        </p:nvSpPr>
        <p:spPr>
          <a:xfrm>
            <a:off x="1016000" y="6731000"/>
            <a:ext cx="14224000" cy="1143000"/>
          </a:xfrm>
          <a:prstGeom prst="roundRect">
            <a:avLst>
              <a:gd name="adj" fmla="val 8889"/>
            </a:avLst>
          </a:prstGeom>
          <a:solidFill>
            <a:srgbClr val="F1F5F9"/>
          </a:solidFill>
          <a:ln/>
        </p:spPr>
      </p:sp>
      <p:sp>
        <p:nvSpPr>
          <p:cNvPr id="20" name="backlink_strategies-text-19"/>
          <p:cNvSpPr/>
          <p:nvPr/>
        </p:nvSpPr>
        <p:spPr>
          <a:xfrm>
            <a:off x="1346200" y="7061200"/>
            <a:ext cx="1295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切記：所有連結建立策略都應以「自然、相關、高品質」為原則，避免使用購買連結等違反 Google 規範的手段。</a:t>
            </a:r>
            <a:endParaRPr lang="en-US" sz="1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cial_seo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3" name="social_seo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社群媒體與 SEO 的關係</a:t>
            </a:r>
            <a:endParaRPr lang="en-US" sz="3000" dirty="0"/>
          </a:p>
        </p:txBody>
      </p:sp>
      <p:pic>
        <p:nvPicPr>
          <p:cNvPr id="4" name="social_seo-image-3" descr="preencoded.png">    </p:cNvPr>
          <p:cNvPicPr>
            <a:picLocks noChangeAspect="1"/>
          </p:cNvPicPr>
          <p:nvPr/>
        </p:nvPicPr>
        <p:blipFill>
          <a:blip r:embed="rId1"/>
          <a:srcRect l="-7143" r="-7143" t="0" b="0"/>
          <a:stretch/>
        </p:blipFill>
        <p:spPr>
          <a:xfrm>
            <a:off x="1016000" y="2032000"/>
            <a:ext cx="6096000" cy="5334000"/>
          </a:xfrm>
          <a:prstGeom prst="roundRect">
            <a:avLst>
              <a:gd name="adj" fmla="val 2857"/>
            </a:avLst>
          </a:prstGeom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pic>
      <p:sp>
        <p:nvSpPr>
          <p:cNvPr id="5" name="social_seo-text-4"/>
          <p:cNvSpPr/>
          <p:nvPr/>
        </p:nvSpPr>
        <p:spPr>
          <a:xfrm>
            <a:off x="1016000" y="7493000"/>
            <a:ext cx="609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圖：社群媒體平台圖示</a:t>
            </a:r>
            <a:endParaRPr lang="en-US" sz="1300" dirty="0"/>
          </a:p>
        </p:txBody>
      </p:sp>
      <p:sp>
        <p:nvSpPr>
          <p:cNvPr id="6" name="social_seo-text-5"/>
          <p:cNvSpPr/>
          <p:nvPr/>
        </p:nvSpPr>
        <p:spPr>
          <a:xfrm>
            <a:off x="7620000" y="2159000"/>
            <a:ext cx="7620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01625" indent="-301625">
              <a:lnSpc>
                <a:spcPts val="3040"/>
              </a:lnSpc>
              <a:spcBef>
                <a:spcPts val="10"/>
              </a:spcBef>
              <a:buSzPct val="100000"/>
              <a:buChar char="•"/>
            </a:pPr>
            <a:r>
              <a:rPr lang="en-US" sz="19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社群媒體訊號</a:t>
            </a:r>
            <a:r>
              <a:rPr lang="en-US" sz="19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不會直接</a:t>
            </a:r>
            <a:r>
              <a:rPr lang="en-US" sz="19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影響 Google 排名</a:t>
            </a:r>
            <a:endParaRPr lang="en-US" sz="1900" dirty="0"/>
          </a:p>
          <a:p>
            <a:pPr algn="l" marL="301625" indent="-301625">
              <a:lnSpc>
                <a:spcPts val="3040"/>
              </a:lnSpc>
              <a:spcBef>
                <a:spcPts val="10"/>
              </a:spcBef>
              <a:buSzPct val="100000"/>
              <a:buChar char="•"/>
            </a:pPr>
            <a:r>
              <a:rPr lang="en-US" sz="19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但能</a:t>
            </a:r>
            <a:r>
              <a:rPr lang="en-US" sz="1900" b="1" dirty="0">
                <a:solidFill>
                  <a:srgbClr val="1D4ED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間接帶來</a:t>
            </a:r>
            <a:r>
              <a:rPr lang="en-US" sz="19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：品牌知名度提升、自然反向連結、額外流量來源</a:t>
            </a:r>
            <a:endParaRPr lang="en-US" sz="1900" dirty="0"/>
          </a:p>
        </p:txBody>
      </p:sp>
      <p:sp>
        <p:nvSpPr>
          <p:cNvPr id="7" name="social_seo-shape-6"/>
          <p:cNvSpPr/>
          <p:nvPr/>
        </p:nvSpPr>
        <p:spPr>
          <a:xfrm>
            <a:off x="7620000" y="4826000"/>
            <a:ext cx="7620000" cy="2540000"/>
          </a:xfrm>
          <a:prstGeom prst="roundRect">
            <a:avLst>
              <a:gd name="adj" fmla="val 4000"/>
            </a:avLst>
          </a:prstGeom>
          <a:solidFill>
            <a:srgbClr val="EFF6FF"/>
          </a:solidFill>
          <a:ln w="12700">
            <a:solidFill>
              <a:srgbClr val="1D4ED8"/>
            </a:solidFill>
            <a:prstDash val="solid"/>
          </a:ln>
        </p:spPr>
      </p:sp>
      <p:pic>
        <p:nvPicPr>
          <p:cNvPr id="8" name="social_seo-icon-7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0200" y="5156200"/>
            <a:ext cx="406400" cy="406400"/>
          </a:xfrm>
          <a:prstGeom prst="rect">
            <a:avLst/>
          </a:prstGeom>
        </p:spPr>
      </p:pic>
      <p:sp>
        <p:nvSpPr>
          <p:cNvPr id="9" name="social_seo-text-8"/>
          <p:cNvSpPr/>
          <p:nvPr/>
        </p:nvSpPr>
        <p:spPr>
          <a:xfrm>
            <a:off x="8509000" y="5105400"/>
            <a:ext cx="6350000" cy="2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建議做法：</a:t>
            </a: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將優質內容分享至 Facebook、LinkedIn、Threads 等平台，增加曝光機會，進而提升被其他網站引用連結的可能性。</a:t>
            </a:r>
            <a:endParaRPr lang="en-US" sz="17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6_divider-text-1"/>
          <p:cNvSpPr/>
          <p:nvPr/>
        </p:nvSpPr>
        <p:spPr>
          <a:xfrm>
            <a:off x="10414000" y="1524000"/>
            <a:ext cx="5334000" cy="609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0" dirty="0">
                <a:solidFill>
                  <a:srgbClr val="1D4ED8">
                    <a:alpha val="13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06</a:t>
            </a:r>
            <a:endParaRPr lang="en-US" sz="36000" dirty="0"/>
          </a:p>
        </p:txBody>
      </p:sp>
      <p:sp>
        <p:nvSpPr>
          <p:cNvPr id="3" name="ch6_divider-shape-2"/>
          <p:cNvSpPr/>
          <p:nvPr/>
        </p:nvSpPr>
        <p:spPr>
          <a:xfrm>
            <a:off x="1016000" y="4191000"/>
            <a:ext cx="1143000" cy="9144"/>
          </a:xfrm>
          <a:prstGeom prst="line">
            <a:avLst/>
          </a:prstGeom>
          <a:ln w="63500">
            <a:solidFill>
              <a:srgbClr val="0EA5E9"/>
            </a:solidFill>
            <a:prstDash val="solid"/>
          </a:ln>
        </p:spPr>
      </p:sp>
      <p:sp>
        <p:nvSpPr>
          <p:cNvPr id="4" name="ch6_divider-text-3"/>
          <p:cNvSpPr/>
          <p:nvPr/>
        </p:nvSpPr>
        <p:spPr>
          <a:xfrm>
            <a:off x="1016000" y="4445000"/>
            <a:ext cx="762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0EA5E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SIX</a:t>
            </a:r>
            <a:endParaRPr lang="en-US" sz="1800" dirty="0"/>
          </a:p>
        </p:txBody>
      </p:sp>
      <p:sp>
        <p:nvSpPr>
          <p:cNvPr id="5" name="ch6_divider-text-4"/>
          <p:cNvSpPr/>
          <p:nvPr/>
        </p:nvSpPr>
        <p:spPr>
          <a:xfrm>
            <a:off x="990600" y="4953000"/>
            <a:ext cx="1016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工具與實測</a:t>
            </a:r>
            <a:endParaRPr lang="en-US" sz="4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_tool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3" name="free_tools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免費 SEO 工具推薦</a:t>
            </a:r>
            <a:endParaRPr lang="en-US" sz="3000" dirty="0"/>
          </a:p>
        </p:txBody>
      </p:sp>
      <p:sp>
        <p:nvSpPr>
          <p:cNvPr id="4" name="free_tools-shape-3"/>
          <p:cNvSpPr/>
          <p:nvPr/>
        </p:nvSpPr>
        <p:spPr>
          <a:xfrm>
            <a:off x="1016000" y="1905000"/>
            <a:ext cx="14224000" cy="965200"/>
          </a:xfrm>
          <a:prstGeom prst="roundRect">
            <a:avLst>
              <a:gd name="adj" fmla="val 10526"/>
            </a:avLst>
          </a:prstGeom>
          <a:solidFill>
            <a:srgbClr val="F1F5F9"/>
          </a:solidFill>
          <a:ln/>
        </p:spPr>
      </p:sp>
      <p:pic>
        <p:nvPicPr>
          <p:cNvPr id="5" name="free_tools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6200" y="2184400"/>
            <a:ext cx="406400" cy="406400"/>
          </a:xfrm>
          <a:prstGeom prst="rect">
            <a:avLst/>
          </a:prstGeom>
        </p:spPr>
      </p:pic>
      <p:sp>
        <p:nvSpPr>
          <p:cNvPr id="6" name="free_tools-text-5"/>
          <p:cNvSpPr/>
          <p:nvPr/>
        </p:nvSpPr>
        <p:spPr>
          <a:xfrm>
            <a:off x="2032000" y="2082800"/>
            <a:ext cx="1270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Search Console</a:t>
            </a:r>
            <a:endParaRPr lang="en-US" sz="1800" dirty="0"/>
          </a:p>
        </p:txBody>
      </p:sp>
      <p:sp>
        <p:nvSpPr>
          <p:cNvPr id="7" name="free_tools-text-6"/>
          <p:cNvSpPr/>
          <p:nvPr/>
        </p:nvSpPr>
        <p:spPr>
          <a:xfrm>
            <a:off x="2032000" y="2438400"/>
            <a:ext cx="1270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官方工具，查看網站索引狀態與搜尋表現</a:t>
            </a:r>
            <a:endParaRPr lang="en-US" sz="1400" dirty="0"/>
          </a:p>
        </p:txBody>
      </p:sp>
      <p:sp>
        <p:nvSpPr>
          <p:cNvPr id="8" name="free_tools-shape-7"/>
          <p:cNvSpPr/>
          <p:nvPr/>
        </p:nvSpPr>
        <p:spPr>
          <a:xfrm>
            <a:off x="1016000" y="3022600"/>
            <a:ext cx="14224000" cy="965200"/>
          </a:xfrm>
          <a:prstGeom prst="roundRect">
            <a:avLst>
              <a:gd name="adj" fmla="val 10526"/>
            </a:avLst>
          </a:prstGeom>
          <a:solidFill>
            <a:srgbClr val="F1F5F9"/>
          </a:solidFill>
          <a:ln/>
        </p:spPr>
      </p:sp>
      <p:pic>
        <p:nvPicPr>
          <p:cNvPr id="9" name="free_tools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200" y="3302000"/>
            <a:ext cx="406400" cy="406400"/>
          </a:xfrm>
          <a:prstGeom prst="rect">
            <a:avLst/>
          </a:prstGeom>
        </p:spPr>
      </p:pic>
      <p:sp>
        <p:nvSpPr>
          <p:cNvPr id="10" name="free_tools-text-9"/>
          <p:cNvSpPr/>
          <p:nvPr/>
        </p:nvSpPr>
        <p:spPr>
          <a:xfrm>
            <a:off x="2032000" y="3200400"/>
            <a:ext cx="1270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Analytics 4（GA4）</a:t>
            </a:r>
            <a:endParaRPr lang="en-US" sz="1800" dirty="0"/>
          </a:p>
        </p:txBody>
      </p:sp>
      <p:sp>
        <p:nvSpPr>
          <p:cNvPr id="11" name="free_tools-text-10"/>
          <p:cNvSpPr/>
          <p:nvPr/>
        </p:nvSpPr>
        <p:spPr>
          <a:xfrm>
            <a:off x="2032000" y="3556000"/>
            <a:ext cx="1270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追蹤網站流量來源與使用者行為數據</a:t>
            </a:r>
            <a:endParaRPr lang="en-US" sz="1400" dirty="0"/>
          </a:p>
        </p:txBody>
      </p:sp>
      <p:sp>
        <p:nvSpPr>
          <p:cNvPr id="12" name="free_tools-shape-11"/>
          <p:cNvSpPr/>
          <p:nvPr/>
        </p:nvSpPr>
        <p:spPr>
          <a:xfrm>
            <a:off x="1016000" y="4140200"/>
            <a:ext cx="14224000" cy="965200"/>
          </a:xfrm>
          <a:prstGeom prst="roundRect">
            <a:avLst>
              <a:gd name="adj" fmla="val 10526"/>
            </a:avLst>
          </a:prstGeom>
          <a:solidFill>
            <a:srgbClr val="F1F5F9"/>
          </a:solidFill>
          <a:ln/>
        </p:spPr>
      </p:sp>
      <p:pic>
        <p:nvPicPr>
          <p:cNvPr id="13" name="free_tools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200" y="4419600"/>
            <a:ext cx="406400" cy="406400"/>
          </a:xfrm>
          <a:prstGeom prst="rect">
            <a:avLst/>
          </a:prstGeom>
        </p:spPr>
      </p:pic>
      <p:sp>
        <p:nvSpPr>
          <p:cNvPr id="14" name="free_tools-text-13"/>
          <p:cNvSpPr/>
          <p:nvPr/>
        </p:nvSpPr>
        <p:spPr>
          <a:xfrm>
            <a:off x="2032000" y="4318000"/>
            <a:ext cx="1270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Trends</a:t>
            </a:r>
            <a:endParaRPr lang="en-US" sz="1800" dirty="0"/>
          </a:p>
        </p:txBody>
      </p:sp>
      <p:sp>
        <p:nvSpPr>
          <p:cNvPr id="15" name="free_tools-text-14"/>
          <p:cNvSpPr/>
          <p:nvPr/>
        </p:nvSpPr>
        <p:spPr>
          <a:xfrm>
            <a:off x="2032000" y="4673600"/>
            <a:ext cx="1270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查看關鍵字搜尋熱度與趨勢變化</a:t>
            </a:r>
            <a:endParaRPr lang="en-US" sz="1400" dirty="0"/>
          </a:p>
        </p:txBody>
      </p:sp>
      <p:sp>
        <p:nvSpPr>
          <p:cNvPr id="16" name="free_tools-shape-15"/>
          <p:cNvSpPr/>
          <p:nvPr/>
        </p:nvSpPr>
        <p:spPr>
          <a:xfrm>
            <a:off x="1016000" y="5257800"/>
            <a:ext cx="14224000" cy="965200"/>
          </a:xfrm>
          <a:prstGeom prst="roundRect">
            <a:avLst>
              <a:gd name="adj" fmla="val 10526"/>
            </a:avLst>
          </a:prstGeom>
          <a:solidFill>
            <a:srgbClr val="F1F5F9"/>
          </a:solidFill>
          <a:ln/>
        </p:spPr>
      </p:sp>
      <p:pic>
        <p:nvPicPr>
          <p:cNvPr id="17" name="free_tools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6200" y="5537200"/>
            <a:ext cx="406400" cy="406400"/>
          </a:xfrm>
          <a:prstGeom prst="rect">
            <a:avLst/>
          </a:prstGeom>
        </p:spPr>
      </p:pic>
      <p:sp>
        <p:nvSpPr>
          <p:cNvPr id="18" name="free_tools-text-17"/>
          <p:cNvSpPr/>
          <p:nvPr/>
        </p:nvSpPr>
        <p:spPr>
          <a:xfrm>
            <a:off x="2032000" y="5435600"/>
            <a:ext cx="1270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Keyword Planner</a:t>
            </a:r>
            <a:endParaRPr lang="en-US" sz="1800" dirty="0"/>
          </a:p>
        </p:txBody>
      </p:sp>
      <p:sp>
        <p:nvSpPr>
          <p:cNvPr id="19" name="free_tools-text-18"/>
          <p:cNvSpPr/>
          <p:nvPr/>
        </p:nvSpPr>
        <p:spPr>
          <a:xfrm>
            <a:off x="2032000" y="5791200"/>
            <a:ext cx="1270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查詢關鍵字的搜尋量與競爭程度</a:t>
            </a:r>
            <a:endParaRPr lang="en-US" sz="1400" dirty="0"/>
          </a:p>
        </p:txBody>
      </p:sp>
      <p:sp>
        <p:nvSpPr>
          <p:cNvPr id="20" name="free_tools-shape-19"/>
          <p:cNvSpPr/>
          <p:nvPr/>
        </p:nvSpPr>
        <p:spPr>
          <a:xfrm>
            <a:off x="1016000" y="6375400"/>
            <a:ext cx="14224000" cy="965200"/>
          </a:xfrm>
          <a:prstGeom prst="roundRect">
            <a:avLst>
              <a:gd name="adj" fmla="val 10526"/>
            </a:avLst>
          </a:prstGeom>
          <a:solidFill>
            <a:srgbClr val="F1F5F9"/>
          </a:solidFill>
          <a:ln/>
        </p:spPr>
      </p:sp>
      <p:pic>
        <p:nvPicPr>
          <p:cNvPr id="21" name="free_tools-icon-20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6200" y="6654800"/>
            <a:ext cx="406400" cy="406400"/>
          </a:xfrm>
          <a:prstGeom prst="rect">
            <a:avLst/>
          </a:prstGeom>
        </p:spPr>
      </p:pic>
      <p:sp>
        <p:nvSpPr>
          <p:cNvPr id="22" name="free_tools-text-21"/>
          <p:cNvSpPr/>
          <p:nvPr/>
        </p:nvSpPr>
        <p:spPr>
          <a:xfrm>
            <a:off x="2032000" y="6553200"/>
            <a:ext cx="1270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Ahrefs Webmaster Tools</a:t>
            </a:r>
            <a:endParaRPr lang="en-US" sz="1800" dirty="0"/>
          </a:p>
        </p:txBody>
      </p:sp>
      <p:sp>
        <p:nvSpPr>
          <p:cNvPr id="23" name="free_tools-text-22"/>
          <p:cNvSpPr/>
          <p:nvPr/>
        </p:nvSpPr>
        <p:spPr>
          <a:xfrm>
            <a:off x="2032000" y="6908800"/>
            <a:ext cx="1270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免費版反向連結與網站健康度分析</a:t>
            </a:r>
            <a:endParaRPr lang="en-US" sz="1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id_tool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3" name="paid_tools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付費 SEO 工具推薦</a:t>
            </a:r>
            <a:endParaRPr lang="en-US" sz="3000" dirty="0"/>
          </a:p>
        </p:txBody>
      </p:sp>
      <p:sp>
        <p:nvSpPr>
          <p:cNvPr id="4" name="paid_tools-shape-3"/>
          <p:cNvSpPr/>
          <p:nvPr/>
        </p:nvSpPr>
        <p:spPr>
          <a:xfrm>
            <a:off x="1016000" y="1905000"/>
            <a:ext cx="6731000" cy="2413000"/>
          </a:xfrm>
          <a:prstGeom prst="roundRect">
            <a:avLst>
              <a:gd name="adj" fmla="val 5263"/>
            </a:avLst>
          </a:prstGeom>
          <a:solidFill>
            <a:srgbClr val="F1F5F9"/>
          </a:solidFill>
          <a:ln/>
        </p:spPr>
      </p:sp>
      <p:pic>
        <p:nvPicPr>
          <p:cNvPr id="5" name="paid_tools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6200" y="2235200"/>
            <a:ext cx="457200" cy="457200"/>
          </a:xfrm>
          <a:prstGeom prst="rect">
            <a:avLst/>
          </a:prstGeom>
        </p:spPr>
      </p:pic>
      <p:sp>
        <p:nvSpPr>
          <p:cNvPr id="6" name="paid_tools-text-5"/>
          <p:cNvSpPr/>
          <p:nvPr/>
        </p:nvSpPr>
        <p:spPr>
          <a:xfrm>
            <a:off x="1981200" y="2235200"/>
            <a:ext cx="508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Ahrefs</a:t>
            </a:r>
            <a:endParaRPr lang="en-US" sz="2000" dirty="0"/>
          </a:p>
        </p:txBody>
      </p:sp>
      <p:sp>
        <p:nvSpPr>
          <p:cNvPr id="7" name="paid_tools-text-6"/>
          <p:cNvSpPr/>
          <p:nvPr/>
        </p:nvSpPr>
        <p:spPr>
          <a:xfrm>
            <a:off x="1346200" y="2819400"/>
            <a:ext cx="6096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業界最強大的反向連結資料庫與關鍵字研究工具，數據量龐大</a:t>
            </a:r>
            <a:endParaRPr lang="en-US" sz="1400" dirty="0"/>
          </a:p>
        </p:txBody>
      </p:sp>
      <p:sp>
        <p:nvSpPr>
          <p:cNvPr id="8" name="paid_tools-shape-7"/>
          <p:cNvSpPr/>
          <p:nvPr/>
        </p:nvSpPr>
        <p:spPr>
          <a:xfrm>
            <a:off x="8509000" y="1905000"/>
            <a:ext cx="6731000" cy="2413000"/>
          </a:xfrm>
          <a:prstGeom prst="roundRect">
            <a:avLst>
              <a:gd name="adj" fmla="val 5263"/>
            </a:avLst>
          </a:prstGeom>
          <a:solidFill>
            <a:srgbClr val="F1F5F9"/>
          </a:solidFill>
          <a:ln/>
        </p:spPr>
      </p:sp>
      <p:pic>
        <p:nvPicPr>
          <p:cNvPr id="9" name="paid_tools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9200" y="2235200"/>
            <a:ext cx="457200" cy="457200"/>
          </a:xfrm>
          <a:prstGeom prst="rect">
            <a:avLst/>
          </a:prstGeom>
        </p:spPr>
      </p:pic>
      <p:sp>
        <p:nvSpPr>
          <p:cNvPr id="10" name="paid_tools-text-9"/>
          <p:cNvSpPr/>
          <p:nvPr/>
        </p:nvSpPr>
        <p:spPr>
          <a:xfrm>
            <a:off x="9474200" y="2235200"/>
            <a:ext cx="508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SEMrush</a:t>
            </a:r>
            <a:endParaRPr lang="en-US" sz="2000" dirty="0"/>
          </a:p>
        </p:txBody>
      </p:sp>
      <p:sp>
        <p:nvSpPr>
          <p:cNvPr id="11" name="paid_tools-text-10"/>
          <p:cNvSpPr/>
          <p:nvPr/>
        </p:nvSpPr>
        <p:spPr>
          <a:xfrm>
            <a:off x="8839200" y="2819400"/>
            <a:ext cx="6096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全方位 SEO 與競爭對手分析平台，適合整合行銷團隊</a:t>
            </a:r>
            <a:endParaRPr lang="en-US" sz="1400" dirty="0"/>
          </a:p>
        </p:txBody>
      </p:sp>
      <p:sp>
        <p:nvSpPr>
          <p:cNvPr id="12" name="paid_tools-shape-11"/>
          <p:cNvSpPr/>
          <p:nvPr/>
        </p:nvSpPr>
        <p:spPr>
          <a:xfrm>
            <a:off x="1016000" y="4572000"/>
            <a:ext cx="6731000" cy="2413000"/>
          </a:xfrm>
          <a:prstGeom prst="roundRect">
            <a:avLst>
              <a:gd name="adj" fmla="val 5263"/>
            </a:avLst>
          </a:prstGeom>
          <a:solidFill>
            <a:srgbClr val="F1F5F9"/>
          </a:solidFill>
          <a:ln/>
        </p:spPr>
      </p:sp>
      <p:pic>
        <p:nvPicPr>
          <p:cNvPr id="13" name="paid_tools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200" y="4902200"/>
            <a:ext cx="457200" cy="457200"/>
          </a:xfrm>
          <a:prstGeom prst="rect">
            <a:avLst/>
          </a:prstGeom>
        </p:spPr>
      </p:pic>
      <p:sp>
        <p:nvSpPr>
          <p:cNvPr id="14" name="paid_tools-text-13"/>
          <p:cNvSpPr/>
          <p:nvPr/>
        </p:nvSpPr>
        <p:spPr>
          <a:xfrm>
            <a:off x="1981200" y="4902200"/>
            <a:ext cx="508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Moz Pro</a:t>
            </a:r>
            <a:endParaRPr lang="en-US" sz="2000" dirty="0"/>
          </a:p>
        </p:txBody>
      </p:sp>
      <p:sp>
        <p:nvSpPr>
          <p:cNvPr id="15" name="paid_tools-text-14"/>
          <p:cNvSpPr/>
          <p:nvPr/>
        </p:nvSpPr>
        <p:spPr>
          <a:xfrm>
            <a:off x="1346200" y="5486400"/>
            <a:ext cx="6096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以 Domain Authority（DA）指標聞名，介面對新手友善</a:t>
            </a:r>
            <a:endParaRPr lang="en-US" sz="1400" dirty="0"/>
          </a:p>
        </p:txBody>
      </p:sp>
      <p:sp>
        <p:nvSpPr>
          <p:cNvPr id="16" name="paid_tools-shape-15"/>
          <p:cNvSpPr/>
          <p:nvPr/>
        </p:nvSpPr>
        <p:spPr>
          <a:xfrm>
            <a:off x="8509000" y="4572000"/>
            <a:ext cx="6731000" cy="2413000"/>
          </a:xfrm>
          <a:prstGeom prst="roundRect">
            <a:avLst>
              <a:gd name="adj" fmla="val 5263"/>
            </a:avLst>
          </a:prstGeom>
          <a:solidFill>
            <a:srgbClr val="F1F5F9"/>
          </a:solidFill>
          <a:ln/>
        </p:spPr>
      </p:sp>
      <p:pic>
        <p:nvPicPr>
          <p:cNvPr id="17" name="paid_tools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9200" y="4902200"/>
            <a:ext cx="457200" cy="457200"/>
          </a:xfrm>
          <a:prstGeom prst="rect">
            <a:avLst/>
          </a:prstGeom>
        </p:spPr>
      </p:pic>
      <p:sp>
        <p:nvSpPr>
          <p:cNvPr id="18" name="paid_tools-text-17"/>
          <p:cNvSpPr/>
          <p:nvPr/>
        </p:nvSpPr>
        <p:spPr>
          <a:xfrm>
            <a:off x="9474200" y="4902200"/>
            <a:ext cx="508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Screaming Frog</a:t>
            </a:r>
            <a:endParaRPr lang="en-US" sz="2000" dirty="0"/>
          </a:p>
        </p:txBody>
      </p:sp>
      <p:sp>
        <p:nvSpPr>
          <p:cNvPr id="19" name="paid_tools-text-18"/>
          <p:cNvSpPr/>
          <p:nvPr/>
        </p:nvSpPr>
        <p:spPr>
          <a:xfrm>
            <a:off x="8839200" y="5486400"/>
            <a:ext cx="6096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技術 SEO 專用爬蟲工具，可深度診斷網站技術問題</a:t>
            </a:r>
            <a:endParaRPr lang="en-US" sz="14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sc_demo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3" name="gsc_demo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Search Console 實測</a:t>
            </a:r>
            <a:endParaRPr lang="en-US" sz="3000" dirty="0"/>
          </a:p>
        </p:txBody>
      </p:sp>
      <p:pic>
        <p:nvPicPr>
          <p:cNvPr id="4" name="gsc_demo-image-3" descr="preencoded.png">    </p:cNvPr>
          <p:cNvPicPr>
            <a:picLocks noChangeAspect="1"/>
          </p:cNvPicPr>
          <p:nvPr/>
        </p:nvPicPr>
        <p:blipFill>
          <a:blip r:embed="rId1"/>
          <a:srcRect l="-44500" r="-44500" t="0" b="0"/>
          <a:stretch/>
        </p:blipFill>
        <p:spPr>
          <a:xfrm>
            <a:off x="1016000" y="1905000"/>
            <a:ext cx="14224000" cy="5588000"/>
          </a:xfrm>
          <a:prstGeom prst="roundRect">
            <a:avLst>
              <a:gd name="adj" fmla="val 2727"/>
            </a:avLst>
          </a:prstGeom>
          <a:ln w="12700">
            <a:solidFill>
              <a:srgbClr val="E2E8F0"/>
            </a:solidFill>
          </a:ln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pic>
      <p:sp>
        <p:nvSpPr>
          <p:cNvPr id="5" name="gsc_demo-shape-4"/>
          <p:cNvSpPr/>
          <p:nvPr/>
        </p:nvSpPr>
        <p:spPr>
          <a:xfrm>
            <a:off x="1016000" y="7747000"/>
            <a:ext cx="14224000" cy="635000"/>
          </a:xfrm>
          <a:prstGeom prst="roundRect">
            <a:avLst>
              <a:gd name="adj" fmla="val 16000"/>
            </a:avLst>
          </a:prstGeom>
          <a:solidFill>
            <a:srgbClr val="F1F5F9"/>
          </a:solidFill>
          <a:ln/>
        </p:spPr>
      </p:sp>
      <p:sp>
        <p:nvSpPr>
          <p:cNvPr id="6" name="gsc_demo-text-5"/>
          <p:cNvSpPr/>
          <p:nvPr/>
        </p:nvSpPr>
        <p:spPr>
          <a:xfrm>
            <a:off x="1346200" y="7924800"/>
            <a:ext cx="13589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功能重點：提交 Sitemap、查看索引狀態、分析搜尋查詢與點擊率、發現技術問題、查看 Core Web Vitals</a:t>
            </a:r>
            <a:endParaRPr lang="en-US" sz="14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mmon_mistake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3" name="common_mistakes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常見錯誤</a:t>
            </a:r>
            <a:endParaRPr lang="en-US" sz="3000" dirty="0"/>
          </a:p>
        </p:txBody>
      </p:sp>
      <p:sp>
        <p:nvSpPr>
          <p:cNvPr id="4" name="common_mistakes-shape-3"/>
          <p:cNvSpPr/>
          <p:nvPr/>
        </p:nvSpPr>
        <p:spPr>
          <a:xfrm>
            <a:off x="1016000" y="1905000"/>
            <a:ext cx="6731000" cy="1524000"/>
          </a:xfrm>
          <a:prstGeom prst="roundRect">
            <a:avLst>
              <a:gd name="adj" fmla="val 6667"/>
            </a:avLst>
          </a:prstGeom>
          <a:solidFill>
            <a:srgbClr val="FEF3C7"/>
          </a:solidFill>
          <a:ln/>
        </p:spPr>
      </p:sp>
      <p:pic>
        <p:nvPicPr>
          <p:cNvPr id="5" name="common_mistakes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6200" y="2260600"/>
            <a:ext cx="406400" cy="406400"/>
          </a:xfrm>
          <a:prstGeom prst="rect">
            <a:avLst/>
          </a:prstGeom>
        </p:spPr>
      </p:pic>
      <p:sp>
        <p:nvSpPr>
          <p:cNvPr id="6" name="common_mistakes-text-5"/>
          <p:cNvSpPr/>
          <p:nvPr/>
        </p:nvSpPr>
        <p:spPr>
          <a:xfrm>
            <a:off x="1981200" y="2184400"/>
            <a:ext cx="558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關鍵字堆砌</a:t>
            </a:r>
            <a:endParaRPr lang="en-US" sz="1800" dirty="0"/>
          </a:p>
        </p:txBody>
      </p:sp>
      <p:sp>
        <p:nvSpPr>
          <p:cNvPr id="7" name="common_mistakes-text-6"/>
          <p:cNvSpPr/>
          <p:nvPr/>
        </p:nvSpPr>
        <p:spPr>
          <a:xfrm>
            <a:off x="1981200" y="2590800"/>
            <a:ext cx="558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過度重複關鍵字，反而傷害使用者體驗與排名</a:t>
            </a:r>
            <a:endParaRPr lang="en-US" sz="1400" dirty="0"/>
          </a:p>
        </p:txBody>
      </p:sp>
      <p:sp>
        <p:nvSpPr>
          <p:cNvPr id="8" name="common_mistakes-shape-7"/>
          <p:cNvSpPr/>
          <p:nvPr/>
        </p:nvSpPr>
        <p:spPr>
          <a:xfrm>
            <a:off x="8509000" y="1905000"/>
            <a:ext cx="6731000" cy="1524000"/>
          </a:xfrm>
          <a:prstGeom prst="roundRect">
            <a:avLst>
              <a:gd name="adj" fmla="val 6667"/>
            </a:avLst>
          </a:prstGeom>
          <a:solidFill>
            <a:srgbClr val="FEF3C7"/>
          </a:solidFill>
          <a:ln/>
        </p:spPr>
      </p:sp>
      <p:pic>
        <p:nvPicPr>
          <p:cNvPr id="9" name="common_mistakes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9200" y="2260600"/>
            <a:ext cx="406400" cy="406400"/>
          </a:xfrm>
          <a:prstGeom prst="rect">
            <a:avLst/>
          </a:prstGeom>
        </p:spPr>
      </p:pic>
      <p:sp>
        <p:nvSpPr>
          <p:cNvPr id="10" name="common_mistakes-text-9"/>
          <p:cNvSpPr/>
          <p:nvPr/>
        </p:nvSpPr>
        <p:spPr>
          <a:xfrm>
            <a:off x="9474200" y="2184400"/>
            <a:ext cx="558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購買低品質反向連結</a:t>
            </a:r>
            <a:endParaRPr lang="en-US" sz="1800" dirty="0"/>
          </a:p>
        </p:txBody>
      </p:sp>
      <p:sp>
        <p:nvSpPr>
          <p:cNvPr id="11" name="common_mistakes-text-10"/>
          <p:cNvSpPr/>
          <p:nvPr/>
        </p:nvSpPr>
        <p:spPr>
          <a:xfrm>
            <a:off x="9474200" y="2590800"/>
            <a:ext cx="558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違反 Google 規範，可能導致網站被降權或懲罰</a:t>
            </a:r>
            <a:endParaRPr lang="en-US" sz="1400" dirty="0"/>
          </a:p>
        </p:txBody>
      </p:sp>
      <p:sp>
        <p:nvSpPr>
          <p:cNvPr id="12" name="common_mistakes-shape-11"/>
          <p:cNvSpPr/>
          <p:nvPr/>
        </p:nvSpPr>
        <p:spPr>
          <a:xfrm>
            <a:off x="1016000" y="3683000"/>
            <a:ext cx="6731000" cy="1524000"/>
          </a:xfrm>
          <a:prstGeom prst="roundRect">
            <a:avLst>
              <a:gd name="adj" fmla="val 6667"/>
            </a:avLst>
          </a:prstGeom>
          <a:solidFill>
            <a:srgbClr val="FEF3C7"/>
          </a:solidFill>
          <a:ln/>
        </p:spPr>
      </p:sp>
      <p:pic>
        <p:nvPicPr>
          <p:cNvPr id="13" name="common_mistakes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200" y="4038600"/>
            <a:ext cx="406400" cy="406400"/>
          </a:xfrm>
          <a:prstGeom prst="rect">
            <a:avLst/>
          </a:prstGeom>
        </p:spPr>
      </p:pic>
      <p:sp>
        <p:nvSpPr>
          <p:cNvPr id="14" name="common_mistakes-text-13"/>
          <p:cNvSpPr/>
          <p:nvPr/>
        </p:nvSpPr>
        <p:spPr>
          <a:xfrm>
            <a:off x="1981200" y="3962400"/>
            <a:ext cx="558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重複內容</a:t>
            </a:r>
            <a:endParaRPr lang="en-US" sz="1800" dirty="0"/>
          </a:p>
        </p:txBody>
      </p:sp>
      <p:sp>
        <p:nvSpPr>
          <p:cNvPr id="15" name="common_mistakes-text-14"/>
          <p:cNvSpPr/>
          <p:nvPr/>
        </p:nvSpPr>
        <p:spPr>
          <a:xfrm>
            <a:off x="1981200" y="4368800"/>
            <a:ext cx="558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多頁面內容雷同，造成 Google 無法判斷主要頁面</a:t>
            </a:r>
            <a:endParaRPr lang="en-US" sz="1400" dirty="0"/>
          </a:p>
        </p:txBody>
      </p:sp>
      <p:sp>
        <p:nvSpPr>
          <p:cNvPr id="16" name="common_mistakes-shape-15"/>
          <p:cNvSpPr/>
          <p:nvPr/>
        </p:nvSpPr>
        <p:spPr>
          <a:xfrm>
            <a:off x="8509000" y="3683000"/>
            <a:ext cx="6731000" cy="1524000"/>
          </a:xfrm>
          <a:prstGeom prst="roundRect">
            <a:avLst>
              <a:gd name="adj" fmla="val 6667"/>
            </a:avLst>
          </a:prstGeom>
          <a:solidFill>
            <a:srgbClr val="FEF3C7"/>
          </a:solidFill>
          <a:ln/>
        </p:spPr>
      </p:sp>
      <p:pic>
        <p:nvPicPr>
          <p:cNvPr id="17" name="common_mistakes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9200" y="4038600"/>
            <a:ext cx="406400" cy="406400"/>
          </a:xfrm>
          <a:prstGeom prst="rect">
            <a:avLst/>
          </a:prstGeom>
        </p:spPr>
      </p:pic>
      <p:sp>
        <p:nvSpPr>
          <p:cNvPr id="18" name="common_mistakes-text-17"/>
          <p:cNvSpPr/>
          <p:nvPr/>
        </p:nvSpPr>
        <p:spPr>
          <a:xfrm>
            <a:off x="9474200" y="3962400"/>
            <a:ext cx="558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忽略手機版體驗</a:t>
            </a:r>
            <a:endParaRPr lang="en-US" sz="1800" dirty="0"/>
          </a:p>
        </p:txBody>
      </p:sp>
      <p:sp>
        <p:nvSpPr>
          <p:cNvPr id="19" name="common_mistakes-text-18"/>
          <p:cNvSpPr/>
          <p:nvPr/>
        </p:nvSpPr>
        <p:spPr>
          <a:xfrm>
            <a:off x="9474200" y="4368800"/>
            <a:ext cx="558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採用行動優先索引，手機體驗不佳將直接影響排名</a:t>
            </a:r>
            <a:endParaRPr lang="en-US" sz="1400" dirty="0"/>
          </a:p>
        </p:txBody>
      </p:sp>
      <p:sp>
        <p:nvSpPr>
          <p:cNvPr id="20" name="common_mistakes-shape-19"/>
          <p:cNvSpPr/>
          <p:nvPr/>
        </p:nvSpPr>
        <p:spPr>
          <a:xfrm>
            <a:off x="1016000" y="5461000"/>
            <a:ext cx="6731000" cy="1524000"/>
          </a:xfrm>
          <a:prstGeom prst="roundRect">
            <a:avLst>
              <a:gd name="adj" fmla="val 6667"/>
            </a:avLst>
          </a:prstGeom>
          <a:solidFill>
            <a:srgbClr val="FEF3C7"/>
          </a:solidFill>
          <a:ln/>
        </p:spPr>
      </p:sp>
      <p:pic>
        <p:nvPicPr>
          <p:cNvPr id="21" name="common_mistakes-icon-20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6200" y="5816600"/>
            <a:ext cx="406400" cy="406400"/>
          </a:xfrm>
          <a:prstGeom prst="rect">
            <a:avLst/>
          </a:prstGeom>
        </p:spPr>
      </p:pic>
      <p:sp>
        <p:nvSpPr>
          <p:cNvPr id="22" name="common_mistakes-text-21"/>
          <p:cNvSpPr/>
          <p:nvPr/>
        </p:nvSpPr>
        <p:spPr>
          <a:xfrm>
            <a:off x="1981200" y="5740400"/>
            <a:ext cx="558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忘記設定 Title 與 Meta</a:t>
            </a:r>
            <a:endParaRPr lang="en-US" sz="1800" dirty="0"/>
          </a:p>
        </p:txBody>
      </p:sp>
      <p:sp>
        <p:nvSpPr>
          <p:cNvPr id="23" name="common_mistakes-text-22"/>
          <p:cNvSpPr/>
          <p:nvPr/>
        </p:nvSpPr>
        <p:spPr>
          <a:xfrm>
            <a:off x="1981200" y="6146800"/>
            <a:ext cx="558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錯失最基本卻最關鍵的優化機會</a:t>
            </a:r>
            <a:endParaRPr lang="en-US" sz="1400" dirty="0"/>
          </a:p>
        </p:txBody>
      </p:sp>
      <p:sp>
        <p:nvSpPr>
          <p:cNvPr id="24" name="common_mistakes-shape-23"/>
          <p:cNvSpPr/>
          <p:nvPr/>
        </p:nvSpPr>
        <p:spPr>
          <a:xfrm>
            <a:off x="8509000" y="5461000"/>
            <a:ext cx="6731000" cy="1524000"/>
          </a:xfrm>
          <a:prstGeom prst="roundRect">
            <a:avLst>
              <a:gd name="adj" fmla="val 6667"/>
            </a:avLst>
          </a:prstGeom>
          <a:solidFill>
            <a:srgbClr val="FEF3C7"/>
          </a:solidFill>
          <a:ln/>
        </p:spPr>
      </p:sp>
      <p:pic>
        <p:nvPicPr>
          <p:cNvPr id="25" name="common_mistakes-icon-2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9200" y="5816600"/>
            <a:ext cx="406400" cy="406400"/>
          </a:xfrm>
          <a:prstGeom prst="rect">
            <a:avLst/>
          </a:prstGeom>
        </p:spPr>
      </p:pic>
      <p:sp>
        <p:nvSpPr>
          <p:cNvPr id="26" name="common_mistakes-text-25"/>
          <p:cNvSpPr/>
          <p:nvPr/>
        </p:nvSpPr>
        <p:spPr>
          <a:xfrm>
            <a:off x="9474200" y="5740400"/>
            <a:ext cx="558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網站速度太慢</a:t>
            </a:r>
            <a:endParaRPr lang="en-US" sz="1800" dirty="0"/>
          </a:p>
        </p:txBody>
      </p:sp>
      <p:sp>
        <p:nvSpPr>
          <p:cNvPr id="27" name="common_mistakes-text-26"/>
          <p:cNvSpPr/>
          <p:nvPr/>
        </p:nvSpPr>
        <p:spPr>
          <a:xfrm>
            <a:off x="9474200" y="6146800"/>
            <a:ext cx="558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影響使用者體驗與 Core Web Vitals 評分</a:t>
            </a:r>
            <a:endParaRPr lang="en-US" sz="14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ng_term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3" name="long_term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是長期投資</a:t>
            </a:r>
            <a:endParaRPr lang="en-US" sz="3000" dirty="0"/>
          </a:p>
        </p:txBody>
      </p:sp>
      <p:sp>
        <p:nvSpPr>
          <p:cNvPr id="4" name="long_term-text-3"/>
          <p:cNvSpPr/>
          <p:nvPr/>
        </p:nvSpPr>
        <p:spPr>
          <a:xfrm>
            <a:off x="1016000" y="2032000"/>
            <a:ext cx="6350000" cy="30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01625" indent="-301625">
              <a:lnSpc>
                <a:spcPts val="3230"/>
              </a:lnSpc>
              <a:spcBef>
                <a:spcPts val="10"/>
              </a:spcBef>
              <a:buSzPct val="100000"/>
              <a:buChar char="•"/>
            </a:pPr>
            <a:r>
              <a:rPr lang="en-US" sz="19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通常需要 </a:t>
            </a:r>
            <a:r>
              <a:rPr lang="en-US" sz="1900" b="1" dirty="0">
                <a:solidFill>
                  <a:srgbClr val="1D4ED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3-6 個月</a:t>
            </a:r>
            <a:r>
              <a:rPr lang="en-US" sz="19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才能看到顯著成效</a:t>
            </a:r>
            <a:endParaRPr lang="en-US" sz="1900" dirty="0"/>
          </a:p>
          <a:p>
            <a:pPr algn="l" marL="301625" indent="-301625">
              <a:lnSpc>
                <a:spcPts val="3230"/>
              </a:lnSpc>
              <a:spcBef>
                <a:spcPts val="10"/>
              </a:spcBef>
              <a:buSzPct val="100000"/>
              <a:buChar char="•"/>
            </a:pPr>
            <a:r>
              <a:rPr lang="en-US" sz="19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排名穩定後，流量將</a:t>
            </a:r>
            <a:r>
              <a:rPr lang="en-US" sz="19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持續且免費</a:t>
            </a:r>
            <a:endParaRPr lang="en-US" sz="1900" dirty="0"/>
          </a:p>
          <a:p>
            <a:pPr algn="l" marL="301625" indent="-301625">
              <a:lnSpc>
                <a:spcPts val="3230"/>
              </a:lnSpc>
              <a:spcBef>
                <a:spcPts val="10"/>
              </a:spcBef>
              <a:buSzPct val="100000"/>
              <a:buChar char="•"/>
            </a:pPr>
            <a:r>
              <a:rPr lang="en-US" sz="19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與付費廣告不同，SEO 是會</a:t>
            </a:r>
            <a:r>
              <a:rPr lang="en-US" sz="19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持續累積價值</a:t>
            </a:r>
            <a:r>
              <a:rPr lang="en-US" sz="19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的數位資產</a:t>
            </a:r>
            <a:endParaRPr lang="en-US" sz="1900" dirty="0"/>
          </a:p>
          <a:p>
            <a:pPr algn="l" marL="301625" indent="-301625">
              <a:lnSpc>
                <a:spcPts val="3230"/>
              </a:lnSpc>
              <a:spcBef>
                <a:spcPts val="10"/>
              </a:spcBef>
              <a:buSzPct val="100000"/>
              <a:buChar char="•"/>
            </a:pPr>
            <a:r>
              <a:rPr lang="en-US" sz="19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開始的最佳時間，就是</a:t>
            </a:r>
            <a:r>
              <a:rPr lang="en-US" sz="1900" b="1" dirty="0">
                <a:solidFill>
                  <a:srgbClr val="1D4ED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現在</a:t>
            </a:r>
            <a:endParaRPr lang="en-US" sz="1900" dirty="0"/>
          </a:p>
        </p:txBody>
      </p:sp>
      <p:graphicFrame>
        <p:nvGraphicFramePr>
          <p:cNvPr id="5" name="long_term-chart-4" descr=""/>
          <p:cNvGraphicFramePr/>
          <p:nvPr/>
        </p:nvGraphicFramePr>
        <p:xfrm>
          <a:off x="7874000" y="2159000"/>
          <a:ext cx="7366000" cy="4826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long_term-text-5"/>
          <p:cNvSpPr/>
          <p:nvPr/>
        </p:nvSpPr>
        <p:spPr>
          <a:xfrm>
            <a:off x="7874000" y="7137400"/>
            <a:ext cx="736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示意圖：SEO 流量的長期累積效果 vs. 付費廣告的短期效果</a:t>
            </a:r>
            <a:endParaRPr lang="en-US" sz="13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mmary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3" name="summary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總結與關鍵要點</a:t>
            </a:r>
            <a:endParaRPr lang="en-US" sz="3000" dirty="0"/>
          </a:p>
        </p:txBody>
      </p:sp>
      <p:sp>
        <p:nvSpPr>
          <p:cNvPr id="4" name="summary-shape-3"/>
          <p:cNvSpPr/>
          <p:nvPr/>
        </p:nvSpPr>
        <p:spPr>
          <a:xfrm>
            <a:off x="1016000" y="2159000"/>
            <a:ext cx="3048000" cy="2794000"/>
          </a:xfrm>
          <a:prstGeom prst="roundRect">
            <a:avLst>
              <a:gd name="adj" fmla="val 4545"/>
            </a:avLst>
          </a:prstGeom>
          <a:solidFill>
            <a:srgbClr val="F1F5F9"/>
          </a:solidFill>
          <a:ln/>
        </p:spPr>
      </p:sp>
      <p:pic>
        <p:nvPicPr>
          <p:cNvPr id="5" name="summary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0" y="2489200"/>
            <a:ext cx="508000" cy="508000"/>
          </a:xfrm>
          <a:prstGeom prst="rect">
            <a:avLst/>
          </a:prstGeom>
        </p:spPr>
      </p:pic>
      <p:sp>
        <p:nvSpPr>
          <p:cNvPr id="6" name="summary-text-5"/>
          <p:cNvSpPr/>
          <p:nvPr/>
        </p:nvSpPr>
        <p:spPr>
          <a:xfrm>
            <a:off x="1270000" y="3175000"/>
            <a:ext cx="254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關鍵字研究</a:t>
            </a:r>
            <a:endParaRPr lang="en-US" sz="1700" dirty="0"/>
          </a:p>
        </p:txBody>
      </p:sp>
      <p:sp>
        <p:nvSpPr>
          <p:cNvPr id="7" name="summary-text-6"/>
          <p:cNvSpPr/>
          <p:nvPr/>
        </p:nvSpPr>
        <p:spPr>
          <a:xfrm>
            <a:off x="1270000" y="3937000"/>
            <a:ext cx="254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找出符合搜尋意圖的目標詞</a:t>
            </a:r>
            <a:endParaRPr lang="en-US" sz="1300" dirty="0"/>
          </a:p>
        </p:txBody>
      </p:sp>
      <p:pic>
        <p:nvPicPr>
          <p:cNvPr id="8" name="summary-icon-7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4500" y="3429000"/>
            <a:ext cx="381000" cy="381000"/>
          </a:xfrm>
          <a:prstGeom prst="rect">
            <a:avLst/>
          </a:prstGeom>
        </p:spPr>
      </p:pic>
      <p:sp>
        <p:nvSpPr>
          <p:cNvPr id="9" name="summary-shape-8"/>
          <p:cNvSpPr/>
          <p:nvPr/>
        </p:nvSpPr>
        <p:spPr>
          <a:xfrm>
            <a:off x="4699000" y="2159000"/>
            <a:ext cx="3048000" cy="2794000"/>
          </a:xfrm>
          <a:prstGeom prst="roundRect">
            <a:avLst>
              <a:gd name="adj" fmla="val 4545"/>
            </a:avLst>
          </a:prstGeom>
          <a:solidFill>
            <a:srgbClr val="F1F5F9"/>
          </a:solidFill>
          <a:ln/>
        </p:spPr>
      </p:sp>
      <p:pic>
        <p:nvPicPr>
          <p:cNvPr id="10" name="summary-icon-9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9000" y="2489200"/>
            <a:ext cx="508000" cy="508000"/>
          </a:xfrm>
          <a:prstGeom prst="rect">
            <a:avLst/>
          </a:prstGeom>
        </p:spPr>
      </p:pic>
      <p:sp>
        <p:nvSpPr>
          <p:cNvPr id="11" name="summary-text-10"/>
          <p:cNvSpPr/>
          <p:nvPr/>
        </p:nvSpPr>
        <p:spPr>
          <a:xfrm>
            <a:off x="4953000" y="3175000"/>
            <a:ext cx="254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站內優化</a:t>
            </a:r>
            <a:endParaRPr lang="en-US" sz="1700" dirty="0"/>
          </a:p>
        </p:txBody>
      </p:sp>
      <p:sp>
        <p:nvSpPr>
          <p:cNvPr id="12" name="summary-text-11"/>
          <p:cNvSpPr/>
          <p:nvPr/>
        </p:nvSpPr>
        <p:spPr>
          <a:xfrm>
            <a:off x="4953000" y="3937000"/>
            <a:ext cx="254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標題、內容、結構、速度</a:t>
            </a:r>
            <a:endParaRPr lang="en-US" sz="1300" dirty="0"/>
          </a:p>
        </p:txBody>
      </p:sp>
      <p:pic>
        <p:nvPicPr>
          <p:cNvPr id="13" name="summary-icon-1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500" y="3429000"/>
            <a:ext cx="381000" cy="381000"/>
          </a:xfrm>
          <a:prstGeom prst="rect">
            <a:avLst/>
          </a:prstGeom>
        </p:spPr>
      </p:pic>
      <p:sp>
        <p:nvSpPr>
          <p:cNvPr id="14" name="summary-shape-13"/>
          <p:cNvSpPr/>
          <p:nvPr/>
        </p:nvSpPr>
        <p:spPr>
          <a:xfrm>
            <a:off x="8382000" y="2159000"/>
            <a:ext cx="3048000" cy="2794000"/>
          </a:xfrm>
          <a:prstGeom prst="roundRect">
            <a:avLst>
              <a:gd name="adj" fmla="val 4545"/>
            </a:avLst>
          </a:prstGeom>
          <a:solidFill>
            <a:srgbClr val="F1F5F9"/>
          </a:solidFill>
          <a:ln/>
        </p:spPr>
      </p:sp>
      <p:pic>
        <p:nvPicPr>
          <p:cNvPr id="15" name="summary-icon-1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2000" y="2489200"/>
            <a:ext cx="508000" cy="508000"/>
          </a:xfrm>
          <a:prstGeom prst="rect">
            <a:avLst/>
          </a:prstGeom>
        </p:spPr>
      </p:pic>
      <p:sp>
        <p:nvSpPr>
          <p:cNvPr id="16" name="summary-text-15"/>
          <p:cNvSpPr/>
          <p:nvPr/>
        </p:nvSpPr>
        <p:spPr>
          <a:xfrm>
            <a:off x="8636000" y="3175000"/>
            <a:ext cx="254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站外優化</a:t>
            </a:r>
            <a:endParaRPr lang="en-US" sz="1700" dirty="0"/>
          </a:p>
        </p:txBody>
      </p:sp>
      <p:sp>
        <p:nvSpPr>
          <p:cNvPr id="17" name="summary-text-16"/>
          <p:cNvSpPr/>
          <p:nvPr/>
        </p:nvSpPr>
        <p:spPr>
          <a:xfrm>
            <a:off x="8636000" y="3937000"/>
            <a:ext cx="254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累積高品質反向連結</a:t>
            </a:r>
            <a:endParaRPr lang="en-US" sz="1300" dirty="0"/>
          </a:p>
        </p:txBody>
      </p:sp>
      <p:pic>
        <p:nvPicPr>
          <p:cNvPr id="18" name="summary-icon-17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20500" y="3429000"/>
            <a:ext cx="381000" cy="381000"/>
          </a:xfrm>
          <a:prstGeom prst="rect">
            <a:avLst/>
          </a:prstGeom>
        </p:spPr>
      </p:pic>
      <p:sp>
        <p:nvSpPr>
          <p:cNvPr id="19" name="summary-shape-18"/>
          <p:cNvSpPr/>
          <p:nvPr/>
        </p:nvSpPr>
        <p:spPr>
          <a:xfrm>
            <a:off x="12065000" y="2159000"/>
            <a:ext cx="3048000" cy="2794000"/>
          </a:xfrm>
          <a:prstGeom prst="roundRect">
            <a:avLst>
              <a:gd name="adj" fmla="val 4545"/>
            </a:avLst>
          </a:prstGeom>
          <a:solidFill>
            <a:srgbClr val="F1F5F9"/>
          </a:solidFill>
          <a:ln/>
        </p:spPr>
      </p:sp>
      <p:pic>
        <p:nvPicPr>
          <p:cNvPr id="20" name="summary-icon-19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35000" y="2489200"/>
            <a:ext cx="508000" cy="508000"/>
          </a:xfrm>
          <a:prstGeom prst="rect">
            <a:avLst/>
          </a:prstGeom>
        </p:spPr>
      </p:pic>
      <p:sp>
        <p:nvSpPr>
          <p:cNvPr id="21" name="summary-text-20"/>
          <p:cNvSpPr/>
          <p:nvPr/>
        </p:nvSpPr>
        <p:spPr>
          <a:xfrm>
            <a:off x="12319000" y="3175000"/>
            <a:ext cx="254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持續追蹤</a:t>
            </a:r>
            <a:endParaRPr lang="en-US" sz="1700" dirty="0"/>
          </a:p>
        </p:txBody>
      </p:sp>
      <p:sp>
        <p:nvSpPr>
          <p:cNvPr id="22" name="summary-text-21"/>
          <p:cNvSpPr/>
          <p:nvPr/>
        </p:nvSpPr>
        <p:spPr>
          <a:xfrm>
            <a:off x="12319000" y="3937000"/>
            <a:ext cx="254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透過工具監測成效並調整</a:t>
            </a:r>
            <a:endParaRPr lang="en-US" sz="1300" dirty="0"/>
          </a:p>
        </p:txBody>
      </p:sp>
      <p:sp>
        <p:nvSpPr>
          <p:cNvPr id="23" name="summary-shape-22"/>
          <p:cNvSpPr/>
          <p:nvPr/>
        </p:nvSpPr>
        <p:spPr>
          <a:xfrm>
            <a:off x="1016000" y="5588000"/>
            <a:ext cx="14224000" cy="1651000"/>
          </a:xfrm>
          <a:prstGeom prst="roundRect">
            <a:avLst>
              <a:gd name="adj" fmla="val 6154"/>
            </a:avLst>
          </a:prstGeom>
          <a:solidFill>
            <a:srgbClr val="EFF6FF"/>
          </a:solidFill>
          <a:ln w="12700">
            <a:solidFill>
              <a:srgbClr val="1D4ED8"/>
            </a:solidFill>
            <a:prstDash val="solid"/>
          </a:ln>
        </p:spPr>
      </p:sp>
      <p:sp>
        <p:nvSpPr>
          <p:cNvPr id="24" name="summary-text-23"/>
          <p:cNvSpPr/>
          <p:nvPr/>
        </p:nvSpPr>
        <p:spPr>
          <a:xfrm>
            <a:off x="1346200" y="5918200"/>
            <a:ext cx="12954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sz="1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內容品質永遠是第一位；技術 SEO 是基礎，內容 SEO 是核心，反向連結是加速器。保持耐心、持續優化，是掌握 SEO 的不二法則。</a:t>
            </a:r>
            <a:endParaRPr lang="en-US" sz="18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ference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3" name="references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參考資源</a:t>
            </a:r>
            <a:endParaRPr lang="en-US" sz="3000" dirty="0"/>
          </a:p>
        </p:txBody>
      </p:sp>
      <p:sp>
        <p:nvSpPr>
          <p:cNvPr id="4" name="references-text-3"/>
          <p:cNvSpPr/>
          <p:nvPr/>
        </p:nvSpPr>
        <p:spPr>
          <a:xfrm>
            <a:off x="1016000" y="1270000"/>
            <a:ext cx="1270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本課程內容參考以下權威來源，建議延伸閱讀</a:t>
            </a:r>
            <a:endParaRPr lang="en-US" sz="1600" dirty="0"/>
          </a:p>
        </p:txBody>
      </p:sp>
      <p:sp>
        <p:nvSpPr>
          <p:cNvPr id="5" name="references-shape-4"/>
          <p:cNvSpPr/>
          <p:nvPr/>
        </p:nvSpPr>
        <p:spPr>
          <a:xfrm>
            <a:off x="1016000" y="2159000"/>
            <a:ext cx="14224000" cy="889000"/>
          </a:xfrm>
          <a:prstGeom prst="roundRect">
            <a:avLst>
              <a:gd name="adj" fmla="val 11429"/>
            </a:avLst>
          </a:prstGeom>
          <a:solidFill>
            <a:srgbClr val="F1F5F9"/>
          </a:solidFill>
          <a:ln/>
        </p:spPr>
      </p:sp>
      <p:pic>
        <p:nvPicPr>
          <p:cNvPr id="6" name="references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6200" y="2387600"/>
            <a:ext cx="406400" cy="406400"/>
          </a:xfrm>
          <a:prstGeom prst="rect">
            <a:avLst/>
          </a:prstGeom>
        </p:spPr>
      </p:pic>
      <p:sp>
        <p:nvSpPr>
          <p:cNvPr id="7" name="references-text-6"/>
          <p:cNvSpPr/>
          <p:nvPr/>
        </p:nvSpPr>
        <p:spPr>
          <a:xfrm>
            <a:off x="2032000" y="2362200"/>
            <a:ext cx="12700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Search Central（Google 官方 SEO 文件）</a:t>
            </a:r>
            <a:endParaRPr lang="en-US" sz="1800" dirty="0"/>
          </a:p>
        </p:txBody>
      </p:sp>
      <p:sp>
        <p:nvSpPr>
          <p:cNvPr id="8" name="references-shape-7"/>
          <p:cNvSpPr/>
          <p:nvPr/>
        </p:nvSpPr>
        <p:spPr>
          <a:xfrm>
            <a:off x="1016000" y="3251200"/>
            <a:ext cx="14224000" cy="889000"/>
          </a:xfrm>
          <a:prstGeom prst="roundRect">
            <a:avLst>
              <a:gd name="adj" fmla="val 11429"/>
            </a:avLst>
          </a:prstGeom>
          <a:solidFill>
            <a:srgbClr val="F1F5F9"/>
          </a:solidFill>
          <a:ln/>
        </p:spPr>
      </p:sp>
      <p:pic>
        <p:nvPicPr>
          <p:cNvPr id="9" name="references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200" y="3479800"/>
            <a:ext cx="406400" cy="406400"/>
          </a:xfrm>
          <a:prstGeom prst="rect">
            <a:avLst/>
          </a:prstGeom>
        </p:spPr>
      </p:pic>
      <p:sp>
        <p:nvSpPr>
          <p:cNvPr id="10" name="references-text-9"/>
          <p:cNvSpPr/>
          <p:nvPr/>
        </p:nvSpPr>
        <p:spPr>
          <a:xfrm>
            <a:off x="2032000" y="3454400"/>
            <a:ext cx="12700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Moz — Beginner's Guide to SEO</a:t>
            </a:r>
            <a:endParaRPr lang="en-US" sz="1800" dirty="0"/>
          </a:p>
        </p:txBody>
      </p:sp>
      <p:sp>
        <p:nvSpPr>
          <p:cNvPr id="11" name="references-shape-10"/>
          <p:cNvSpPr/>
          <p:nvPr/>
        </p:nvSpPr>
        <p:spPr>
          <a:xfrm>
            <a:off x="1016000" y="4343400"/>
            <a:ext cx="14224000" cy="889000"/>
          </a:xfrm>
          <a:prstGeom prst="roundRect">
            <a:avLst>
              <a:gd name="adj" fmla="val 11429"/>
            </a:avLst>
          </a:prstGeom>
          <a:solidFill>
            <a:srgbClr val="F1F5F9"/>
          </a:solidFill>
          <a:ln/>
        </p:spPr>
      </p:sp>
      <p:pic>
        <p:nvPicPr>
          <p:cNvPr id="12" name="references-icon-1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200" y="4572000"/>
            <a:ext cx="406400" cy="406400"/>
          </a:xfrm>
          <a:prstGeom prst="rect">
            <a:avLst/>
          </a:prstGeom>
        </p:spPr>
      </p:pic>
      <p:sp>
        <p:nvSpPr>
          <p:cNvPr id="13" name="references-text-12"/>
          <p:cNvSpPr/>
          <p:nvPr/>
        </p:nvSpPr>
        <p:spPr>
          <a:xfrm>
            <a:off x="2032000" y="4546600"/>
            <a:ext cx="12700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Ahrefs Blog</a:t>
            </a:r>
            <a:endParaRPr lang="en-US" sz="1800" dirty="0"/>
          </a:p>
        </p:txBody>
      </p:sp>
      <p:sp>
        <p:nvSpPr>
          <p:cNvPr id="14" name="references-shape-13"/>
          <p:cNvSpPr/>
          <p:nvPr/>
        </p:nvSpPr>
        <p:spPr>
          <a:xfrm>
            <a:off x="1016000" y="5435600"/>
            <a:ext cx="14224000" cy="889000"/>
          </a:xfrm>
          <a:prstGeom prst="roundRect">
            <a:avLst>
              <a:gd name="adj" fmla="val 11429"/>
            </a:avLst>
          </a:prstGeom>
          <a:solidFill>
            <a:srgbClr val="F1F5F9"/>
          </a:solidFill>
          <a:ln/>
        </p:spPr>
      </p:sp>
      <p:pic>
        <p:nvPicPr>
          <p:cNvPr id="15" name="references-icon-14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6200" y="5664200"/>
            <a:ext cx="406400" cy="406400"/>
          </a:xfrm>
          <a:prstGeom prst="rect">
            <a:avLst/>
          </a:prstGeom>
        </p:spPr>
      </p:pic>
      <p:sp>
        <p:nvSpPr>
          <p:cNvPr id="16" name="references-text-15"/>
          <p:cNvSpPr/>
          <p:nvPr/>
        </p:nvSpPr>
        <p:spPr>
          <a:xfrm>
            <a:off x="2032000" y="5638800"/>
            <a:ext cx="12700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SEMrush Blog</a:t>
            </a:r>
            <a:endParaRPr lang="en-US" sz="1800" dirty="0"/>
          </a:p>
        </p:txBody>
      </p:sp>
      <p:sp>
        <p:nvSpPr>
          <p:cNvPr id="17" name="references-shape-16"/>
          <p:cNvSpPr/>
          <p:nvPr/>
        </p:nvSpPr>
        <p:spPr>
          <a:xfrm>
            <a:off x="1016000" y="6527800"/>
            <a:ext cx="14224000" cy="889000"/>
          </a:xfrm>
          <a:prstGeom prst="roundRect">
            <a:avLst>
              <a:gd name="adj" fmla="val 11429"/>
            </a:avLst>
          </a:prstGeom>
          <a:solidFill>
            <a:srgbClr val="F1F5F9"/>
          </a:solidFill>
          <a:ln/>
        </p:spPr>
      </p:sp>
      <p:pic>
        <p:nvPicPr>
          <p:cNvPr id="18" name="references-icon-17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6200" y="6756400"/>
            <a:ext cx="406400" cy="406400"/>
          </a:xfrm>
          <a:prstGeom prst="rect">
            <a:avLst/>
          </a:prstGeom>
        </p:spPr>
      </p:pic>
      <p:sp>
        <p:nvSpPr>
          <p:cNvPr id="19" name="references-text-18"/>
          <p:cNvSpPr/>
          <p:nvPr/>
        </p:nvSpPr>
        <p:spPr>
          <a:xfrm>
            <a:off x="2032000" y="6731000"/>
            <a:ext cx="12700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Search Engine Journal</a:t>
            </a:r>
            <a:endParaRPr lang="en-US" sz="18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gradFill rotWithShape="1" flip="none">
          <a:gsLst>
            <a:gs pos="0">
              <a:srgbClr val="0F1E4D"/>
            </a:gs>
            <a:gs pos="100000">
              <a:srgbClr val="1D4ED8"/>
            </a:gs>
          </a:gsLst>
          <a:lin ang="8100000" scaled="1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hankyou-icon-1" descr="preencoded.png">    </p:cNvPr>
          <p:cNvPicPr>
            <a:picLocks noChangeAspect="1"/>
          </p:cNvPicPr>
          <p:nvPr/>
        </p:nvPicPr>
        <p:blipFill>
          <a:blip r:embed="rId1">
            <a:alphaModFix amt="8000"/>
          </a:blip>
          <a:stretch>
            <a:fillRect/>
          </a:stretch>
        </p:blipFill>
        <p:spPr>
          <a:xfrm>
            <a:off x="12192000" y="1016000"/>
            <a:ext cx="3048000" cy="3048000"/>
          </a:xfrm>
          <a:prstGeom prst="rect">
            <a:avLst/>
          </a:prstGeom>
        </p:spPr>
      </p:pic>
      <p:sp>
        <p:nvSpPr>
          <p:cNvPr id="3" name="thankyou-text-2"/>
          <p:cNvSpPr/>
          <p:nvPr/>
        </p:nvSpPr>
        <p:spPr>
          <a:xfrm>
            <a:off x="0" y="3429000"/>
            <a:ext cx="16256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5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Thank You</a:t>
            </a:r>
            <a:endParaRPr lang="en-US" sz="5600" dirty="0"/>
          </a:p>
        </p:txBody>
      </p:sp>
      <p:sp>
        <p:nvSpPr>
          <p:cNvPr id="4" name="thankyou-shape-3"/>
          <p:cNvSpPr/>
          <p:nvPr/>
        </p:nvSpPr>
        <p:spPr>
          <a:xfrm>
            <a:off x="7493000" y="4826000"/>
            <a:ext cx="1270000" cy="9144"/>
          </a:xfrm>
          <a:prstGeom prst="line">
            <a:avLst/>
          </a:prstGeom>
          <a:ln w="50800">
            <a:solidFill>
              <a:srgbClr val="0EA5E9"/>
            </a:solidFill>
            <a:prstDash val="solid"/>
          </a:ln>
        </p:spPr>
      </p:sp>
      <p:sp>
        <p:nvSpPr>
          <p:cNvPr id="5" name="thankyou-text-4"/>
          <p:cNvSpPr/>
          <p:nvPr/>
        </p:nvSpPr>
        <p:spPr>
          <a:xfrm>
            <a:off x="0" y="5207000"/>
            <a:ext cx="16256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BFDBF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有任何問題，歡迎提問與交流</a:t>
            </a:r>
            <a:endParaRPr lang="en-US" sz="2200" dirty="0"/>
          </a:p>
        </p:txBody>
      </p:sp>
      <p:sp>
        <p:nvSpPr>
          <p:cNvPr id="6" name="thankyou-text-5"/>
          <p:cNvSpPr/>
          <p:nvPr/>
        </p:nvSpPr>
        <p:spPr>
          <a:xfrm>
            <a:off x="0" y="7620000"/>
            <a:ext cx="1625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　SEO 講師・AI 講師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38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</vt:vector>
  </TitlesOfParts>
  <Company>Manus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SEO 基礎觀念入門：從零開始認識搜尋引擎排名機制</dc:title>
  <dc:subject>SEO 基礎觀念入門：從零開始認識搜尋引擎排名機制</dc:subject>
  <dc:creator>Manus</dc:creator>
  <cp:lastModifiedBy>Manus</cp:lastModifiedBy>
  <cp:revision>1</cp:revision>
  <dcterms:created xsi:type="dcterms:W3CDTF">2026-07-31T00:38:19Z</dcterms:created>
  <dcterms:modified xsi:type="dcterms:W3CDTF">2026-07-31T00:38:19Z</dcterms:modified>
</cp:coreProperties>
</file>