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b8bb505421e4764" /><Relationship Type="http://schemas.openxmlformats.org/officeDocument/2006/relationships/extended-properties" Target="/docProps/app.xml" Id="R2b4dd601c1f145d5" /><Relationship Type="http://schemas.openxmlformats.org/officeDocument/2006/relationships/officeDocument" Target="/ppt/presentation.xml" Id="R2f0f30c7b9cc4c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4e315162234833"/>
  </p:sldMasterIdLst>
  <p:notesMasterIdLst>
    <p:notesMasterId xmlns:r="http://schemas.openxmlformats.org/officeDocument/2006/relationships" r:id="R2dabf99ee4024f80"/>
  </p:notesMasterIdLst>
  <p:sldIdLst>
    <p:sldId xmlns:r="http://schemas.openxmlformats.org/officeDocument/2006/relationships" id="256" r:id="Rf11e8cc0e99146d8"/>
    <p:sldId xmlns:r="http://schemas.openxmlformats.org/officeDocument/2006/relationships" id="257" r:id="R3b41fc3287ed4967"/>
    <p:sldId xmlns:r="http://schemas.openxmlformats.org/officeDocument/2006/relationships" id="258" r:id="R72514f227f82493c"/>
    <p:sldId xmlns:r="http://schemas.openxmlformats.org/officeDocument/2006/relationships" id="259" r:id="Rf2421a80f8de48d4"/>
    <p:sldId xmlns:r="http://schemas.openxmlformats.org/officeDocument/2006/relationships" id="260" r:id="Rabac2e7985eb4294"/>
    <p:sldId xmlns:r="http://schemas.openxmlformats.org/officeDocument/2006/relationships" id="261" r:id="Rafdbfcfbf05e4f0a"/>
    <p:sldId xmlns:r="http://schemas.openxmlformats.org/officeDocument/2006/relationships" id="262" r:id="R87e83c83493248dc"/>
    <p:sldId xmlns:r="http://schemas.openxmlformats.org/officeDocument/2006/relationships" id="263" r:id="R179648063533468b"/>
    <p:sldId xmlns:r="http://schemas.openxmlformats.org/officeDocument/2006/relationships" id="264" r:id="R47709ab7a0294ef2"/>
    <p:sldId xmlns:r="http://schemas.openxmlformats.org/officeDocument/2006/relationships" id="265" r:id="R9f050af5c18847de"/>
    <p:sldId xmlns:r="http://schemas.openxmlformats.org/officeDocument/2006/relationships" id="266" r:id="R49e645c1b3b247ea"/>
    <p:sldId xmlns:r="http://schemas.openxmlformats.org/officeDocument/2006/relationships" id="267" r:id="R7eb864f6239449dd"/>
    <p:sldId xmlns:r="http://schemas.openxmlformats.org/officeDocument/2006/relationships" id="268" r:id="R042c3e5cab6c43c8"/>
    <p:sldId xmlns:r="http://schemas.openxmlformats.org/officeDocument/2006/relationships" id="269" r:id="Re246d97019534063"/>
    <p:sldId xmlns:r="http://schemas.openxmlformats.org/officeDocument/2006/relationships" id="270" r:id="R4a9f77fae7c84224"/>
    <p:sldId xmlns:r="http://schemas.openxmlformats.org/officeDocument/2006/relationships" id="271" r:id="Rccfd2f18b6ff4f73"/>
    <p:sldId xmlns:r="http://schemas.openxmlformats.org/officeDocument/2006/relationships" id="272" r:id="R9d750643dd0947eb"/>
    <p:sldId xmlns:r="http://schemas.openxmlformats.org/officeDocument/2006/relationships" id="273" r:id="Raa3b27815aee4fe2"/>
    <p:sldId xmlns:r="http://schemas.openxmlformats.org/officeDocument/2006/relationships" id="274" r:id="R6d976c5dbd304c53"/>
    <p:sldId xmlns:r="http://schemas.openxmlformats.org/officeDocument/2006/relationships" id="275" r:id="R1e5199040f9846fd"/>
    <p:sldId xmlns:r="http://schemas.openxmlformats.org/officeDocument/2006/relationships" id="276" r:id="Rdfab7adc100e4024"/>
    <p:sldId xmlns:r="http://schemas.openxmlformats.org/officeDocument/2006/relationships" id="277" r:id="R1cf2848659d44179"/>
    <p:sldId xmlns:r="http://schemas.openxmlformats.org/officeDocument/2006/relationships" id="278" r:id="R44807f2e7058475f"/>
    <p:sldId xmlns:r="http://schemas.openxmlformats.org/officeDocument/2006/relationships" id="279" r:id="R456b00a3792b4853"/>
    <p:sldId xmlns:r="http://schemas.openxmlformats.org/officeDocument/2006/relationships" id="280" r:id="R446b5b64c2fb48d9"/>
    <p:sldId xmlns:r="http://schemas.openxmlformats.org/officeDocument/2006/relationships" id="281" r:id="R48375a26a6354e9d"/>
    <p:sldId xmlns:r="http://schemas.openxmlformats.org/officeDocument/2006/relationships" id="282" r:id="R5008afcc43e04d23"/>
    <p:sldId xmlns:r="http://schemas.openxmlformats.org/officeDocument/2006/relationships" id="283" r:id="Rb611c1ef9b874d87"/>
    <p:sldId xmlns:r="http://schemas.openxmlformats.org/officeDocument/2006/relationships" id="284" r:id="Rf0cfe89c9e3e486e"/>
    <p:sldId xmlns:r="http://schemas.openxmlformats.org/officeDocument/2006/relationships" id="285" r:id="R220cd4ef62294f2c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cd2e9d8a23478e" /><Relationship Type="http://schemas.openxmlformats.org/officeDocument/2006/relationships/slideMaster" Target="/ppt/slideMasters/slideMaster1.xml" Id="Rd94e315162234833" /><Relationship Type="http://schemas.openxmlformats.org/officeDocument/2006/relationships/notesMaster" Target="/ppt/notesMasters/notesMaster1.xml" Id="R2dabf99ee4024f80" /><Relationship Type="http://schemas.openxmlformats.org/officeDocument/2006/relationships/presProps" Target="/ppt/presProps.xml" Id="R2a9cb8452d4d4046" /><Relationship Type="http://schemas.openxmlformats.org/officeDocument/2006/relationships/tableStyles" Target="/ppt/tableStyles.xml" Id="R86c37c684bb6443d" /><Relationship Type="http://schemas.openxmlformats.org/officeDocument/2006/relationships/slide" Target="/ppt/slides/slide1.xml" Id="Rf11e8cc0e99146d8" /><Relationship Type="http://schemas.openxmlformats.org/officeDocument/2006/relationships/slide" Target="/ppt/slides/slide2.xml" Id="R3b41fc3287ed4967" /><Relationship Type="http://schemas.openxmlformats.org/officeDocument/2006/relationships/slide" Target="/ppt/slides/slide3.xml" Id="R72514f227f82493c" /><Relationship Type="http://schemas.openxmlformats.org/officeDocument/2006/relationships/slide" Target="/ppt/slides/slide4.xml" Id="Rf2421a80f8de48d4" /><Relationship Type="http://schemas.openxmlformats.org/officeDocument/2006/relationships/slide" Target="/ppt/slides/slide5.xml" Id="Rabac2e7985eb4294" /><Relationship Type="http://schemas.openxmlformats.org/officeDocument/2006/relationships/slide" Target="/ppt/slides/slide6.xml" Id="Rafdbfcfbf05e4f0a" /><Relationship Type="http://schemas.openxmlformats.org/officeDocument/2006/relationships/slide" Target="/ppt/slides/slide7.xml" Id="R87e83c83493248dc" /><Relationship Type="http://schemas.openxmlformats.org/officeDocument/2006/relationships/slide" Target="/ppt/slides/slide8.xml" Id="R179648063533468b" /><Relationship Type="http://schemas.openxmlformats.org/officeDocument/2006/relationships/slide" Target="/ppt/slides/slide9.xml" Id="R47709ab7a0294ef2" /><Relationship Type="http://schemas.openxmlformats.org/officeDocument/2006/relationships/slide" Target="/ppt/slides/slide10.xml" Id="R9f050af5c18847de" /><Relationship Type="http://schemas.openxmlformats.org/officeDocument/2006/relationships/slide" Target="/ppt/slides/slide11.xml" Id="R49e645c1b3b247ea" /><Relationship Type="http://schemas.openxmlformats.org/officeDocument/2006/relationships/slide" Target="/ppt/slides/slide12.xml" Id="R7eb864f6239449dd" /><Relationship Type="http://schemas.openxmlformats.org/officeDocument/2006/relationships/slide" Target="/ppt/slides/slide13.xml" Id="R042c3e5cab6c43c8" /><Relationship Type="http://schemas.openxmlformats.org/officeDocument/2006/relationships/slide" Target="/ppt/slides/slide14.xml" Id="Re246d97019534063" /><Relationship Type="http://schemas.openxmlformats.org/officeDocument/2006/relationships/slide" Target="/ppt/slides/slide15.xml" Id="R4a9f77fae7c84224" /><Relationship Type="http://schemas.openxmlformats.org/officeDocument/2006/relationships/slide" Target="/ppt/slides/slide16.xml" Id="Rccfd2f18b6ff4f73" /><Relationship Type="http://schemas.openxmlformats.org/officeDocument/2006/relationships/slide" Target="/ppt/slides/slide17.xml" Id="R9d750643dd0947eb" /><Relationship Type="http://schemas.openxmlformats.org/officeDocument/2006/relationships/slide" Target="/ppt/slides/slide18.xml" Id="Raa3b27815aee4fe2" /><Relationship Type="http://schemas.openxmlformats.org/officeDocument/2006/relationships/slide" Target="/ppt/slides/slide19.xml" Id="R6d976c5dbd304c53" /><Relationship Type="http://schemas.openxmlformats.org/officeDocument/2006/relationships/slide" Target="/ppt/slides/slide20.xml" Id="R1e5199040f9846fd" /><Relationship Type="http://schemas.openxmlformats.org/officeDocument/2006/relationships/slide" Target="/ppt/slides/slide21.xml" Id="Rdfab7adc100e4024" /><Relationship Type="http://schemas.openxmlformats.org/officeDocument/2006/relationships/slide" Target="/ppt/slides/slide22.xml" Id="R1cf2848659d44179" /><Relationship Type="http://schemas.openxmlformats.org/officeDocument/2006/relationships/slide" Target="/ppt/slides/slide23.xml" Id="R44807f2e7058475f" /><Relationship Type="http://schemas.openxmlformats.org/officeDocument/2006/relationships/slide" Target="/ppt/slides/slide24.xml" Id="R456b00a3792b4853" /><Relationship Type="http://schemas.openxmlformats.org/officeDocument/2006/relationships/slide" Target="/ppt/slides/slide25.xml" Id="R446b5b64c2fb48d9" /><Relationship Type="http://schemas.openxmlformats.org/officeDocument/2006/relationships/slide" Target="/ppt/slides/slide26.xml" Id="R48375a26a6354e9d" /><Relationship Type="http://schemas.openxmlformats.org/officeDocument/2006/relationships/slide" Target="/ppt/slides/slide27.xml" Id="R5008afcc43e04d23" /><Relationship Type="http://schemas.openxmlformats.org/officeDocument/2006/relationships/slide" Target="/ppt/slides/slide28.xml" Id="Rb611c1ef9b874d87" /><Relationship Type="http://schemas.openxmlformats.org/officeDocument/2006/relationships/slide" Target="/ppt/slides/slide29.xml" Id="Rf0cfe89c9e3e486e" /><Relationship Type="http://schemas.openxmlformats.org/officeDocument/2006/relationships/slide" Target="/ppt/slides/slide30.xml" Id="R220cd4ef62294f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ce7baea65e48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e6004ab8754194" /><Relationship Type="http://schemas.openxmlformats.org/officeDocument/2006/relationships/notesMaster" Target="/ppt/notesMasters/notesMaster1.xml" Id="Rc37db73fb53543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88f0e1a4924a10" /><Relationship Type="http://schemas.openxmlformats.org/officeDocument/2006/relationships/notesMaster" Target="/ppt/notesMasters/notesMaster1.xml" Id="R81f294eb6c4b421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498d9c303f4593" /><Relationship Type="http://schemas.openxmlformats.org/officeDocument/2006/relationships/notesMaster" Target="/ppt/notesMasters/notesMaster1.xml" Id="R2fbde271d560465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4519b9a9aa4f9a" /><Relationship Type="http://schemas.openxmlformats.org/officeDocument/2006/relationships/notesMaster" Target="/ppt/notesMasters/notesMaster1.xml" Id="R529c1ea89afe49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a22d466301b4037" /><Relationship Type="http://schemas.openxmlformats.org/officeDocument/2006/relationships/notesMaster" Target="/ppt/notesMasters/notesMaster1.xml" Id="Rc3909044afd04d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5a6392a7be4608" /><Relationship Type="http://schemas.openxmlformats.org/officeDocument/2006/relationships/notesMaster" Target="/ppt/notesMasters/notesMaster1.xml" Id="R15829981a9c245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c82af82a544494" /><Relationship Type="http://schemas.openxmlformats.org/officeDocument/2006/relationships/notesMaster" Target="/ppt/notesMasters/notesMaster1.xml" Id="R2528aa4b943a4a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e76b10b47124671" /><Relationship Type="http://schemas.openxmlformats.org/officeDocument/2006/relationships/notesMaster" Target="/ppt/notesMasters/notesMaster1.xml" Id="Ra3faf0f453fa44e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6a2a0ea54bc4f41" /><Relationship Type="http://schemas.openxmlformats.org/officeDocument/2006/relationships/notesMaster" Target="/ppt/notesMasters/notesMaster1.xml" Id="R7187a6c2939a423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48a4b3195294f15" /><Relationship Type="http://schemas.openxmlformats.org/officeDocument/2006/relationships/notesMaster" Target="/ppt/notesMasters/notesMaster1.xml" Id="R7692ef2471154c3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35347f65f347e4" /><Relationship Type="http://schemas.openxmlformats.org/officeDocument/2006/relationships/notesMaster" Target="/ppt/notesMasters/notesMaster1.xml" Id="R7fd21d8a213d406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d6b4462c0bb4caa" /><Relationship Type="http://schemas.openxmlformats.org/officeDocument/2006/relationships/notesMaster" Target="/ppt/notesMasters/notesMaster1.xml" Id="R178901d8ce7e40c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bc07ac0105f4533" /><Relationship Type="http://schemas.openxmlformats.org/officeDocument/2006/relationships/notesMaster" Target="/ppt/notesMasters/notesMaster1.xml" Id="R7b674739237a460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357110a6a624ab6" /><Relationship Type="http://schemas.openxmlformats.org/officeDocument/2006/relationships/notesMaster" Target="/ppt/notesMasters/notesMaster1.xml" Id="R31b3dc3732b3402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309b8a5fc3c461b" /><Relationship Type="http://schemas.openxmlformats.org/officeDocument/2006/relationships/notesMaster" Target="/ppt/notesMasters/notesMaster1.xml" Id="Rf5349ce2fd03483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aa2ba6387c54c4b" /><Relationship Type="http://schemas.openxmlformats.org/officeDocument/2006/relationships/notesMaster" Target="/ppt/notesMasters/notesMaster1.xml" Id="R7f90371c2c454f2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4f382cfb0b4496a" /><Relationship Type="http://schemas.openxmlformats.org/officeDocument/2006/relationships/notesMaster" Target="/ppt/notesMasters/notesMaster1.xml" Id="Rf390bc29f0a6410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7a6c2fec4d048f2" /><Relationship Type="http://schemas.openxmlformats.org/officeDocument/2006/relationships/notesMaster" Target="/ppt/notesMasters/notesMaster1.xml" Id="R1372f7ec79c1454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c5d706cf23141b0" /><Relationship Type="http://schemas.openxmlformats.org/officeDocument/2006/relationships/notesMaster" Target="/ppt/notesMasters/notesMaster1.xml" Id="R6fa69f065679423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3ff81407e86467a" /><Relationship Type="http://schemas.openxmlformats.org/officeDocument/2006/relationships/notesMaster" Target="/ppt/notesMasters/notesMaster1.xml" Id="R8172a6036a684eb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0bd1cbcc98e4fad" /><Relationship Type="http://schemas.openxmlformats.org/officeDocument/2006/relationships/notesMaster" Target="/ppt/notesMasters/notesMaster1.xml" Id="R04d5bfeb3d7849c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7086f93044c472c" /><Relationship Type="http://schemas.openxmlformats.org/officeDocument/2006/relationships/notesMaster" Target="/ppt/notesMasters/notesMaster1.xml" Id="Rcb4f8acb59124fe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74f3eed0e4d44bd" /><Relationship Type="http://schemas.openxmlformats.org/officeDocument/2006/relationships/notesMaster" Target="/ppt/notesMasters/notesMaster1.xml" Id="Re05c94794e38423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0a32d0ff4984328" /><Relationship Type="http://schemas.openxmlformats.org/officeDocument/2006/relationships/notesMaster" Target="/ppt/notesMasters/notesMaster1.xml" Id="R6cce74fe0290475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06334e9e53848c4" /><Relationship Type="http://schemas.openxmlformats.org/officeDocument/2006/relationships/notesMaster" Target="/ppt/notesMasters/notesMaster1.xml" Id="Ra0f424c24a9a4f8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9faee1de2e44da4" /><Relationship Type="http://schemas.openxmlformats.org/officeDocument/2006/relationships/notesMaster" Target="/ppt/notesMasters/notesMaster1.xml" Id="Rd98a5576fa98459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28573c154bd4f89" /><Relationship Type="http://schemas.openxmlformats.org/officeDocument/2006/relationships/notesMaster" Target="/ppt/notesMasters/notesMaster1.xml" Id="R124f8395d1374e4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418e37033f043a6" /><Relationship Type="http://schemas.openxmlformats.org/officeDocument/2006/relationships/notesMaster" Target="/ppt/notesMasters/notesMaster1.xml" Id="R9f42863f45f2473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3c328a30d0c4a25" /><Relationship Type="http://schemas.openxmlformats.org/officeDocument/2006/relationships/notesMaster" Target="/ppt/notesMasters/notesMaster1.xml" Id="R3cce259c2440430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140f7afd9854b6f" /><Relationship Type="http://schemas.openxmlformats.org/officeDocument/2006/relationships/notesMaster" Target="/ppt/notesMasters/notesMaster1.xml" Id="Re483f8b98bdf4d3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dd8d39297040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f824a9eb214220" /><Relationship Type="http://schemas.openxmlformats.org/officeDocument/2006/relationships/slideLayout" Target="/ppt/slideLayouts/slideLayout1.xml" Id="R8e14173b021147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14173b021147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28799d4fe34016" /><Relationship Type="http://schemas.openxmlformats.org/officeDocument/2006/relationships/image" Target="/ppt/media/image.png" Id="R547a3c6b16a84e47" /><Relationship Type="http://schemas.openxmlformats.org/officeDocument/2006/relationships/notesSlide" Target="/ppt/notesSlides/notesSlide1.xml" Id="Rb50f29ead06e424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5efb0f95014dec" /><Relationship Type="http://schemas.openxmlformats.org/officeDocument/2006/relationships/notesSlide" Target="/ppt/notesSlides/notesSlide2.xml" Id="Ra382a2f06a8b4b2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071b8e1164e29" /><Relationship Type="http://schemas.openxmlformats.org/officeDocument/2006/relationships/notesSlide" Target="/ppt/notesSlides/notesSlide3.xml" Id="R9ddb863e247f4d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7f2c9b01e4279" /><Relationship Type="http://schemas.openxmlformats.org/officeDocument/2006/relationships/notesSlide" Target="/ppt/notesSlides/notesSlide4.xml" Id="R2485d5bb175445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257bd6bfcb4186" /><Relationship Type="http://schemas.openxmlformats.org/officeDocument/2006/relationships/notesSlide" Target="/ppt/notesSlides/notesSlide5.xml" Id="R39114f8a70d545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bdb8d812d94943" /><Relationship Type="http://schemas.openxmlformats.org/officeDocument/2006/relationships/notesSlide" Target="/ppt/notesSlides/notesSlide6.xml" Id="R02b5148ca0104a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3bf522e5ec4e75" /><Relationship Type="http://schemas.openxmlformats.org/officeDocument/2006/relationships/notesSlide" Target="/ppt/notesSlides/notesSlide7.xml" Id="Rda187c022b9046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2028a322264c89" /><Relationship Type="http://schemas.openxmlformats.org/officeDocument/2006/relationships/notesSlide" Target="/ppt/notesSlides/notesSlide8.xml" Id="Ra6651e40f0c547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9a1f11a7b4226" /><Relationship Type="http://schemas.openxmlformats.org/officeDocument/2006/relationships/notesSlide" Target="/ppt/notesSlides/notesSlide9.xml" Id="Rdae17eee05674bb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d1f9182f934ed9" /><Relationship Type="http://schemas.openxmlformats.org/officeDocument/2006/relationships/notesSlide" Target="/ppt/notesSlides/notesSlide10.xml" Id="R737b5aefd9a8403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117021890a4ded" /><Relationship Type="http://schemas.openxmlformats.org/officeDocument/2006/relationships/notesSlide" Target="/ppt/notesSlides/notesSlide11.xml" Id="R695f2faff72946f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38b1769bb34163" /><Relationship Type="http://schemas.openxmlformats.org/officeDocument/2006/relationships/notesSlide" Target="/ppt/notesSlides/notesSlide12.xml" Id="Rc9260ebb57b74aa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0282801e3843d0" /><Relationship Type="http://schemas.openxmlformats.org/officeDocument/2006/relationships/notesSlide" Target="/ppt/notesSlides/notesSlide13.xml" Id="R1f93948a3c10487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ded08de924220" /><Relationship Type="http://schemas.openxmlformats.org/officeDocument/2006/relationships/notesSlide" Target="/ppt/notesSlides/notesSlide14.xml" Id="Rbe38ff75f1784be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a3a7725c28450e" /><Relationship Type="http://schemas.openxmlformats.org/officeDocument/2006/relationships/notesSlide" Target="/ppt/notesSlides/notesSlide15.xml" Id="R9fc3099d9b2f43e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33e004c7424114" /><Relationship Type="http://schemas.openxmlformats.org/officeDocument/2006/relationships/notesSlide" Target="/ppt/notesSlides/notesSlide16.xml" Id="R62e84a2eb057457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7ebccbb9b5450b" /><Relationship Type="http://schemas.openxmlformats.org/officeDocument/2006/relationships/notesSlide" Target="/ppt/notesSlides/notesSlide17.xml" Id="Rb0ad1ddec805461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6ff5122d4a4a44" /><Relationship Type="http://schemas.openxmlformats.org/officeDocument/2006/relationships/notesSlide" Target="/ppt/notesSlides/notesSlide18.xml" Id="Rc72c9b07406a463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da3a7b40e44011" /><Relationship Type="http://schemas.openxmlformats.org/officeDocument/2006/relationships/notesSlide" Target="/ppt/notesSlides/notesSlide19.xml" Id="R9ba760c67e2142e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7641ef9b914bcf" /><Relationship Type="http://schemas.openxmlformats.org/officeDocument/2006/relationships/notesSlide" Target="/ppt/notesSlides/notesSlide20.xml" Id="R3c994968a4bc489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6fafe2c034861" /><Relationship Type="http://schemas.openxmlformats.org/officeDocument/2006/relationships/notesSlide" Target="/ppt/notesSlides/notesSlide21.xml" Id="R1cef7c2e2773485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1fd92072bf4aac" /><Relationship Type="http://schemas.openxmlformats.org/officeDocument/2006/relationships/notesSlide" Target="/ppt/notesSlides/notesSlide22.xml" Id="R332faf8de1eb4ad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99b29069484a82" /><Relationship Type="http://schemas.openxmlformats.org/officeDocument/2006/relationships/notesSlide" Target="/ppt/notesSlides/notesSlide23.xml" Id="R49e5c59cf65a4f5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b5cea137e3474d" /><Relationship Type="http://schemas.openxmlformats.org/officeDocument/2006/relationships/notesSlide" Target="/ppt/notesSlides/notesSlide24.xml" Id="R676b9bd432df4e6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668440951847ee" /><Relationship Type="http://schemas.openxmlformats.org/officeDocument/2006/relationships/notesSlide" Target="/ppt/notesSlides/notesSlide25.xml" Id="R9e5db320e9584c3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fd1b1861ac4e86" /><Relationship Type="http://schemas.openxmlformats.org/officeDocument/2006/relationships/notesSlide" Target="/ppt/notesSlides/notesSlide26.xml" Id="R4a1b1640b61e4d8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468c66110c4802" /><Relationship Type="http://schemas.openxmlformats.org/officeDocument/2006/relationships/notesSlide" Target="/ppt/notesSlides/notesSlide27.xml" Id="R6c503fed2bfe468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972cdf4d2a45f6" /><Relationship Type="http://schemas.openxmlformats.org/officeDocument/2006/relationships/notesSlide" Target="/ppt/notesSlides/notesSlide28.xml" Id="Rb7558b92143e49d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2d494dec7242b2" /><Relationship Type="http://schemas.openxmlformats.org/officeDocument/2006/relationships/hyperlink" Target="https://workspace.google.com/features/" TargetMode="External" Id="R2642d86aad8f44ea" /><Relationship Type="http://schemas.openxmlformats.org/officeDocument/2006/relationships/hyperlink" Target="https://developers.google.com/apps-script/overview" TargetMode="External" Id="R526403a340ff4501" /><Relationship Type="http://schemas.openxmlformats.org/officeDocument/2006/relationships/hyperlink" Target="https://developers.google.com/apps-script/guides/triggers" TargetMode="External" Id="R13b6ed201472407d" /><Relationship Type="http://schemas.openxmlformats.org/officeDocument/2006/relationships/hyperlink" Target="https://developers.google.com/apps-script/guides/services/authorization" TargetMode="External" Id="R067bd3d36ce84d67" /><Relationship Type="http://schemas.openxmlformats.org/officeDocument/2006/relationships/hyperlink" Target="https://developers.google.com/apps-script/guides/services/quotas" TargetMode="External" Id="Rd28a1af32397468d" /><Relationship Type="http://schemas.openxmlformats.org/officeDocument/2006/relationships/notesSlide" Target="/ppt/notesSlides/notesSlide29.xml" Id="R8f16565773bf43e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82dccd0af464d" /><Relationship Type="http://schemas.openxmlformats.org/officeDocument/2006/relationships/notesSlide" Target="/ppt/notesSlides/notesSlide30.xml" Id="Rbd458f9f19d844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7a3c6b16a84e4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70772-60F1-46B7-BC3A-EF538310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628650"/>
            <a:ext cx="20002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零基礎入門｜約 30 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6E6A55-F0BD-4D54-9DFF-72F32753A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1447800"/>
            <a:ext cx="53340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5446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54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54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GOOGLE WORKSPACE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54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54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+ GAS 應用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468E01-C8CE-4FAE-BDCF-47610B3BD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3429000"/>
            <a:ext cx="4857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9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9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把重複工作交給流程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9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9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從雲端協作，走到第一個自動化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FBFD1E-0E8F-47F0-85F8-B14F0D551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4850" y="4933950"/>
            <a:ext cx="2857500" cy="62865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A8E70-E377-4E40-8B1B-482E9CCA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5010150"/>
            <a:ext cx="2438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7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看懂 → 拆解 → 實作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C4570D-A898-4409-92A2-D7E294079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4850" y="615315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0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Google Workspace + Google Apps Script</a:t>
            </a:r>
          </a:p>
        </p:txBody>
      </p:sp>
    </p:spTree>
    <p:extLst>
      <p:ext uri="{BB962C8B-B14F-4D97-AF65-F5344CB8AC3E}">
        <p14:creationId xmlns:p14="http://schemas.microsoft.com/office/powerpoint/2010/main" val="2434408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4285FA-B463-4212-91BE-2B0F3484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5B507D-853D-43CF-8E4C-A7166A4C7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rPr>
              <a:t>LEARNING 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A56634-192B-48BA-8DE7-D5EF6B64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今天只要帶走 3 種能力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54542A-7A26-4893-9E36-CEDF7DC61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不追求背語法；先建立可以反覆使用的思考方式。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2753B0-F87A-42AC-8AD6-F55EA6C1F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5DEFF1-F35F-4941-9D69-DF2B38AFA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4B8B80-85DC-4759-86B5-2DFACD85B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124325" y="3486150"/>
            <a:ext cx="2857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D5CA27-1C5C-4D3B-80E4-65423CA8B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81925" y="3486150"/>
            <a:ext cx="2857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AF0A47-D305-41A2-BA6F-81E78E8C1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66950"/>
            <a:ext cx="3276600" cy="2647950"/>
          </a:xfrm>
          <a:prstGeom xmlns:a="http://schemas.openxmlformats.org/drawingml/2006/main" prst="roundRect">
            <a:avLst>
              <a:gd name="adj" fmla="val 7194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783D8E-AF1D-426D-BED0-04E81420B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550" y="243840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A45DC-DC3A-476D-AE94-9934E4D89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550" y="2838450"/>
            <a:ext cx="2933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看懂工具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EF4168-AFE2-4710-9DAD-FFE00F006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550" y="3257550"/>
            <a:ext cx="29337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知道 Gmail、Drive、表單與試算表各自扮演什麼角色。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A26DD7-95DB-4BC0-92C8-722FF1577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57700" y="2266950"/>
            <a:ext cx="3276600" cy="2647950"/>
          </a:xfrm>
          <a:prstGeom xmlns:a="http://schemas.openxmlformats.org/drawingml/2006/main" prst="roundRect">
            <a:avLst>
              <a:gd name="adj" fmla="val 7194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73D1CF-4F64-4210-B32E-9E87950B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629150" y="243840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D283C5-1DF1-4ED0-BEAC-AAA3F3C8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629150" y="2838450"/>
            <a:ext cx="2933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拆解流程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FADC80-6B75-487E-92FE-F792BA4D0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629150" y="3257550"/>
            <a:ext cx="29337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把工作拆成觸發、資料、判斷、動作與紀錄。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CBDE80-331F-49A6-9629-B6C243807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15300" y="2266950"/>
            <a:ext cx="3276600" cy="2647950"/>
          </a:xfrm>
          <a:prstGeom xmlns:a="http://schemas.openxmlformats.org/drawingml/2006/main" prst="roundRect">
            <a:avLst>
              <a:gd name="adj" fmla="val 7194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68C08D-36FC-4B7E-8C9C-91936FB2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86750" y="243840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226B77-DAC7-49B3-9B84-8E6D9A34E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86750" y="2838450"/>
            <a:ext cx="2933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做出自動化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956E46-E57E-4FBE-B3B6-2E210901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86750" y="3257550"/>
            <a:ext cx="29337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用一小段 GAS，把 Workspace App 串成完整流程。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F87814-F230-4A86-9CB6-64DB32008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581150" y="5353050"/>
            <a:ext cx="9029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2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2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學習順序：先理解流程，再讀程式碼。</a:t>
            </a:r>
          </a:p>
        </p:txBody>
      </p:sp>
    </p:spTree>
    <p:extLst>
      <p:ext uri="{BB962C8B-B14F-4D97-AF65-F5344CB8AC3E}">
        <p14:creationId xmlns:p14="http://schemas.microsoft.com/office/powerpoint/2010/main" val="18576938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2F50BB-4279-4792-94DE-AABF4F4DD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0B135A-233B-401A-A418-444C3AB2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WHY AUTOMATE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16510D-64D4-4EAC-8DD0-F04F34D4C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最值得自動化的，是最常重複的工作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1E3075-8A2F-41CE-99B2-D67246468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如果一件事規則固定、頻率高、容易漏，通常就是好起點。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12893-28CA-48D3-A29F-49B26D144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C19DF6-F21E-43B3-8692-A6211312C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94E3C7-383C-47C4-9E99-8C7377E3F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5350" y="21907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B5FF5-AC2D-4B01-980F-008D55AC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5350" y="2190750"/>
            <a:ext cx="8001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5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5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BCA9BF-57AB-4661-A339-70BC87E50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943100" y="2190750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複製貼上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05AC55-08F0-4061-94F8-488737BA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943100" y="2724150"/>
            <a:ext cx="2190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同一份資料在表單、試算表與 Email 之間搬來搬去。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B5F17C-2956-43AF-9121-FA7AFB519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5350" y="4000500"/>
            <a:ext cx="2914650" cy="74295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BE282-1368-421C-8E7F-C12A8C3D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7750" y="4133850"/>
            <a:ext cx="2609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725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規則固定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3D489B-8E98-4411-A360-CA1215767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1907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7D4873-BEDE-46B1-AFFC-A687F7AF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190750"/>
            <a:ext cx="8001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5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5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5A93E7-548B-4CD6-AA35-53E7195C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14950" y="2190750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追蹤提醒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DCA13B-70BA-4F7E-9BE7-E69D7C3A8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14950" y="2724150"/>
            <a:ext cx="2190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每週手動找未回覆名單，再逐一寄信或建立行事曆。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07822A-D5A8-4470-897A-CB95E6DAE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4000500"/>
            <a:ext cx="2914650" cy="74295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8272FA-4B5F-4449-A22E-561BB1CB3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19600" y="4133850"/>
            <a:ext cx="2609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725" b="1">
                <a:solidFill>
                  <a:srgbClr val="FBBC04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BBC04"/>
                </a:solidFill>
                <a:latin typeface="Noto Sans TC"/>
                <a:ea typeface="Noto Sans TC"/>
                <a:cs typeface="Noto Sans TC"/>
              </a:rPr>
              <a:t>頻率很高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927E3A-A0A5-48F0-B8BC-5D6C56C52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39050" y="21907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7AFE21-5F00-4C91-B1A0-151E2F8E0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39050" y="2190750"/>
            <a:ext cx="8001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5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5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2D8917-98DD-4A3F-BBF2-469BDDCF9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686800" y="2190750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整理報表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8AF468-2781-4297-91EF-B474469BA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686800" y="2724150"/>
            <a:ext cx="2190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固定時間彙整列數、狀態與統計，卻常忘記更新。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3DDB9B-206D-4BC3-AD0D-A8E7908F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39050" y="4000500"/>
            <a:ext cx="2914650" cy="74295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31B5E5-60F2-47EB-A4EF-9FB7BA89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91450" y="4133850"/>
            <a:ext cx="2609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725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容易遺漏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1B5FF28-800A-4E6A-8E93-E766E2D5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" y="5314950"/>
            <a:ext cx="9258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02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自動化不是消滅工作，而是把人力留給判斷與溝通。</a:t>
            </a:r>
          </a:p>
        </p:txBody>
      </p:sp>
    </p:spTree>
    <p:extLst>
      <p:ext uri="{BB962C8B-B14F-4D97-AF65-F5344CB8AC3E}">
        <p14:creationId xmlns:p14="http://schemas.microsoft.com/office/powerpoint/2010/main" val="4242764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534BA6-48C8-4D57-B6E0-890961D37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E85F89-FC3C-4A00-A9F8-F4437311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rPr>
              <a:t>PART 1｜WORKSPACE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3329B9-420C-41A3-B817-B4223DD00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Google Workspace 是一套互相連結的工作工具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31A37-9E4A-4DAD-BF23-C3B988E50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重點不是 App 很多，而是同一份資料可以被共同建立、共享與延伸。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44B841-17EA-4524-BBED-17C3E3D5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8459E0-C7E9-43DC-B577-AB71687AD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6515100"/>
            <a:ext cx="933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資料來源：Google Workspace 官方產品頁（見第 29 頁）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8B4347-35E7-45ED-B290-A4AF08279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2A9670-BA51-4A38-A44A-F2230D4C6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200" y="2114550"/>
            <a:ext cx="3238500" cy="2781300"/>
          </a:xfrm>
          <a:prstGeom xmlns:a="http://schemas.openxmlformats.org/drawingml/2006/main" prst="roundRect">
            <a:avLst>
              <a:gd name="adj" fmla="val 7534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89184D-EB1F-42FE-A131-A314B083B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7750" y="2324100"/>
            <a:ext cx="76200" cy="2362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268D5D-41BD-473D-9746-523414C9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95400" y="2324100"/>
            <a:ext cx="2552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建立內容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152304-D4EA-4799-B617-5B4274643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95400" y="2781300"/>
            <a:ext cx="25527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Docs 撰寫文件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Sheets 管理資料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Slides 表達成果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Forms 收集資訊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5CD0D4-E7C6-4EDF-AB78-148978C13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76750" y="2114550"/>
            <a:ext cx="3238500" cy="2781300"/>
          </a:xfrm>
          <a:prstGeom xmlns:a="http://schemas.openxmlformats.org/drawingml/2006/main" prst="roundRect">
            <a:avLst>
              <a:gd name="adj" fmla="val 7534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5B2B51-A6CA-407E-A4CC-B942EAE66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686300" y="2324100"/>
            <a:ext cx="76200" cy="2362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8A73B0-D060-4B3D-A5C5-223385316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33950" y="2324100"/>
            <a:ext cx="2552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溝通協作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24C91F-654E-4036-B0CA-0B1C46E90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33950" y="2781300"/>
            <a:ext cx="25527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Gmail 傳遞訊息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Calendar 安排行程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Meet 線上會議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Chat 團隊討論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9C469F-751A-40F5-9E36-9F0A4B5E8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15300" y="2114550"/>
            <a:ext cx="3238500" cy="2781300"/>
          </a:xfrm>
          <a:prstGeom xmlns:a="http://schemas.openxmlformats.org/drawingml/2006/main" prst="roundRect">
            <a:avLst>
              <a:gd name="adj" fmla="val 7534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473B6B-C26A-454F-9328-C4ED276A8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24850" y="2324100"/>
            <a:ext cx="76200" cy="2362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A57DD7-4CEE-462C-B55C-88F7A20F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72500" y="2324100"/>
            <a:ext cx="2552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儲存治理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71EDAC-F269-4DB4-9FBD-71CEED09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72500" y="2781300"/>
            <a:ext cx="25527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Drive 集中檔案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權限控制誰能看與改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版本記錄降低重工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Admin 管理組織政策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44C3CA-4052-4531-B4F1-FDAA9374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5850" y="5314950"/>
            <a:ext cx="10020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7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一句話：Workspace 把「檔案、溝通、協作」放在同一個雲端環境。</a:t>
            </a:r>
          </a:p>
        </p:txBody>
      </p:sp>
    </p:spTree>
    <p:extLst>
      <p:ext uri="{BB962C8B-B14F-4D97-AF65-F5344CB8AC3E}">
        <p14:creationId xmlns:p14="http://schemas.microsoft.com/office/powerpoint/2010/main" val="8199998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25FFC3-AB4F-4FDA-9364-7EA52DE2C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3BBB33-4DB7-41F9-854D-CBEDC4D44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rPr>
              <a:t>WORKSPACE 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FBC595-842C-46C2-9F6A-E82AB2A20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先認識 App 的角色，再決定誰要串誰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7EB764-13BB-4EE4-B285-D387FAE76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把 Drive 想成中心站；其他 App 依工作任務交換資料。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A0E320-FCAC-47E9-A488-DA710775A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33AF68-0C8D-4F57-BCFA-04BA47CC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BADF25-944F-4BC3-A934-76FD9394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095500" y="22098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文件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3D9B60-794E-4799-96C4-CA920E18C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38500" y="4286250"/>
            <a:ext cx="990600" cy="990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試算表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FB2409-DD73-4AAF-A129-61FC95F1B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29500" y="43053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簡報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E6D8CC-8598-455D-9F85-396857F7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01125" y="2247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表單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B9907C-5A3D-41B5-BE15-347323C4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86150" y="203835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Gmail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B67773-83CF-4D6C-ACE8-657514AB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981950" y="1809750"/>
            <a:ext cx="952500" cy="952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3C7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行事曆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0AA4C8-7A1F-42CE-B9F7-69C827447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429250" y="2895600"/>
            <a:ext cx="1333500" cy="1333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DRIVE</a:t>
            </a:r>
          </a:p>
          <a:p xmlns:a="http://schemas.openxmlformats.org/drawingml/2006/main">
            <a:pPr algn="ctr">
              <a:defRPr sz="142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中心站</a:t>
            </a:r>
          </a:p>
        </p:txBody>
      </p:sp>
      <p:cxnSp>
        <p:nvCxnSpPr>
          <p:cNvPr id="34" name=""/>
          <p:cNvCxnSpPr>
            <a:stCxn xmlns:a="http://schemas.openxmlformats.org/drawingml/2006/main" id="7" idx="6"/>
            <a:endCxn xmlns:a="http://schemas.openxmlformats.org/drawingml/2006/main" id="13" idx="2"/>
          </p:cNvCxnSpPr>
          <p:nvPr/>
        </p:nvCxnSpPr>
        <p:spPr>
          <a:xfrm xmlns:a="http://schemas.openxmlformats.org/drawingml/2006/main">
            <a:off x="2971800" y="2647950"/>
            <a:ext cx="2457450" cy="9144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DDE4EF"/>
            </a:solidFill>
            <a:prstDash val="solid"/>
          </a:ln>
        </p:spPr>
      </p:cxnSp>
      <p:cxnSp>
        <p:nvCxnSpPr>
          <p:cNvPr id="35" name=""/>
          <p:cNvCxnSpPr>
            <a:stCxn xmlns:a="http://schemas.openxmlformats.org/drawingml/2006/main" id="8" idx="6"/>
            <a:endCxn xmlns:a="http://schemas.openxmlformats.org/drawingml/2006/main" id="13" idx="3"/>
          </p:cNvCxnSpPr>
          <p:nvPr/>
        </p:nvCxnSpPr>
        <p:spPr>
          <a:xfrm xmlns:a="http://schemas.openxmlformats.org/drawingml/2006/main" flipV="1">
            <a:off x="4229100" y="4033813"/>
            <a:ext cx="1395437" cy="747737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DDE4EF"/>
            </a:solidFill>
            <a:prstDash val="solid"/>
          </a:ln>
        </p:spPr>
      </p:cxnSp>
      <p:cxnSp>
        <p:nvCxnSpPr>
          <p:cNvPr id="36" name=""/>
          <p:cNvCxnSpPr>
            <a:stCxn xmlns:a="http://schemas.openxmlformats.org/drawingml/2006/main" id="9" idx="1"/>
            <a:endCxn xmlns:a="http://schemas.openxmlformats.org/drawingml/2006/main" id="13" idx="5"/>
          </p:cNvCxnSpPr>
          <p:nvPr/>
        </p:nvCxnSpPr>
        <p:spPr>
          <a:xfrm xmlns:a="http://schemas.openxmlformats.org/drawingml/2006/main" flipH="1" flipV="1">
            <a:off x="6567463" y="4033813"/>
            <a:ext cx="990368" cy="399818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DDE4EF"/>
            </a:solidFill>
            <a:prstDash val="solid"/>
          </a:ln>
        </p:spPr>
      </p:cxnSp>
      <p:cxnSp>
        <p:nvCxnSpPr>
          <p:cNvPr id="37" name=""/>
          <p:cNvCxnSpPr>
            <a:stCxn xmlns:a="http://schemas.openxmlformats.org/drawingml/2006/main" id="10" idx="2"/>
            <a:endCxn xmlns:a="http://schemas.openxmlformats.org/drawingml/2006/main" id="13" idx="6"/>
          </p:cNvCxnSpPr>
          <p:nvPr/>
        </p:nvCxnSpPr>
        <p:spPr>
          <a:xfrm xmlns:a="http://schemas.openxmlformats.org/drawingml/2006/main" flipH="1">
            <a:off x="6762750" y="2686050"/>
            <a:ext cx="2238375" cy="8763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DDE4EF"/>
            </a:solidFill>
            <a:prstDash val="solid"/>
          </a:ln>
        </p:spPr>
      </p:cxnSp>
      <p:cxnSp>
        <p:nvCxnSpPr>
          <p:cNvPr id="38" name=""/>
          <p:cNvCxnSpPr>
            <a:stCxn xmlns:a="http://schemas.openxmlformats.org/drawingml/2006/main" id="11" idx="6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4362450" y="2476500"/>
            <a:ext cx="1262087" cy="614387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DDE4EF"/>
            </a:solidFill>
            <a:prstDash val="solid"/>
          </a:ln>
        </p:spPr>
      </p:cxnSp>
      <p:cxnSp>
        <p:nvCxnSpPr>
          <p:cNvPr id="39" name=""/>
          <p:cNvCxnSpPr>
            <a:stCxn xmlns:a="http://schemas.openxmlformats.org/drawingml/2006/main" id="12" idx="3"/>
            <a:endCxn xmlns:a="http://schemas.openxmlformats.org/drawingml/2006/main" id="13" idx="7"/>
          </p:cNvCxnSpPr>
          <p:nvPr/>
        </p:nvCxnSpPr>
        <p:spPr>
          <a:xfrm xmlns:a="http://schemas.openxmlformats.org/drawingml/2006/main" flipH="1">
            <a:off x="6567463" y="2622760"/>
            <a:ext cx="1553977" cy="468127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DDE4EF"/>
            </a:solidFill>
            <a:prstDash val="solid"/>
          </a:ln>
        </p:spPr>
      </p:cxn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ADB489-CECD-4DDB-BFF2-2F277748A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057400" y="5581650"/>
            <a:ext cx="8077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7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同一份資料不必重複建立；用連結、權限與自動化接力。</a:t>
            </a:r>
          </a:p>
        </p:txBody>
      </p:sp>
    </p:spTree>
    <p:extLst>
      <p:ext uri="{BB962C8B-B14F-4D97-AF65-F5344CB8AC3E}">
        <p14:creationId xmlns:p14="http://schemas.microsoft.com/office/powerpoint/2010/main" val="18870511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3FE7E7-D106-4B74-B57D-42FAEB5C4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5BA080-B6FE-4F98-A2CB-4892F47A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COLLABORATION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6A8CF1-A20D-4747-BFD0-EBEBB6AA4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雲端協作的核心：同一份、同時做、隨時找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4287B4-B296-4985-A8B1-F8896452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三個觀念能直接減少版本混亂與來回傳檔。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40742D-2329-40CF-8CFF-A6AE2988F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18EEDD-758A-4669-9F4E-38FDB71A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855996-1EBE-41FF-BCE5-B251C7D8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3000" y="217170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420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defRPr>
            </a:pPr>
            <a:r>
              <a:rPr sz="420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F5014D-F6FF-4B32-90BD-A79D1869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3000" y="2857500"/>
            <a:ext cx="247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同一個連結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取代多個附件版本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9EE5D5-ED0B-4427-AAB7-235A3114E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57750" y="217170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42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42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∞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214039-C233-4D1F-9225-A81C3C049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57750" y="2857500"/>
            <a:ext cx="247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多人同步編輯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留言、建議與指派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1BD85E-8E3D-4A0A-A5CC-D16A7EA56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72500" y="217170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4200" b="1">
                <a:solidFill>
                  <a:srgbClr val="FBBC04"/>
                </a:solidFill>
                <a:latin typeface="Noto Sans TC"/>
                <a:ea typeface="Noto Sans TC"/>
                <a:cs typeface="Noto Sans TC"/>
              </a:defRPr>
            </a:pPr>
            <a:r>
              <a:rPr sz="4200" b="1">
                <a:solidFill>
                  <a:srgbClr val="FBBC04"/>
                </a:solidFill>
                <a:latin typeface="Noto Sans TC"/>
                <a:ea typeface="Noto Sans TC"/>
                <a:cs typeface="Noto Sans TC"/>
              </a:rPr>
              <a:t>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26EB3-1850-481F-A6CE-365FDA5F1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72500" y="2857500"/>
            <a:ext cx="247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自動儲存與版本記錄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需要時可以回溯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6AD7CB-624D-4EFB-AAC6-B578B0DED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550" y="3905250"/>
            <a:ext cx="10058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108B5F-29E7-4DDF-87D5-C0564DDC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2500" y="438150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1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權限決定協作邊界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627255-ACDC-46BB-8FC2-9C54BE9B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95750" y="4400550"/>
            <a:ext cx="20002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檢視者｜只能看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467E7E-0673-44A8-B6F9-042FA6E50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324600" y="4400550"/>
            <a:ext cx="20002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8A6500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8A6500"/>
                </a:solidFill>
                <a:latin typeface="Noto Sans TC"/>
                <a:ea typeface="Noto Sans TC"/>
                <a:cs typeface="Noto Sans TC"/>
              </a:rPr>
              <a:t>留言者｜能回饋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012B12-5B31-454D-BF2F-7C8B1351A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53450" y="4400550"/>
            <a:ext cx="20002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編輯者｜能修改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032456-10D9-42FE-824C-1048237F5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143250" y="5314950"/>
            <a:ext cx="590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先給剛好夠用的權限，再視需要擴大。</a:t>
            </a:r>
          </a:p>
        </p:txBody>
      </p:sp>
    </p:spTree>
    <p:extLst>
      <p:ext uri="{BB962C8B-B14F-4D97-AF65-F5344CB8AC3E}">
        <p14:creationId xmlns:p14="http://schemas.microsoft.com/office/powerpoint/2010/main" val="8316876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4A99F9B-9F9B-445D-9E7B-CD447F68E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53E12A-1876-473D-AB80-EB976162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rPr>
              <a:t>DRIVE AS BACKBONE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58AB3-81DA-4C49-A545-F7651EFAB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Drive 不只是硬碟，更是流程的資料入口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EB3D17-A7E3-447C-95B2-FF99DF99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檔案位置、權限與連結，決定後續自動化能不能穩定運作。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10F42F-C64F-41D1-8526-9FD3597E8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EE302C-CE8E-4A1E-BAF3-D5FEEE083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2F432D-BCB7-41A6-9D6E-FEB66EF7A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76600" y="3505200"/>
            <a:ext cx="1905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04ED9E-1AF5-4D75-9E9A-9942A6D52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00750" y="3505200"/>
            <a:ext cx="1905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845777-3D8C-4FFE-9CBD-A31BE3A94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24900" y="3505200"/>
            <a:ext cx="1905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39D4B3-0C8B-4EBA-9AD4-C49AEC830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2000" y="2133600"/>
            <a:ext cx="2495550" cy="2952750"/>
          </a:xfrm>
          <a:prstGeom xmlns:a="http://schemas.openxmlformats.org/drawingml/2006/main" prst="roundRect">
            <a:avLst>
              <a:gd name="adj" fmla="val 7634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76D693-208A-43A0-86DD-9B512E254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23050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42D8AD-54BB-41F7-A537-8EB2DF02B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2705100"/>
            <a:ext cx="2152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放對位置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8CA235-BB3F-40F7-950D-E1302D630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3124200"/>
            <a:ext cx="21526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建立清楚資料夾與命名；團隊檔案可放共用雲端硬碟。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EED1FC-C83D-42A2-B3CD-8B4B2F35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86150" y="2133600"/>
            <a:ext cx="2495550" cy="2952750"/>
          </a:xfrm>
          <a:prstGeom xmlns:a="http://schemas.openxmlformats.org/drawingml/2006/main" prst="roundRect">
            <a:avLst>
              <a:gd name="adj" fmla="val 7634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F21F02-3E14-4D4A-9438-B319506B6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57600" y="23050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104EE2-F36C-4CBB-ACD2-EC5A93E10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57600" y="2705100"/>
            <a:ext cx="2152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設定權限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A20EAA-D292-4C64-BB62-33FCC953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57600" y="3124200"/>
            <a:ext cx="21526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確認腳本執行者有權讀取來源、寫入目標。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1E42AB-AAAA-4A07-91B1-45C95C6B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10300" y="2133600"/>
            <a:ext cx="2495550" cy="2952750"/>
          </a:xfrm>
          <a:prstGeom xmlns:a="http://schemas.openxmlformats.org/drawingml/2006/main" prst="roundRect">
            <a:avLst>
              <a:gd name="adj" fmla="val 7634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B2126F-C29A-495E-A68C-25D06B0B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381750" y="23050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EB9F30-DA56-42F3-A11D-611D7931E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381750" y="2705100"/>
            <a:ext cx="2152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取得識別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2D7DDF-0A38-4961-B1B9-2C6F138C5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381750" y="3124200"/>
            <a:ext cx="21526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GAS 常以檔案 ID 或資料夾 ID 指向特定資源。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9E95D2-9E68-4645-BDA7-7019DCC0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34450" y="2133600"/>
            <a:ext cx="2495550" cy="2952750"/>
          </a:xfrm>
          <a:prstGeom xmlns:a="http://schemas.openxmlformats.org/drawingml/2006/main" prst="roundRect">
            <a:avLst>
              <a:gd name="adj" fmla="val 7634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AC01F8-04B8-4D91-9DE1-67C46E7F4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05900" y="23050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D612C4-47A9-457D-865C-7F0E16552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05900" y="2705100"/>
            <a:ext cx="2152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留下紀錄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D45CFF-6F45-43B4-8B4D-2F700B60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05900" y="3124200"/>
            <a:ext cx="21526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用欄位、日誌或狀態追蹤處理結果。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F16E95-009D-4C74-AA2D-333CDF324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5448300"/>
            <a:ext cx="685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02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穩定的資料位置，是穩定自動化的第一步。</a:t>
            </a:r>
          </a:p>
        </p:txBody>
      </p:sp>
    </p:spTree>
    <p:extLst>
      <p:ext uri="{BB962C8B-B14F-4D97-AF65-F5344CB8AC3E}">
        <p14:creationId xmlns:p14="http://schemas.microsoft.com/office/powerpoint/2010/main" val="14552195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0D4364-A9D2-4B1B-9A55-962BDF211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8F50BA-D214-4087-B671-BE02CAB7D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7C5CFC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7C5CFC"/>
                </a:solidFill>
                <a:latin typeface="Noto Sans TC"/>
                <a:ea typeface="Noto Sans TC"/>
                <a:cs typeface="Noto Sans TC"/>
              </a:rPr>
              <a:t>DATA JOURNEY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1A2590-4CA0-44CC-97EC-891F7852E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資料會沿著流程移動，而不是停在單一 App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3267C-DE08-417A-AF00-C64A759F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先畫出資料旅程，通常就能看出自動化的插入點。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3C14CB-6ACA-4172-9A0F-20EA71774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B7F1E8-6C8B-4205-AE6A-51E7F5A6A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1AB38E-885E-4B57-A5B2-366488C7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167063" y="3495675"/>
            <a:ext cx="2857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13BD23-6431-4741-BB6F-D70D11880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953125" y="3495675"/>
            <a:ext cx="2857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E958ED-0B91-4395-B55F-4BAF3CC7E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39188" y="3495675"/>
            <a:ext cx="2857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A178B9-EDD5-4723-AB3D-57EAE6C5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2495550"/>
            <a:ext cx="2462213" cy="2209800"/>
          </a:xfrm>
          <a:prstGeom xmlns:a="http://schemas.openxmlformats.org/drawingml/2006/main" prst="roundRect">
            <a:avLst>
              <a:gd name="adj" fmla="val 8621"/>
            </a:avLst>
          </a:prstGeom>
          <a:solidFill xmlns:a="http://schemas.openxmlformats.org/drawingml/2006/main">
            <a:srgbClr val="F0ECFF"/>
          </a:solidFill>
          <a:ln xmlns:a="http://schemas.openxmlformats.org/drawingml/2006/main" w="9525">
            <a:solidFill>
              <a:srgbClr val="D7CFF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334C53-F257-441D-A6FA-908D7747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7250" y="2762250"/>
            <a:ext cx="211931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Forms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7D1716-34A0-4D39-8A00-869C8930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7250" y="3219450"/>
            <a:ext cx="2119313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收集姓名、Email、需求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BDB3B6-0BE3-4128-92E5-D84D73A09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71863" y="2495550"/>
            <a:ext cx="2462213" cy="2209800"/>
          </a:xfrm>
          <a:prstGeom xmlns:a="http://schemas.openxmlformats.org/drawingml/2006/main" prst="roundRect">
            <a:avLst>
              <a:gd name="adj" fmla="val 8621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9525">
            <a:solidFill>
              <a:srgbClr val="C8EBD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645C9-875A-4536-8A35-9BC31CC7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43313" y="2762250"/>
            <a:ext cx="211931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Sheets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8382F1-BFAF-4ACC-828B-BD532BCCE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43313" y="3219450"/>
            <a:ext cx="2119313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集中、篩選、計算與標記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8E34AF-2BFC-445D-A67D-0F9206782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57925" y="2495550"/>
            <a:ext cx="2462213" cy="2209800"/>
          </a:xfrm>
          <a:prstGeom xmlns:a="http://schemas.openxmlformats.org/drawingml/2006/main" prst="roundRect">
            <a:avLst>
              <a:gd name="adj" fmla="val 8621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CED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5E8907-DBC2-47AE-8E21-44AF45BF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29375" y="2762250"/>
            <a:ext cx="211931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Docs /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701054-5970-4779-8184-00B38E2A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29375" y="3219450"/>
            <a:ext cx="2119313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產生通知、證明或報告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01B177-6473-4B0C-AC73-905BCC6CE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43988" y="2495550"/>
            <a:ext cx="2462213" cy="2209800"/>
          </a:xfrm>
          <a:prstGeom xmlns:a="http://schemas.openxmlformats.org/drawingml/2006/main" prst="roundRect">
            <a:avLst>
              <a:gd name="adj" fmla="val 8621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9525">
            <a:solidFill>
              <a:srgbClr val="F7CEC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757B3E-2F82-4A16-BECA-47E557CC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215438" y="2762250"/>
            <a:ext cx="211931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Gmail / Calendar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AD74C1-AF49-4726-9F87-9079EBBC9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215438" y="3219450"/>
            <a:ext cx="2119313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寄信、提醒與安排行程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84BC0A-6C0E-49E8-9077-606DF0C1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48050" y="5162550"/>
            <a:ext cx="5295900" cy="514350"/>
          </a:xfrm>
          <a:prstGeom xmlns:a="http://schemas.openxmlformats.org/drawingml/2006/main" prst="roundRect">
            <a:avLst>
              <a:gd name="adj" fmla="val 35185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GAS 可以在每一段之間自動接力</a:t>
            </a:r>
          </a:p>
        </p:txBody>
      </p:sp>
    </p:spTree>
    <p:extLst>
      <p:ext uri="{BB962C8B-B14F-4D97-AF65-F5344CB8AC3E}">
        <p14:creationId xmlns:p14="http://schemas.microsoft.com/office/powerpoint/2010/main" val="8290313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4EE3F1-6552-47FD-939B-C6A24F94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7D5E78-FE71-468B-BE30-AB6F0F950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FBBC0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BBC04"/>
                </a:solidFill>
                <a:latin typeface="Noto Sans TC"/>
                <a:ea typeface="Noto Sans TC"/>
                <a:cs typeface="Noto Sans TC"/>
              </a:rPr>
              <a:t>PART 2｜APPS SCRIPT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05C08-8FAC-4D00-B4D6-5E5A0C4F9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GAS 是 Google Workspace 裡的自動化引擎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2D04AB-39C4-414B-942E-C3FD3CEA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全名 Google Apps Script：用現代 JavaScript 撰寫，於瀏覽器編輯並在 Google 伺服器執行。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B2BC7A-7D78-419D-B13E-8CB990E2A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EB19E1-1237-44E1-8048-4B6ABFBD0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6515100"/>
            <a:ext cx="933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資料來源：Google Apps Script Overview（見第 29 頁）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90E859-0B49-4880-B3C6-5ED23229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243B12-ED90-41AE-BCA6-9BB4E7CCF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5350" y="2133600"/>
            <a:ext cx="4343400" cy="3067050"/>
          </a:xfrm>
          <a:prstGeom xmlns:a="http://schemas.openxmlformats.org/drawingml/2006/main" prst="roundRect">
            <a:avLst>
              <a:gd name="adj" fmla="val 7453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988FBC-E00B-473F-A15F-5A2E3E5E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2590800"/>
            <a:ext cx="369570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DCE7FF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DCE7FF"/>
                </a:solidFill>
                <a:latin typeface="Cascadia Mono"/>
                <a:ea typeface="Cascadia Mono"/>
                <a:cs typeface="Cascadia Mono"/>
              </a:rPr>
              <a:t>function automate() {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DCE7FF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DCE7FF"/>
                </a:solidFill>
                <a:latin typeface="Cascadia Mono"/>
                <a:ea typeface="Cascadia Mono"/>
                <a:cs typeface="Cascadia Mono"/>
              </a:rPr>
              <a:t>  const data = read();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DCE7FF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DCE7FF"/>
                </a:solidFill>
                <a:latin typeface="Cascadia Mono"/>
                <a:ea typeface="Cascadia Mono"/>
                <a:cs typeface="Cascadia Mono"/>
              </a:rPr>
              <a:t>  const result = decide(data);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DCE7FF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DCE7FF"/>
                </a:solidFill>
                <a:latin typeface="Cascadia Mono"/>
                <a:ea typeface="Cascadia Mono"/>
                <a:cs typeface="Cascadia Mono"/>
              </a:rPr>
              <a:t>  act(result);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DCE7FF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DCE7FF"/>
                </a:solidFill>
                <a:latin typeface="Cascadia Mono"/>
                <a:ea typeface="Cascadia Mono"/>
                <a:cs typeface="Cascadia Mono"/>
              </a:rPr>
              <a:t>}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1AE2CA-1136-433C-B633-9A217C272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19800" y="2228850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25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225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沒有安裝包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5C0BC8-A963-4038-9D30-A46A7480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19800" y="26860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瀏覽器內有程式碼編輯器，專案儲存在雲端。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E3C9F0-C522-4137-8690-D5C8EE1E9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19800" y="36004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2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22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內建 Workspace 服務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232670-BDE5-4A27-BD7F-8F1AB01B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19800" y="40576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可直接呼叫 SpreadsheetApp、DriveApp、MailApp 等服務。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D8B03C-358B-46D3-BE77-B2685B3CC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762250" y="554355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9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9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一句話：GAS 是把 Workspace App 串起來的膠水。</a:t>
            </a:r>
          </a:p>
        </p:txBody>
      </p:sp>
    </p:spTree>
    <p:extLst>
      <p:ext uri="{BB962C8B-B14F-4D97-AF65-F5344CB8AC3E}">
        <p14:creationId xmlns:p14="http://schemas.microsoft.com/office/powerpoint/2010/main" val="21346322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FDA0AC-0F31-47F8-80B1-BD47D9B23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A86918-7C00-4846-902F-616A05228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FBBC0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BBC04"/>
                </a:solidFill>
                <a:latin typeface="Noto Sans TC"/>
                <a:ea typeface="Noto Sans TC"/>
                <a:cs typeface="Noto Sans TC"/>
              </a:rPr>
              <a:t>WHEN TO USE GAS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7C0439-B8B1-42BD-8F8B-433295115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當內建功能只差一步，GAS 就很有價值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63FCEF-72B2-423A-BFC9-44296A25F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適合規則清楚、資料量中小、與 Workspace 高度相關的流程。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F555D3-B7B3-472D-BF70-C2B66F89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139C8F-CD1E-4FEB-B4B0-3D7AA4B40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1F1C7B-0C23-4477-83B4-C1D70FA6E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4900" y="2305050"/>
            <a:ext cx="1295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250" b="1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2250" b="1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手動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ACD218-7CC5-411B-ABAE-BF57F9781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247900" y="2266950"/>
            <a:ext cx="2038350" cy="552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9F1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14300" tIns="47625" rIns="171450" bIns="47625" anchor="ctr">
            <a:normAutofit fontScale="791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內建功能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61DCAC-A221-48CA-B7C5-98A4FA1D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76700" y="2266950"/>
            <a:ext cx="2038350" cy="552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7F6E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14300" tIns="47625" rIns="171450" bIns="47625" anchor="ctr">
            <a:normAutofit fontScale="791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公式／篩選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99C367-4212-4C5F-B4B5-B9BC1E593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905500" y="2266950"/>
            <a:ext cx="2038350" cy="552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FF6D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14300" tIns="47625" rIns="171450" bIns="47625" anchor="ctr">
            <a:normAutofit fontScale="791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8A650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8A6500"/>
                </a:solidFill>
                <a:latin typeface="Noto Sans TC"/>
                <a:ea typeface="Noto Sans TC"/>
                <a:cs typeface="Noto Sans TC"/>
              </a:rPr>
              <a:t>巨集／範本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B236B8-5C77-4069-93E3-293BC234D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66950"/>
            <a:ext cx="2324100" cy="552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DED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14300" tIns="47625" rIns="171450" bIns="47625" anchor="ctr">
            <a:normAutofit fontScale="791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GAS 自動化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D86D11-A076-41AF-850C-7D8B3B59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28900" y="3143250"/>
            <a:ext cx="693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規則越固定、步驟越重複，越適合往右移。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B6DE1D-713C-4EF2-BF1B-70B513048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4900" y="4038600"/>
            <a:ext cx="4572000" cy="12573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26BD0A-2646-4642-8D51-06F85669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14450" y="4210050"/>
            <a:ext cx="7620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4ABBF4-7334-49B8-BE05-E2C310A64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562100" y="4171950"/>
            <a:ext cx="1104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適合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A76052-7334-4099-9509-EF035C680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800350" y="4171950"/>
            <a:ext cx="2628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自動寄信、建立檔案、同步資料、定時報表、客製選單。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C78F6A-8457-450E-BE36-846711FDE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15100" y="4038600"/>
            <a:ext cx="4572000" cy="12573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D10454-5046-4377-BADF-6E5485B8B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24650" y="4210050"/>
            <a:ext cx="7620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330566-F2F9-4C85-963C-C565A0E19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72300" y="4171950"/>
            <a:ext cx="1104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先別急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2F2C53-B0C2-4C37-AAE5-49DCEAEC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10550" y="4171950"/>
            <a:ext cx="2628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需求每天改、資料量巨大、需要毫秒級即時反應或複雜後端。</a:t>
            </a:r>
          </a:p>
        </p:txBody>
      </p:sp>
    </p:spTree>
    <p:extLst>
      <p:ext uri="{BB962C8B-B14F-4D97-AF65-F5344CB8AC3E}">
        <p14:creationId xmlns:p14="http://schemas.microsoft.com/office/powerpoint/2010/main" val="20961918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0302881-DB6B-4C74-9E60-890FB0D4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2E3E7D-1C2C-430F-BD8D-4895AD9AF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FBBC0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BBC04"/>
                </a:solidFill>
                <a:latin typeface="Noto Sans TC"/>
                <a:ea typeface="Noto Sans TC"/>
                <a:cs typeface="Noto Sans TC"/>
              </a:rPr>
              <a:t>MENTAL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57E818-90F2-4F0B-9848-7A4E1D4E2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一個 GAS 自動化，可以拆成 4 個層次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0E54DF-6812-442F-AC24-E793E7074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理解層次，比背完整程式碼更重要。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5BBB93-5A1C-46FB-8733-A38832DC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DE18F7-0BEF-41E5-B81C-383F5B956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9C92D1-6FDA-45CC-82DD-5F06A8AD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24213" y="3543300"/>
            <a:ext cx="2095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C9A171-9825-425A-B145-C82307968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991225" y="3543300"/>
            <a:ext cx="2095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653840-1DFF-4E7D-9B13-10068DFA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58238" y="3543300"/>
            <a:ext cx="2095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E8F98E-DF3A-474C-9001-864F7491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2133600"/>
            <a:ext cx="2519363" cy="3028950"/>
          </a:xfrm>
          <a:prstGeom xmlns:a="http://schemas.openxmlformats.org/drawingml/2006/main" prst="roundRect">
            <a:avLst>
              <a:gd name="adj" fmla="val 7561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6173F0-ACDC-4281-B9EE-7AC4702B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7250" y="23050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E57C71-78F9-4DDB-A35D-3FD5CC7C5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7250" y="2705100"/>
            <a:ext cx="21764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觸發 Trigger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B29790-5B05-4A55-BCD2-755CF665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7250" y="3124200"/>
            <a:ext cx="217646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誰叫流程開始？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按鈕、編輯、表單送出、時間。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332608-D27F-48CA-8B4F-0EC66025A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52813" y="2133600"/>
            <a:ext cx="2519363" cy="3028950"/>
          </a:xfrm>
          <a:prstGeom xmlns:a="http://schemas.openxmlformats.org/drawingml/2006/main" prst="roundRect">
            <a:avLst>
              <a:gd name="adj" fmla="val 7561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4CC7E2-40BF-423A-A4AF-4CCE5A8A7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24263" y="23050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D36B2C-E158-440C-8C1B-EEB45B8B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24263" y="2705100"/>
            <a:ext cx="21764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函式 Function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CC244E-9A94-4F36-BF66-8D07937E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24263" y="3124200"/>
            <a:ext cx="217646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流程的工作說明書；按順序執行指令。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4D3941-003D-487A-8C1D-F4501510D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19825" y="2133600"/>
            <a:ext cx="2519363" cy="3028950"/>
          </a:xfrm>
          <a:prstGeom xmlns:a="http://schemas.openxmlformats.org/drawingml/2006/main" prst="roundRect">
            <a:avLst>
              <a:gd name="adj" fmla="val 7561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45FEC5-723E-4C12-A272-899E66F1E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391275" y="23050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00C536-8F58-4C7B-9812-140BD604F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391275" y="2705100"/>
            <a:ext cx="21764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服務 Service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AF01E7-DC26-4A79-93E1-11CB606E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391275" y="3124200"/>
            <a:ext cx="217646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與 Sheets、Drive、Gmail 等服務溝通。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DF6F8B-279A-40A8-AE98-CEC149E3D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86838" y="2133600"/>
            <a:ext cx="2519363" cy="3028950"/>
          </a:xfrm>
          <a:prstGeom xmlns:a="http://schemas.openxmlformats.org/drawingml/2006/main" prst="roundRect">
            <a:avLst>
              <a:gd name="adj" fmla="val 7561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F5FBFF-94BB-4309-89F1-3E4858CCB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58288" y="23050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4CEAC0-100F-4558-9102-B9EC49CB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58288" y="2705100"/>
            <a:ext cx="21764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輸出 Output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AB8C4C-AD39-4302-8EE7-3E8D85E64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58288" y="3124200"/>
            <a:ext cx="217646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更新欄位、寄信、建檔、建立事件或寫日誌。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8AC3C6-D81C-4563-94C8-D68D038F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762250" y="5486400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任何自動化問題，都可以先問：卡在哪一層？</a:t>
            </a:r>
          </a:p>
        </p:txBody>
      </p:sp>
    </p:spTree>
    <p:extLst>
      <p:ext uri="{BB962C8B-B14F-4D97-AF65-F5344CB8AC3E}">
        <p14:creationId xmlns:p14="http://schemas.microsoft.com/office/powerpoint/2010/main" val="134241117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08C1792-42C6-4B50-B08D-55943A9C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CF921B-0B05-430F-B177-1B7586820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7C5CFC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7C5CFC"/>
                </a:solidFill>
                <a:latin typeface="Noto Sans TC"/>
                <a:ea typeface="Noto Sans TC"/>
                <a:cs typeface="Noto Sans TC"/>
              </a:rPr>
              <a:t>CAPABILITIES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342A76-92A1-493C-8CB2-C124A0A76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GAS 能做的事，從小工具到輕量應用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4666F8-3820-4BB5-B52C-EFE712C0D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初學時先選一個明確的小任務，不必一次做完整系統。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76F7FC-87A1-4257-A54E-75120A1CE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62B96B-CFC9-4B9E-8EFE-48B3FEBE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D8E647-EAEF-49AD-A649-CD464D00B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20383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B340BE-DDD5-40C6-9954-B52BD7FB9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20383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E8F2DF-1329-426E-8363-C1521FD34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01930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客製介面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396BCA-7B5E-4983-A26A-9F3A0C79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95800" y="2019300"/>
            <a:ext cx="62293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在 Sheets／Docs 加選單、對話框或側欄。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B00FFA-CB65-4713-93D5-0E95DF4FC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724150"/>
            <a:ext cx="885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D95A16-5F31-4ED8-BCD3-9C648860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29527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57AA4C-9CA6-44A6-9E0E-A0DC568B1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29527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8FA85-767C-4A06-B2A4-1F1C3CA2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93370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試算表函式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6B9F03-8A6B-4452-909D-C6661371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95800" y="2933700"/>
            <a:ext cx="62293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建立自己的 =MYFUNCTION()，把規則包成可重用公式。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93BCD6-5B5E-4F85-B752-9A96D426D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3638550"/>
            <a:ext cx="885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FFC07C-0255-4E2B-B23B-C509BB8F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38671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2A4A77-7474-425A-8B6D-D2B9721C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38671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4D0432-58F3-46E4-8F91-EE891D829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384810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自動工作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480935-3C40-42A9-A70A-E7A97CEA0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95800" y="3848100"/>
            <a:ext cx="62293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依時間或事件，自動寄信、整理資料與建立檔案。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FBDCF5-E0FF-477E-ABAE-7F2A6A478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4552950"/>
            <a:ext cx="885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1B15A9-2F46-410D-AE3A-E275CAF80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47815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B0DAB9-F633-40F6-81B6-3D54D8B6A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47815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FE0B8C-A03B-4C9B-A56D-3EDE4A91E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476250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Web App／外掛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376BBC-479F-40C5-BF5F-EFA27010E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95800" y="4762500"/>
            <a:ext cx="62293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用 doGet、doPost 或 Workspace Add-on 延伸應用。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A94E5A-F814-47CF-B6C9-95A2BF273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5467350"/>
            <a:ext cx="885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0ED5C3-F532-4ADA-9D9E-85678E2D9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829050" y="5581650"/>
            <a:ext cx="4533900" cy="476250"/>
          </a:xfrm>
          <a:prstGeom xmlns:a="http://schemas.openxmlformats.org/drawingml/2006/main" prst="roundRect">
            <a:avLst>
              <a:gd name="adj" fmla="val 38000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建議第一題：表單送出後自動寄信</a:t>
            </a:r>
          </a:p>
        </p:txBody>
      </p:sp>
    </p:spTree>
    <p:extLst>
      <p:ext uri="{BB962C8B-B14F-4D97-AF65-F5344CB8AC3E}">
        <p14:creationId xmlns:p14="http://schemas.microsoft.com/office/powerpoint/2010/main" val="197800440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FDDBCD-67E0-4648-9D1E-274DDCAAC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DAA6E4-1C99-4D48-B911-B8B5C97EF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rPr>
              <a:t>PROJECT TYPES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82B370-324F-4E90-9CC8-46342966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綁定型與獨立型：先看腳本屬於誰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C7DFD0-71EC-4FD8-B4EA-F5AC69BDC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兩者都能使用觸發器；差別在於是否依附特定文件。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298F69-ABF1-4D56-B6EF-622D4506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588DF7-7398-482B-B720-AF03BA812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6515100"/>
            <a:ext cx="933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資料來源：Apps Script Bound / Standalone Scripts（見第 29 頁）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ECD175-8AD7-4764-AF39-C4D877473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79BD5E-7984-411B-AB1A-C55069A99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5350" y="2076450"/>
            <a:ext cx="4876800" cy="33528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C9DC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C723FA-D8CD-4BC0-80F5-54EA2C5E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2324100"/>
            <a:ext cx="19621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綁定型 Bound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FFC142-594E-4AD3-A07C-9E3C8BD6E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2933700"/>
            <a:ext cx="40767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從 Sheets／Docs／Slides／Forms 的「擴充功能 → Apps Script」建立。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807648-9972-4E9D-AA94-978EC9A1A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3905250"/>
            <a:ext cx="40767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容易取得目前檔案與選取範圍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適合客製選單、巨集與單檔流程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權限通常跟著容器檔案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950A13-F243-4038-A80A-368F1F574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19850" y="2076450"/>
            <a:ext cx="4876800" cy="33528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0ECFF"/>
          </a:solidFill>
          <a:ln xmlns:a="http://schemas.openxmlformats.org/drawingml/2006/main" w="9525">
            <a:solidFill>
              <a:srgbClr val="DAD2F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18A5CA-A465-431F-B63A-710422FB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24650" y="2324100"/>
            <a:ext cx="23622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獨立型 Standalone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7D5BBF-96B0-4BA9-92E2-716F2628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24650" y="2933700"/>
            <a:ext cx="40767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從 script.google.com 或 Google Drive 建立，不綁定單一文件。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1D0691-8D24-4426-881F-2B703B8B6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24650" y="3905250"/>
            <a:ext cx="40767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可用檔案 ID 開啟多個資源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適合共用工具、定時流程與 Web App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專案本身會出現在 Drive</a:t>
            </a:r>
          </a:p>
        </p:txBody>
      </p:sp>
    </p:spTree>
    <p:extLst>
      <p:ext uri="{BB962C8B-B14F-4D97-AF65-F5344CB8AC3E}">
        <p14:creationId xmlns:p14="http://schemas.microsoft.com/office/powerpoint/2010/main" val="38423434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89A05F-47D6-4920-B0A8-9360B785B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3B97B7-A3A4-4736-A1EE-A78C6C3D9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PART 3｜CODE BASICS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90A055-BC2D-473C-B0C8-52A806C9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讀 GAS 先看「服務 → 物件 → 方法」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BE70A2-55C8-45A7-B5FC-3E1F62FEA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把每一段點號理解成「走到下一層、做一件事」。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73A695-F07F-49DA-A5BE-735D337AD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2D3762-B9F5-4555-BDC5-6B87F53A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395282-BABE-4CA7-88CC-F2C156FED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200" y="2171700"/>
            <a:ext cx="2362200" cy="590550"/>
          </a:xfrm>
          <a:prstGeom xmlns:a="http://schemas.openxmlformats.org/drawingml/2006/main" prst="roundRect">
            <a:avLst>
              <a:gd name="adj" fmla="val 29032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8636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32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232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SpreadsheetApp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796140-A94C-4E88-A1AC-4445848F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29000" y="2171700"/>
            <a:ext cx="2095500" cy="590550"/>
          </a:xfrm>
          <a:prstGeom xmlns:a="http://schemas.openxmlformats.org/drawingml/2006/main" prst="roundRect">
            <a:avLst>
              <a:gd name="adj" fmla="val 29032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725" b="1">
                <a:solidFill>
                  <a:srgbClr val="34A853"/>
                </a:solidFill>
                <a:latin typeface="Cascadia Mono"/>
                <a:ea typeface="Cascadia Mono"/>
                <a:cs typeface="Cascadia Mono"/>
              </a:defRPr>
            </a:pPr>
            <a:r>
              <a:rPr sz="1725" b="1">
                <a:solidFill>
                  <a:srgbClr val="34A853"/>
                </a:solidFill>
                <a:latin typeface="Cascadia Mono"/>
                <a:ea typeface="Cascadia Mono"/>
                <a:cs typeface="Cascadia Mono"/>
              </a:rPr>
              <a:t>.getActive()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8C278A-CEDF-4E2B-892E-19223B0EC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53100" y="2171700"/>
            <a:ext cx="2667000" cy="590550"/>
          </a:xfrm>
          <a:prstGeom xmlns:a="http://schemas.openxmlformats.org/drawingml/2006/main" prst="roundRect">
            <a:avLst>
              <a:gd name="adj" fmla="val 29032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76200" rIns="7620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575" b="1">
                <a:solidFill>
                  <a:srgbClr val="8A6500"/>
                </a:solidFill>
                <a:latin typeface="Cascadia Mono"/>
                <a:ea typeface="Cascadia Mono"/>
                <a:cs typeface="Cascadia Mono"/>
              </a:defRPr>
            </a:pPr>
            <a:r>
              <a:rPr sz="1575" b="1">
                <a:solidFill>
                  <a:srgbClr val="8A6500"/>
                </a:solidFill>
                <a:latin typeface="Cascadia Mono"/>
                <a:ea typeface="Cascadia Mono"/>
                <a:cs typeface="Cascadia Mono"/>
              </a:rPr>
              <a:t>.getSheetByName()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B14654-2738-4C8E-9FEB-D163FF6D1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648700" y="2171700"/>
            <a:ext cx="2190750" cy="590550"/>
          </a:xfrm>
          <a:prstGeom xmlns:a="http://schemas.openxmlformats.org/drawingml/2006/main" prst="roundRect">
            <a:avLst>
              <a:gd name="adj" fmla="val 29032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76200" rIns="7620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725" b="1">
                <a:solidFill>
                  <a:srgbClr val="EA4335"/>
                </a:solidFill>
                <a:latin typeface="Cascadia Mono"/>
                <a:ea typeface="Cascadia Mono"/>
                <a:cs typeface="Cascadia Mono"/>
              </a:defRPr>
            </a:pPr>
            <a:r>
              <a:rPr sz="1725" b="1">
                <a:solidFill>
                  <a:srgbClr val="EA4335"/>
                </a:solidFill>
                <a:latin typeface="Cascadia Mono"/>
                <a:ea typeface="Cascadia Mono"/>
                <a:cs typeface="Cascadia Mono"/>
              </a:rPr>
              <a:t>.getRange()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F5CC1A-69A8-4F37-8180-278B05041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0" y="3276600"/>
            <a:ext cx="3048000" cy="62865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14300" tIns="76200" rIns="114300" bIns="76200" anchor="ctr">
            <a:normAutofit fontScale="9298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550" b="1">
                <a:solidFill>
                  <a:srgbClr val="FFFFFF"/>
                </a:solidFill>
                <a:latin typeface="Cascadia Mono"/>
                <a:ea typeface="Cascadia Mono"/>
                <a:cs typeface="Cascadia Mono"/>
              </a:defRPr>
            </a:pPr>
            <a:r>
              <a:rPr sz="2550" b="1">
                <a:solidFill>
                  <a:srgbClr val="FFFFFF"/>
                </a:solidFill>
                <a:latin typeface="Cascadia Mono"/>
                <a:ea typeface="Cascadia Mono"/>
                <a:cs typeface="Cascadia Mono"/>
              </a:rPr>
              <a:t>.setValue()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FD9B5E-F603-4E6E-9341-E803CE99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14450" y="30099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57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服務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B7B1E5-308E-41E1-B177-4195BA9E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14750" y="30099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575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取得試算表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684EFD-64D3-47EE-878F-6C0811AE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86500" y="30099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575" b="1">
                <a:solidFill>
                  <a:srgbClr val="8A6500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1">
                <a:solidFill>
                  <a:srgbClr val="8A6500"/>
                </a:solidFill>
                <a:latin typeface="Noto Sans TC"/>
                <a:ea typeface="Noto Sans TC"/>
                <a:cs typeface="Noto Sans TC"/>
              </a:rPr>
              <a:t>取得工作表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25BACA-98D7-47CE-A68D-58DC38FB2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82050" y="30099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575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取得儲存格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DD637B-950A-40AF-8BCF-F9FB536CF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57650" y="4095750"/>
            <a:ext cx="407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7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最後執行「寫入值」這個動作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2CB442-AC55-482D-B1EA-558F83A0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247900" y="4838700"/>
            <a:ext cx="7696200" cy="895350"/>
          </a:xfrm>
          <a:prstGeom xmlns:a="http://schemas.openxmlformats.org/drawingml/2006/main" prst="roundRect">
            <a:avLst>
              <a:gd name="adj" fmla="val 23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2E24F9-86EB-4381-8F5F-D5759EC2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57450" y="5010150"/>
            <a:ext cx="7620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D0A78A-81AA-4548-88EA-C3F9A63A0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705100" y="4972050"/>
            <a:ext cx="1676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閱讀技巧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5EDA88-47B8-41CE-9273-865C749B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14850" y="4972050"/>
            <a:ext cx="51816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從左往右念成一句話：用 Spreadsheet 服務，取得目前試算表，再取得工作表與範圍，最後寫入值。</a:t>
            </a:r>
          </a:p>
        </p:txBody>
      </p:sp>
    </p:spTree>
    <p:extLst>
      <p:ext uri="{BB962C8B-B14F-4D97-AF65-F5344CB8AC3E}">
        <p14:creationId xmlns:p14="http://schemas.microsoft.com/office/powerpoint/2010/main" val="101675564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483643-2EA6-4D02-BABA-C5578BEC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B983FE-7527-46BE-BF74-BFAFFA02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JAVASCRIPT BASICS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16896D-BB06-4FBC-A402-A8299C47C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變數就是幫資料貼上容易辨認的名字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7DBF42-91FC-4B3B-B395-46A460F9D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先學會 const 與 let，就能讀懂大部分入門範例。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FE117-7B2E-4E2F-80F1-3A22736E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1830B4-C8EB-4207-ADDB-0B144B20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6D99DE-B7AF-41DA-8B21-2F41416D3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9150" y="2133600"/>
            <a:ext cx="4953000" cy="29146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E93B38-1E59-4DEF-B1AA-129DCD02C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2609850"/>
            <a:ext cx="4095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defRPr>
            </a:pPr>
            <a:r>
              <a:rPr sz="1950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rPr>
              <a:t>const name = "小安";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950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defRPr>
            </a:pPr>
            <a:r>
              <a:rPr sz="1950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rPr>
              <a:t>const count = 3;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950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defRPr>
            </a:pPr>
            <a:r>
              <a:rPr sz="1950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rPr>
              <a:t>const done = false;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950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defRPr>
            </a:pPr>
            <a:r>
              <a:rPr sz="1950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rPr>
              <a:t>let status = "待處理";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4280A4-2885-45F3-A1B6-644C2F6E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72250" y="21717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10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文字 String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2F6AAF-1AAF-46D6-B82E-071E8CF3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72250" y="2609850"/>
            <a:ext cx="4000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用引號包起來，例如姓名、Email、訊息。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249850-BFC1-43D5-AB95-AE1EEC004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72250" y="33337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1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數字 Number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E909ED-9536-4A72-A506-3085CB3DC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72250" y="3771900"/>
            <a:ext cx="4000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可運算，例如列數、金額、次數。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319B7D-A4C0-4471-A706-C0C9FEB8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72250" y="44958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10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布林 Boolean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F826D3-2B5C-421D-B632-38BC34A70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72250" y="4933950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只有 true / false，適合代表開關或是否完成。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9BD910-0839-4325-9559-177F3B981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76600" y="5676900"/>
            <a:ext cx="5638800" cy="419100"/>
          </a:xfrm>
          <a:prstGeom xmlns:a="http://schemas.openxmlformats.org/drawingml/2006/main" prst="roundRect">
            <a:avLst>
              <a:gd name="adj" fmla="val 43182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const：不重新指定｜let：之後可能改變</a:t>
            </a:r>
          </a:p>
        </p:txBody>
      </p:sp>
    </p:spTree>
    <p:extLst>
      <p:ext uri="{BB962C8B-B14F-4D97-AF65-F5344CB8AC3E}">
        <p14:creationId xmlns:p14="http://schemas.microsoft.com/office/powerpoint/2010/main" val="9288581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A1DDBA-488D-4B56-AF39-10E49A3C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3EDAA5-97AC-4572-927F-FCCCC735D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JAVASCRIPT BASICS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1B7E9D-A95D-460F-918D-CE1D9B47F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陣列、物件與判斷，是處理表單資料的主角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DE75A4-E16B-4829-8226-CBA2E8C37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不必先學完整 JavaScript；先掌握常見的資料形狀。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C074C0-97D3-48B8-AF8F-61277034F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8B7786-B9AB-4715-91FF-189ED4638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16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6D8C25-967E-452E-95CA-CD5B131A1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9150" y="2095500"/>
            <a:ext cx="3238500" cy="3238500"/>
          </a:xfrm>
          <a:prstGeom xmlns:a="http://schemas.openxmlformats.org/drawingml/2006/main" prst="roundRect">
            <a:avLst>
              <a:gd name="adj" fmla="val 6471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3B0AFB-CDA4-44F4-9914-5F37D938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8700" y="2305050"/>
            <a:ext cx="76200" cy="2819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291221-ABAD-473B-AA3F-CD17EA8C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2305050"/>
            <a:ext cx="2552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陣列 Array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EF00E3-502A-40E0-A1A7-7B6EC816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2762250"/>
            <a:ext cx="25527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一串有順序的值。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const row = ["小安",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  "a@example.com", "A班"];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row[0] 是「小安」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3CFF79-E8C0-4F8D-9823-51501B78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76750" y="2095500"/>
            <a:ext cx="3238500" cy="3238500"/>
          </a:xfrm>
          <a:prstGeom xmlns:a="http://schemas.openxmlformats.org/drawingml/2006/main" prst="roundRect">
            <a:avLst>
              <a:gd name="adj" fmla="val 6471"/>
            </a:avLst>
          </a:prstGeom>
          <a:solidFill xmlns:a="http://schemas.openxmlformats.org/drawingml/2006/main">
            <a:srgbClr val="F0EC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F11EB2-8610-4F55-BE8A-D5ED1517E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686300" y="2305050"/>
            <a:ext cx="76200" cy="2819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E36FC1-B199-4AD9-A75A-30A78CF1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33950" y="2305050"/>
            <a:ext cx="2552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物件 Object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5A581F-FD55-45D9-BFE2-492DF735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33950" y="2762250"/>
            <a:ext cx="25527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用鍵和值描述資料。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const user = {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  name: "小安",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  class: "A班"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};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A033BA-E72A-4B6E-8F5D-F9D7635AF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34350" y="2095500"/>
            <a:ext cx="3238500" cy="3238500"/>
          </a:xfrm>
          <a:prstGeom xmlns:a="http://schemas.openxmlformats.org/drawingml/2006/main" prst="roundRect">
            <a:avLst>
              <a:gd name="adj" fmla="val 6471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937425-7352-4D6A-8B41-F5E40F28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43900" y="2305050"/>
            <a:ext cx="76200" cy="2819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A6ED14-962F-46D4-BED7-A5BC9297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91550" y="2305050"/>
            <a:ext cx="2552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條件 if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1D1DF5-27CB-4F55-BC53-09D9B43E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91550" y="2762250"/>
            <a:ext cx="25527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符合條件才執行。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if (email) {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  sendReply();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避免空白 Email 造成錯誤。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1F183B-0E9C-4812-B223-E7DB0C3E8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543050" y="5657850"/>
            <a:ext cx="9105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表單事件常把一整列資料交給你；陣列與物件能幫你取出需要的欄位。</a:t>
            </a:r>
          </a:p>
        </p:txBody>
      </p:sp>
    </p:spTree>
    <p:extLst>
      <p:ext uri="{BB962C8B-B14F-4D97-AF65-F5344CB8AC3E}">
        <p14:creationId xmlns:p14="http://schemas.microsoft.com/office/powerpoint/2010/main" val="203274089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C4EDEE-E342-4913-9743-8F6B5D603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B25FA6-DFBC-4D41-B166-4D4051D37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FUNCTION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F9A32F-6518-4FF4-86C9-F2C111D7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函式像一台小機器：輸入 → 處理 → 輸出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AF0DAF-5310-45F5-BE6E-123598063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把一個任務包成函式，讓流程更容易重用與測試。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8D6A40-A0DE-4A89-A8AC-27831CA49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35E9C3-003C-4238-8734-4AC833114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17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BC4A3-A090-451E-98AD-208FC089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133850" y="2324100"/>
            <a:ext cx="3924300" cy="2038350"/>
          </a:xfrm>
          <a:prstGeom xmlns:a="http://schemas.openxmlformats.org/drawingml/2006/main" prst="roundRect">
            <a:avLst>
              <a:gd name="adj" fmla="val 13084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86A22C-35F0-49A9-977A-1F127E02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57700" y="2800350"/>
            <a:ext cx="32766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425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rPr>
              <a:t>function greet(name) {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425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rPr>
              <a:t>  return `您好，${name}`;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425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7EEFF"/>
                </a:solidFill>
                <a:latin typeface="Cascadia Mono"/>
                <a:ea typeface="Cascadia Mono"/>
                <a:cs typeface="Cascadia Mono"/>
              </a:rPr>
              <a:t>}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A1ED72-4183-4A6C-82D5-2A1408A8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038350" y="3009900"/>
            <a:ext cx="1714500" cy="666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9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5F02A8-2D3D-4E89-966A-D5E592DA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266950" y="3105150"/>
            <a:ext cx="114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9798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輸入 name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6B7C67-C609-4D8E-A21B-A4B49803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439150" y="3009900"/>
            <a:ext cx="1714500" cy="666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7F6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2ADDA3-000B-44C0-A982-664AA5D4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667750" y="3105150"/>
            <a:ext cx="114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輸出問候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41A636-D21E-4207-A34D-7BCE59C48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4876800"/>
            <a:ext cx="7391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728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1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函式名稱要像動詞：sendReply、createFile、updateStatus。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50223A-4D4F-4BA9-BA98-CDE482AE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67050" y="5429250"/>
            <a:ext cx="6057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一個函式只負責一件清楚的事，除錯會容易很多。</a:t>
            </a:r>
          </a:p>
        </p:txBody>
      </p:sp>
    </p:spTree>
    <p:extLst>
      <p:ext uri="{BB962C8B-B14F-4D97-AF65-F5344CB8AC3E}">
        <p14:creationId xmlns:p14="http://schemas.microsoft.com/office/powerpoint/2010/main" val="176341614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C8F7AC0-373F-4736-844A-B09A278B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14CEFD-854C-4082-89C8-A4071EE1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AUTHORIZATION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E2B8AA-78A2-4214-A285-AC1A04C89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第一次執行會要求授權，因為腳本正在存取資料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D4AC34-85FB-4050-A933-C722D47FA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Apps Script 會依程式碼使用的服務判斷所需 OAuth 權限。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1D9FA-8C80-4A58-B9C9-60E1B37A3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E9FC82-2715-41A0-A98B-C1E8E2EF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6515100"/>
            <a:ext cx="933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資料來源：Authorization for Google Services（見第 29 頁）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FE64AE-449C-4D41-A346-EAD71DF22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B6B9DE-69A0-4AB8-BF34-199D56CF1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19450" y="3352800"/>
            <a:ext cx="2286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5B283C-C33F-4BFC-8187-AE0B2F655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981700" y="3352800"/>
            <a:ext cx="2286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FE2FFB-8284-44CE-B973-0302BE07D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43950" y="3352800"/>
            <a:ext cx="2286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847946-F190-4BD1-BB92-32D730A74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4850" y="2209800"/>
            <a:ext cx="2495550" cy="2495550"/>
          </a:xfrm>
          <a:prstGeom xmlns:a="http://schemas.openxmlformats.org/drawingml/2006/main" prst="roundRect">
            <a:avLst>
              <a:gd name="adj" fmla="val 7634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11F987-FC06-4737-AC50-8F3B62B9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23812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AD7184-0290-4790-B9A3-459A794BF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2781300"/>
            <a:ext cx="2152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掃描服務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E9BB7D-CD27-450F-AFD0-8EA559AE5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3200400"/>
            <a:ext cx="21526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例如 SpreadsheetApp、MailApp。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F94A2B-FFAF-455E-9B12-7FD084626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09800"/>
            <a:ext cx="2495550" cy="2495550"/>
          </a:xfrm>
          <a:prstGeom xmlns:a="http://schemas.openxmlformats.org/drawingml/2006/main" prst="roundRect">
            <a:avLst>
              <a:gd name="adj" fmla="val 7634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008249-A0AE-44B1-BFDC-6202FC6B6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38550" y="23812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1351C5-785D-4572-8E57-B24B6F261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38550" y="2781300"/>
            <a:ext cx="2152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判斷範圍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716E5F-4F9D-4A09-9381-DB9F6FCB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38550" y="3200400"/>
            <a:ext cx="21526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決定需要讀寫哪些資料。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307B92-622C-491F-A402-936E3A943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29350" y="2209800"/>
            <a:ext cx="2495550" cy="2495550"/>
          </a:xfrm>
          <a:prstGeom xmlns:a="http://schemas.openxmlformats.org/drawingml/2006/main" prst="roundRect">
            <a:avLst>
              <a:gd name="adj" fmla="val 7634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96DFB6-A547-43FE-B960-01F8D546C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3812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57F24D-95D2-410A-9454-3365B74F5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781300"/>
            <a:ext cx="2152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顯示同意畫面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446E69-7F6D-4DBC-9D37-B097DFAF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3200400"/>
            <a:ext cx="21526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使用者確認是否允許。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5574E8-CDA3-47D6-BC79-3624D08F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91600" y="2209800"/>
            <a:ext cx="2495550" cy="2495550"/>
          </a:xfrm>
          <a:prstGeom xmlns:a="http://schemas.openxmlformats.org/drawingml/2006/main" prst="roundRect">
            <a:avLst>
              <a:gd name="adj" fmla="val 7634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BCD0B2-90EF-4650-97A5-961FBCB0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63050" y="23812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D91AE3-C40D-4337-AE14-50E357771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63050" y="2781300"/>
            <a:ext cx="2152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執行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90417F-3E8F-4AF2-9D96-303BA79AB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63050" y="3200400"/>
            <a:ext cx="21526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取得權限後完成工作。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0709D9-B51C-47A2-A489-E27B583B4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33550" y="5105400"/>
            <a:ext cx="8724900" cy="819150"/>
          </a:xfrm>
          <a:prstGeom xmlns:a="http://schemas.openxmlformats.org/drawingml/2006/main" prst="roundRect">
            <a:avLst>
              <a:gd name="adj" fmla="val 25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EA07D0-47F7-4A56-BF34-93E3CFA8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943100" y="5276850"/>
            <a:ext cx="76200" cy="476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E3AD055-ED9A-4B24-AE6C-1B6739E5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90750" y="5238750"/>
            <a:ext cx="1676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安全原則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E2CEA07-F2CE-44B5-9C83-5E77C1AD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5238750"/>
            <a:ext cx="6210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看懂權限說明；只使用必要服務；公開或多人使用前，確認執行身分與資料範圍。</a:t>
            </a:r>
          </a:p>
        </p:txBody>
      </p:sp>
    </p:spTree>
    <p:extLst>
      <p:ext uri="{BB962C8B-B14F-4D97-AF65-F5344CB8AC3E}">
        <p14:creationId xmlns:p14="http://schemas.microsoft.com/office/powerpoint/2010/main" val="1072822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F40D21-5649-491A-BC95-F77FFB1C9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812372-E749-455D-A1AB-86D90EE41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TRIGGERS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DD6580-56BB-4612-8231-E4E644CF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觸發器決定「什麼時候開始跑」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DE5A03-B71B-4B20-AFBB-F6871297C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同一個函式，可以被手動、事件、時間或 Web 請求啟動。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CC1DC4-6EE6-4B28-A18D-3A009F07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59E542-7E2C-4324-ADD9-1E97151C1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6515100"/>
            <a:ext cx="933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資料來源：Apps Script Triggers（見第 29 頁）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2B473E-478A-4E3A-95DD-ECA9FEA9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74EDD9-9C61-49F1-ACCA-9218ED138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2038350"/>
            <a:ext cx="1752600" cy="609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EE5947-B99B-493A-81BD-0277A7C4E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211455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手動執行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4806D7-E4A8-4BD6-8AAB-5D8B73CE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48000" y="2076450"/>
            <a:ext cx="447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在編輯器按 ▶ 或由選單／按鈕啟動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9CD581-2224-4CA2-93B7-E6DAB250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58150" y="2152650"/>
            <a:ext cx="3105150" cy="381000"/>
          </a:xfrm>
          <a:prstGeom xmlns:a="http://schemas.openxmlformats.org/drawingml/2006/main" prst="roundRect">
            <a:avLst>
              <a:gd name="adj" fmla="val 47500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rPr>
              <a:t>測試、臨時工具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EF28F0-1A5A-474C-B2E5-947E0705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48000" y="2781300"/>
            <a:ext cx="8115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E5905B-F9EF-4AA7-8E90-24F07D445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2914650"/>
            <a:ext cx="1752600" cy="609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73DDED-F2D6-4402-BA93-780C44D8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299085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簡易觸發器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36D58A-785A-4B93-88CD-F7D5A9EE0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48000" y="2952750"/>
            <a:ext cx="447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onOpen(e)、onEdit(e) 等保留名稱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98171B-0F43-4A93-8EBA-7DC25712F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58150" y="3028950"/>
            <a:ext cx="3105150" cy="381000"/>
          </a:xfrm>
          <a:prstGeom xmlns:a="http://schemas.openxmlformats.org/drawingml/2006/main" prst="roundRect">
            <a:avLst>
              <a:gd name="adj" fmla="val 47500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輕量反應；權限受限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EE9ADB-445D-4BE0-AE11-B25F591F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48000" y="3657600"/>
            <a:ext cx="8115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8134D2-9521-4A48-8D11-166B4961A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3790950"/>
            <a:ext cx="1752600" cy="609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7B5674-CF62-44A7-A342-099ED53E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386715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可安裝觸發器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8DD476-82BF-49F2-8C54-69E742A4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48000" y="3829050"/>
            <a:ext cx="447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表單送出、時間、開啟、編輯、變更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B95E20-C955-4059-BF1A-2417CE6B7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58150" y="3905250"/>
            <a:ext cx="3105150" cy="381000"/>
          </a:xfrm>
          <a:prstGeom xmlns:a="http://schemas.openxmlformats.org/drawingml/2006/main" prst="roundRect">
            <a:avLst>
              <a:gd name="adj" fmla="val 47500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自動寄信與定時流程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F1C629-9572-414A-864F-7E700434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48000" y="4533900"/>
            <a:ext cx="8115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328E70-FA92-49B2-A9F9-C827A8857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4667250"/>
            <a:ext cx="1752600" cy="609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6504A4-F431-4445-976B-106191BD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474345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Web 觸發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EE1C09-AFC2-4A36-B527-061DD1BE1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48000" y="4705350"/>
            <a:ext cx="447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doGet(e)、doPost(e)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C2B76B-EC47-46CB-9550-2E6B4B8EF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58150" y="4781550"/>
            <a:ext cx="3105150" cy="381000"/>
          </a:xfrm>
          <a:prstGeom xmlns:a="http://schemas.openxmlformats.org/drawingml/2006/main" prst="roundRect">
            <a:avLst>
              <a:gd name="adj" fmla="val 47500"/>
            </a:avLst>
          </a:prstGeom>
          <a:solidFill xmlns:a="http://schemas.openxmlformats.org/drawingml/2006/main">
            <a:srgbClr val="F0E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7C5CFC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7C5CFC"/>
                </a:solidFill>
                <a:latin typeface="Noto Sans TC"/>
                <a:ea typeface="Noto Sans TC"/>
                <a:cs typeface="Noto Sans TC"/>
              </a:rPr>
              <a:t>接收網址或系統請求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CB7876-0C42-45FC-82BE-9747C7903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85950" y="5715000"/>
            <a:ext cx="8420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觸發器要回答兩件事：事件是什麼？腳本用誰的權限執行？</a:t>
            </a:r>
          </a:p>
        </p:txBody>
      </p:sp>
    </p:spTree>
    <p:extLst>
      <p:ext uri="{BB962C8B-B14F-4D97-AF65-F5344CB8AC3E}">
        <p14:creationId xmlns:p14="http://schemas.microsoft.com/office/powerpoint/2010/main" val="199000556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1D4F30A-5F36-46A8-A6CC-FAC3CF4E9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D5E7E8-171D-4D76-AD5D-F720C5B6D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TRIGGER CHOICE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3AD3EF-64F8-4C4C-A7F8-FF5D60563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簡易觸發器與可安裝觸發器，不只差在設定方式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C1630-12E1-4BAD-9C02-7F5FC33A7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需要授權服務或更多事件類型時，通常選可安裝觸發器。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B0F839-4490-415F-A299-4EEAB49E3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DEF669-0790-4EEF-B57D-03409C70D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6515100"/>
            <a:ext cx="933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資料來源：Simple / Installable Triggers（見第 29 頁）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AB502B-3FA3-4F21-BC11-9AA77BA3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0EE9CF-AB15-4E37-9FA7-6763C4232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2114550"/>
            <a:ext cx="3048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06DC36-E3AF-4B65-BF56-7DF119A83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8700" y="2190750"/>
            <a:ext cx="2743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比較項目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6F2BED-037B-4B5D-95D2-49CCE2B4B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24300" y="2114550"/>
            <a:ext cx="3714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A853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1E6764-8EB5-4751-B67C-5BCA2AEC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76700" y="2190750"/>
            <a:ext cx="340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簡易觸發器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ADF20-A723-4A05-8492-73A90E4E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39050" y="2114550"/>
            <a:ext cx="3714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4335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F69E92-4B5D-4E06-9D37-24D04367F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91450" y="2190750"/>
            <a:ext cx="340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可安裝觸發器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0DCAD7-EE91-449E-8676-20EE347FF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2800350"/>
            <a:ext cx="3048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D69292-669F-4761-A73B-B67F3FF8A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8700" y="2876550"/>
            <a:ext cx="2743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怎麼建立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584001-CBFA-43AD-814A-A8CC3D599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24300" y="2800350"/>
            <a:ext cx="3714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D851CC-1375-4598-84BA-7D4D6687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76700" y="2876550"/>
            <a:ext cx="340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使用保留函式名稱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5122CB-ABC7-4238-8E24-F2E66F442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39050" y="2800350"/>
            <a:ext cx="3714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A6A3AD-091E-4F5A-86D5-C7912E2AF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91450" y="2876550"/>
            <a:ext cx="340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在觸發條件頁面新增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218699-3FDF-42D6-BBA6-2164EDB6E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3486150"/>
            <a:ext cx="3048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FBEFD9-4FD7-49F4-A41E-869148459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8700" y="3562350"/>
            <a:ext cx="2743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需要授權的服務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B8665D-A5A1-4999-AA7B-74D8F644C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24300" y="3486150"/>
            <a:ext cx="3714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9D0AB9-76C4-4013-9D98-756FB89C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76700" y="3562350"/>
            <a:ext cx="340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受到限制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C22635-F6CB-421A-BE32-27E2D82D3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39050" y="3486150"/>
            <a:ext cx="3714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E81192-5F97-43B9-A44B-4ED9DC6C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91450" y="3562350"/>
            <a:ext cx="340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可在授權後使用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20C136-4F54-4DAC-A71E-B92D41FA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4171950"/>
            <a:ext cx="3048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C543D3-CF9E-4860-B374-32C36648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8700" y="4248150"/>
            <a:ext cx="2743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事件類型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EDB70D4-034D-4994-9CB4-F8934888C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24300" y="4171950"/>
            <a:ext cx="3714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7C379B2-78A9-4765-B334-325364EA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76700" y="4248150"/>
            <a:ext cx="340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開啟、編輯等基本事件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D2DA422-5844-40A2-B9C7-22A40F2A9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39050" y="4171950"/>
            <a:ext cx="3714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23EF5FB-C4D5-48ED-8025-61FEE12E9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91450" y="4248150"/>
            <a:ext cx="340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另有表單送出、時間、變更等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D17595E-B87D-4926-84AF-601AE1D4A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4857750"/>
            <a:ext cx="3048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C177BD8-5181-4CCC-9E16-65CB8A345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8700" y="4933950"/>
            <a:ext cx="2743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執行身分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563D4BC-8993-421E-9366-F4F4E803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24300" y="4857750"/>
            <a:ext cx="3714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DB3B756-DA80-4BAA-ABF9-4E89FCB8F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76700" y="4933950"/>
            <a:ext cx="340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依觸發情境而定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3E06736-0A5B-4EF5-9B47-7A614761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39050" y="4857750"/>
            <a:ext cx="3714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D4D9830-5175-4CAE-80D8-C20DC54C2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91450" y="4933950"/>
            <a:ext cx="3409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以建立觸發器的帳號執行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AEBB79B-A0AF-45C1-9C87-0D46BB60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781300" y="5734050"/>
            <a:ext cx="6629400" cy="400050"/>
          </a:xfrm>
          <a:prstGeom xmlns:a="http://schemas.openxmlformats.org/drawingml/2006/main" prst="roundRect">
            <a:avLst>
              <a:gd name="adj" fmla="val 45238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本案例：使用「試算表 → 表單送出時」可安裝觸發器</a:t>
            </a:r>
          </a:p>
        </p:txBody>
      </p:sp>
    </p:spTree>
    <p:extLst>
      <p:ext uri="{BB962C8B-B14F-4D97-AF65-F5344CB8AC3E}">
        <p14:creationId xmlns:p14="http://schemas.microsoft.com/office/powerpoint/2010/main" val="9133155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368173-CBF5-4EF9-A975-3BA770D68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4089F6-07DD-4156-9FB8-E0F3AD7D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7C5CFC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7C5CFC"/>
                </a:solidFill>
                <a:latin typeface="Noto Sans TC"/>
                <a:ea typeface="Noto Sans TC"/>
                <a:cs typeface="Noto Sans TC"/>
              </a:rPr>
              <a:t>EVENT OBJECT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B6F5EA-1183-4B64-B3B6-0CB03314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事件物件 e，是觸發器交給函式的現場資訊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620475-8C9A-4891-B94A-1609FE890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它回答：哪個事件發生？在哪裡？帶了哪些資料？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779EDF-821B-47C4-B608-2E5D0EE2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9341C9-A0D8-4206-9A9F-5332B7C8B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6515100"/>
            <a:ext cx="933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資料來源：Apps Script Event Objects（見第 29 頁）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BACB30-2EB3-4751-A5D0-DAC359C3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DA0D75-4487-48A3-9F06-B9FA5AED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7750" y="2800350"/>
            <a:ext cx="1200150" cy="1200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AC7F75-DD7C-4E58-8EF5-36B258224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7750" y="2800350"/>
            <a:ext cx="12001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0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觸發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20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事件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5C3EFE-8EDD-47A6-98F9-51121219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514600" y="3124200"/>
            <a:ext cx="1714500" cy="552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0EC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C968B8-0FE8-410C-A6B0-3EA19C16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781300" y="3200400"/>
            <a:ext cx="1066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725" b="1">
                <a:solidFill>
                  <a:srgbClr val="7C5CFC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7C5CFC"/>
                </a:solidFill>
                <a:latin typeface="Noto Sans TC"/>
                <a:ea typeface="Noto Sans TC"/>
                <a:cs typeface="Noto Sans TC"/>
              </a:rPr>
              <a:t>交給 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ACC871-9BC5-4F96-B33C-FD4E8B99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95800" y="2133600"/>
            <a:ext cx="6210300" cy="2876550"/>
          </a:xfrm>
          <a:prstGeom xmlns:a="http://schemas.openxmlformats.org/drawingml/2006/main" prst="roundRect">
            <a:avLst>
              <a:gd name="adj" fmla="val 86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8CFE9F-69A4-4463-85BC-96CEAB46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14900" y="23812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2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2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常見內容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44E5BC-62C1-4293-B160-B140A8D7F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0" y="306705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75" b="1">
                <a:solidFill>
                  <a:srgbClr val="2463C7"/>
                </a:solidFill>
                <a:latin typeface="Cascadia Mono"/>
                <a:ea typeface="Cascadia Mono"/>
                <a:cs typeface="Cascadia Mono"/>
              </a:defRPr>
            </a:pPr>
            <a:r>
              <a:rPr sz="1875" b="1">
                <a:solidFill>
                  <a:srgbClr val="2463C7"/>
                </a:solidFill>
                <a:latin typeface="Cascadia Mono"/>
                <a:ea typeface="Cascadia Mono"/>
                <a:cs typeface="Cascadia Mono"/>
              </a:rPr>
              <a:t>e.range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6332F7-96AD-4239-ACD6-075FF2AE8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86600" y="306705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被編輯或提交的範圍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CCED33-B16C-453D-A2B5-D07730DF2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0" y="367665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75" b="1">
                <a:solidFill>
                  <a:srgbClr val="34A853"/>
                </a:solidFill>
                <a:latin typeface="Cascadia Mono"/>
                <a:ea typeface="Cascadia Mono"/>
                <a:cs typeface="Cascadia Mono"/>
              </a:defRPr>
            </a:pPr>
            <a:r>
              <a:rPr sz="1875" b="1">
                <a:solidFill>
                  <a:srgbClr val="34A853"/>
                </a:solidFill>
                <a:latin typeface="Cascadia Mono"/>
                <a:ea typeface="Cascadia Mono"/>
                <a:cs typeface="Cascadia Mono"/>
              </a:rPr>
              <a:t>e.values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8807B3-A1CC-4B86-B19D-948ED292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86600" y="367665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表單提交後的一整列值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40A686-EA0A-4446-8842-A2C3A698B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0" y="42862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EA4335"/>
                </a:solidFill>
                <a:latin typeface="Cascadia Mono"/>
                <a:ea typeface="Cascadia Mono"/>
                <a:cs typeface="Cascadia Mono"/>
              </a:defRPr>
            </a:pPr>
            <a:r>
              <a:rPr sz="1800" b="1">
                <a:solidFill>
                  <a:srgbClr val="EA4335"/>
                </a:solidFill>
                <a:latin typeface="Cascadia Mono"/>
                <a:ea typeface="Cascadia Mono"/>
                <a:cs typeface="Cascadia Mono"/>
              </a:rPr>
              <a:t>e.namedValues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4D8646-8BDF-45EF-83EA-CE02D610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86600" y="428625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75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以題目名稱取得回答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D8B64A-2FEA-47D0-B15E-168DA0C8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800350" y="5467350"/>
            <a:ext cx="6591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9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9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沒有 e，就像接到通知卻不知道發生在哪裡。</a:t>
            </a:r>
          </a:p>
        </p:txBody>
      </p:sp>
    </p:spTree>
    <p:extLst>
      <p:ext uri="{BB962C8B-B14F-4D97-AF65-F5344CB8AC3E}">
        <p14:creationId xmlns:p14="http://schemas.microsoft.com/office/powerpoint/2010/main" val="37786567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090C586-6654-4318-A0CA-8679D469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F5BC16-C380-4C42-B0FA-3C5B45DA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rPr>
              <a:t>PART 4｜AUTOMATION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B28FAE-94A8-4638-94CE-94AFA72C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所有自動化都能先畫成 5 格流程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49B398-0B74-47A2-A998-1292F6330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這張圖是規劃、寫程式與除錯時都能使用的共同語言。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9E162E-E9C7-47CB-9AE8-CD8EE18FA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E1CEF4-5898-428A-BE02-89663103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22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4FE39-FD86-481B-8E4A-23E83D1E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3324225"/>
            <a:ext cx="1714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661504-A91B-4EEA-B356-BF7E72887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95850" y="3324225"/>
            <a:ext cx="1714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1982AD-7761-4BD9-B2CB-5F2FE4F0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124700" y="3324225"/>
            <a:ext cx="1714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05F3E3-6E59-4457-B03B-E6D00B829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53550" y="3324225"/>
            <a:ext cx="1714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8C0B55-4038-4583-AFFC-31B65C655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8650" y="2286000"/>
            <a:ext cx="2019300" cy="2286000"/>
          </a:xfrm>
          <a:prstGeom xmlns:a="http://schemas.openxmlformats.org/drawingml/2006/main" prst="roundRect">
            <a:avLst>
              <a:gd name="adj" fmla="val 9434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A93D25-5ABF-41BA-98EF-3ACCAEFBB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4574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4C1831-EA7A-4D6B-BC5F-17F7442A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857500"/>
            <a:ext cx="1676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觸發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E7D99E-EE8D-4944-8295-AD6547266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3276600"/>
            <a:ext cx="1676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何時開始？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EFE530-47CC-4E54-B560-D28573F8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857500" y="2286000"/>
            <a:ext cx="2019300" cy="2286000"/>
          </a:xfrm>
          <a:prstGeom xmlns:a="http://schemas.openxmlformats.org/drawingml/2006/main" prst="roundRect">
            <a:avLst>
              <a:gd name="adj" fmla="val 9434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965E55-49F1-4662-A79F-E168ED4F0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28950" y="24574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3FE57B-A4A5-4D0F-A78E-E1918E86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28950" y="2857500"/>
            <a:ext cx="1676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讀取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4C55ED-AF3C-413A-BECE-7079082D0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28950" y="3276600"/>
            <a:ext cx="1676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需要哪些資料？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AEC459-70E4-4E03-A2BD-6AE7C0CB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86350" y="2286000"/>
            <a:ext cx="2019300" cy="2286000"/>
          </a:xfrm>
          <a:prstGeom xmlns:a="http://schemas.openxmlformats.org/drawingml/2006/main" prst="roundRect">
            <a:avLst>
              <a:gd name="adj" fmla="val 9434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F67671-508D-41F2-A5BF-FDDD25018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24574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E2E59D-282F-4AEC-B0F3-6EA2F64F0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2857500"/>
            <a:ext cx="1676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判斷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87B865-0140-4447-B421-4C05AD239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3276600"/>
            <a:ext cx="1676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規則與條件是什麼？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7395F6-FF8E-42E8-B3AD-B1A32D533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15200" y="2286000"/>
            <a:ext cx="2019300" cy="2286000"/>
          </a:xfrm>
          <a:prstGeom xmlns:a="http://schemas.openxmlformats.org/drawingml/2006/main" prst="roundRect">
            <a:avLst>
              <a:gd name="adj" fmla="val 9434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37CBE3-0A31-43EB-B54F-5858794C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86650" y="24574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B7841B-7D9C-4E31-B4AA-86D08C42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86650" y="2857500"/>
            <a:ext cx="1676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執行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88ABEE-8230-49CF-B14E-3EC168231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86650" y="3276600"/>
            <a:ext cx="1676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寄信、寫入、建檔？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C16DD1-18A4-4FE8-800C-5F9C63553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44050" y="2286000"/>
            <a:ext cx="2019300" cy="2286000"/>
          </a:xfrm>
          <a:prstGeom xmlns:a="http://schemas.openxmlformats.org/drawingml/2006/main" prst="roundRect">
            <a:avLst>
              <a:gd name="adj" fmla="val 9434"/>
            </a:avLst>
          </a:prstGeom>
          <a:solidFill xmlns:a="http://schemas.openxmlformats.org/drawingml/2006/main">
            <a:srgbClr val="F0EC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62315D8-23E0-4947-9270-8E11BAC62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5500" y="245745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BB30AD7-A000-4411-B83B-ED1FCD09D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5500" y="2857500"/>
            <a:ext cx="1676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紀錄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33D35F-83B7-4FE3-98DB-D495E585C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5500" y="3276600"/>
            <a:ext cx="1676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成功、失敗、時間？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C7E5191-3E1B-4165-85A9-BCA899EDB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095500" y="5029200"/>
            <a:ext cx="800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210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先用人話寫清楚每一格，再把每一格翻成程式碼。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8ED25C-B601-4B53-B9A4-3729D70E3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19450" y="5619750"/>
            <a:ext cx="5753100" cy="457200"/>
          </a:xfrm>
          <a:prstGeom xmlns:a="http://schemas.openxmlformats.org/drawingml/2006/main" prst="roundRect">
            <a:avLst>
              <a:gd name="adj" fmla="val 39583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觸發 → 讀取 → 判斷 → 執行 → 紀錄</a:t>
            </a:r>
          </a:p>
        </p:txBody>
      </p:sp>
    </p:spTree>
    <p:extLst>
      <p:ext uri="{BB962C8B-B14F-4D97-AF65-F5344CB8AC3E}">
        <p14:creationId xmlns:p14="http://schemas.microsoft.com/office/powerpoint/2010/main" val="136702758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FD5DCB8-50FF-4A97-9402-2ED0AB6F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4B1E11-7863-4970-A6C5-EF747AE63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97C2D8-0596-43D8-B279-35DB5041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案例：表單送出後，自動寄出確認信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6F9F8A-3C54-4C3E-A603-C11ABB67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目標不是做大系統，而是完整走完一次真實流程。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2992B3-A6F9-49C0-AC4A-E9D05CB5D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290C4-F26C-4D3B-AB8E-B826A7E09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23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C872AB-AC3E-485A-B2E3-0BB9F2A3F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36520" y="3381375"/>
            <a:ext cx="1524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D15776-3449-4D23-83A3-B8615327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92040" y="3381375"/>
            <a:ext cx="1524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4361A8-4BB3-4734-AC7D-09CDE860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147560" y="3381375"/>
            <a:ext cx="1524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8CE921-2521-4797-9BC7-E1A1AA463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03080" y="3381375"/>
            <a:ext cx="1524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4D1E8B-371F-48BE-8694-F8387FA35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52450" y="2247900"/>
            <a:ext cx="2065020" cy="2476500"/>
          </a:xfrm>
          <a:prstGeom xmlns:a="http://schemas.openxmlformats.org/drawingml/2006/main" prst="roundRect">
            <a:avLst>
              <a:gd name="adj" fmla="val 9225"/>
            </a:avLst>
          </a:prstGeom>
          <a:solidFill xmlns:a="http://schemas.openxmlformats.org/drawingml/2006/main">
            <a:srgbClr val="F0ECFF"/>
          </a:solidFill>
          <a:ln xmlns:a="http://schemas.openxmlformats.org/drawingml/2006/main" w="9525">
            <a:solidFill>
              <a:srgbClr val="D7CFF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F97ADD-1180-4847-B308-14602485D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2514600"/>
            <a:ext cx="172212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Google Forms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DA13CE-7442-4996-A079-C8B81668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2971800"/>
            <a:ext cx="172212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學員填寫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姓名／Email／主題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E59CD7-A46A-4318-AB15-DA5D370D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807970" y="2247900"/>
            <a:ext cx="2065020" cy="2476500"/>
          </a:xfrm>
          <a:prstGeom xmlns:a="http://schemas.openxmlformats.org/drawingml/2006/main" prst="roundRect">
            <a:avLst>
              <a:gd name="adj" fmla="val 9225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9525">
            <a:solidFill>
              <a:srgbClr val="C8EBD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2529A3-6D6F-4B5D-8908-A10D3B7D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79420" y="2514600"/>
            <a:ext cx="172212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Google Sheets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5D102B-FE48-437F-AE8F-FAFA0640B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79420" y="2971800"/>
            <a:ext cx="172212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新增一列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保存回覆資料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799AFD-302F-418E-9083-F5BAA1DB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3490" y="2247900"/>
            <a:ext cx="2065020" cy="2476500"/>
          </a:xfrm>
          <a:prstGeom xmlns:a="http://schemas.openxmlformats.org/drawingml/2006/main" prst="roundRect">
            <a:avLst>
              <a:gd name="adj" fmla="val 9225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9525">
            <a:solidFill>
              <a:srgbClr val="F4D97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5D8CAB-4CC7-4257-869E-A6714FE7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4940" y="2514600"/>
            <a:ext cx="172212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Apps Script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0F7B6E-9BCC-41E2-9DF1-0531D43C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4940" y="2971800"/>
            <a:ext cx="172212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讀取 e.values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組合主旨與內容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DF0613-BCD8-4D44-AC1B-2AD32337E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19010" y="2247900"/>
            <a:ext cx="2065020" cy="2476500"/>
          </a:xfrm>
          <a:prstGeom xmlns:a="http://schemas.openxmlformats.org/drawingml/2006/main" prst="roundRect">
            <a:avLst>
              <a:gd name="adj" fmla="val 9225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9525">
            <a:solidFill>
              <a:srgbClr val="F7CEC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A8D04B-E7F3-4355-947D-C5AB2787D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90460" y="2514600"/>
            <a:ext cx="172212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Gmail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94CCC4-73DC-41E7-B63E-23164647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90460" y="2971800"/>
            <a:ext cx="172212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寄出確認信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通知填表者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C3EE07-32D9-4115-8121-C6AC76F3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74530" y="2247900"/>
            <a:ext cx="2065020" cy="2476500"/>
          </a:xfrm>
          <a:prstGeom xmlns:a="http://schemas.openxmlformats.org/drawingml/2006/main" prst="roundRect">
            <a:avLst>
              <a:gd name="adj" fmla="val 9225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CED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F9E911-720B-4083-9786-1837244F0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45980" y="2514600"/>
            <a:ext cx="172212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狀態欄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90CF93-4E59-499A-AE40-AB4B9823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45980" y="2971800"/>
            <a:ext cx="172212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寫入「已寄送」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留下處理時間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1E4912-F532-40A7-AE16-9773C225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14500" y="5143500"/>
            <a:ext cx="8763000" cy="800100"/>
          </a:xfrm>
          <a:prstGeom xmlns:a="http://schemas.openxmlformats.org/drawingml/2006/main" prst="roundRect">
            <a:avLst>
              <a:gd name="adj" fmla="val 261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F5A13D6-43DB-46CB-8A04-B28141A1B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924050" y="5314950"/>
            <a:ext cx="76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433D657-D64D-4303-B4CB-1E0375FD0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71700" y="5276850"/>
            <a:ext cx="1676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成功條件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EF354CA-C542-4475-8CC0-2E64A451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81450" y="5276850"/>
            <a:ext cx="624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每次送出都有一封信；收件人正確；試算表能看見寄送狀態；失敗時可從執行紀錄找到原因。</a:t>
            </a:r>
          </a:p>
        </p:txBody>
      </p:sp>
    </p:spTree>
    <p:extLst>
      <p:ext uri="{BB962C8B-B14F-4D97-AF65-F5344CB8AC3E}">
        <p14:creationId xmlns:p14="http://schemas.microsoft.com/office/powerpoint/2010/main" val="72098863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4F4FA4-6490-4DEC-A1F9-E3761273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8D8A2A-316C-4CB3-93C2-E9CB3844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CASE SETUP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F1263E-E659-49F4-9E91-8516E418F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動手前先把資料欄位與觸發條件說清楚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55473E-0916-46F1-89D4-F80152CA8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欄位順序會影響 e.values 解構的順序。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689159-BF44-49C0-85E2-FA70C8176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4BE73D-38A7-4CFC-8D13-2E24C2A1B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24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513874-146F-49BD-9A65-BB622321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2076450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2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2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回覆試算表欄位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9656B2-85D0-4E4A-918D-88FA9D07D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2647950"/>
            <a:ext cx="18478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B60119-3438-4605-A96A-D5F5CCC8C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2500" y="2743200"/>
            <a:ext cx="1695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時間戳記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E194CC-BFB4-4F19-81DC-05CD528DE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724150" y="2647950"/>
            <a:ext cx="1809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ECCAA0-F233-4038-8A7E-67D70FF33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800350" y="2743200"/>
            <a:ext cx="1657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姓名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2F8D4E-EF15-4924-B767-37D541DCC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647950"/>
            <a:ext cx="2190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607668-0378-487A-9A88-C36D46F5A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610100" y="2743200"/>
            <a:ext cx="2038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Email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02D463-50CF-4822-9E60-3E43B0758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24650" y="2647950"/>
            <a:ext cx="1809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74F290-DC79-4700-9760-8CD38718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00850" y="2743200"/>
            <a:ext cx="1657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課程主題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67A5D0-486F-4164-B463-55E8B1CD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647950"/>
            <a:ext cx="1809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85F4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273E10-0DB9-4903-9B99-F8434273C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610600" y="2743200"/>
            <a:ext cx="1657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寄送狀態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5E931C-E7C7-4925-B260-36CA5F70B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390525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2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25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觸發器設定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AACD61-F62C-46C4-8CD3-67AF69E35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5350" y="4495800"/>
            <a:ext cx="2628900" cy="457200"/>
          </a:xfrm>
          <a:prstGeom xmlns:a="http://schemas.openxmlformats.org/drawingml/2006/main" prst="roundRect">
            <a:avLst>
              <a:gd name="adj" fmla="val 39583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函式：onFormSubmit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03C48D-6948-4FF2-A08D-B6C64AFA7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52850" y="4495800"/>
            <a:ext cx="2209800" cy="457200"/>
          </a:xfrm>
          <a:prstGeom xmlns:a="http://schemas.openxmlformats.org/drawingml/2006/main" prst="roundRect">
            <a:avLst>
              <a:gd name="adj" fmla="val 39583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2463C7"/>
                </a:solidFill>
                <a:latin typeface="Noto Sans TC"/>
                <a:ea typeface="Noto Sans TC"/>
                <a:cs typeface="Noto Sans TC"/>
              </a:rPr>
              <a:t>來源：試算表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14DED5-88E8-4B41-A681-A600A2C5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91250" y="4495800"/>
            <a:ext cx="2686050" cy="457200"/>
          </a:xfrm>
          <a:prstGeom xmlns:a="http://schemas.openxmlformats.org/drawingml/2006/main" prst="roundRect">
            <a:avLst>
              <a:gd name="adj" fmla="val 39583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事件：表單送出時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D9D25F-30A9-4A23-8641-E0D90E94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05900" y="4495800"/>
            <a:ext cx="2190750" cy="457200"/>
          </a:xfrm>
          <a:prstGeom xmlns:a="http://schemas.openxmlformats.org/drawingml/2006/main" prst="roundRect">
            <a:avLst>
              <a:gd name="adj" fmla="val 39583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8A650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8A6500"/>
                </a:solidFill>
                <a:latin typeface="Noto Sans TC"/>
                <a:ea typeface="Noto Sans TC"/>
                <a:cs typeface="Noto Sans TC"/>
              </a:rPr>
              <a:t>失敗通知：立即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C2BFCD-DB3A-43E0-8ADA-DF002B4B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552700" y="5467350"/>
            <a:ext cx="708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87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先提交一筆測試資料，確認欄位順序，再開始寫程式。</a:t>
            </a:r>
          </a:p>
        </p:txBody>
      </p:sp>
    </p:spTree>
    <p:extLst>
      <p:ext uri="{BB962C8B-B14F-4D97-AF65-F5344CB8AC3E}">
        <p14:creationId xmlns:p14="http://schemas.microsoft.com/office/powerpoint/2010/main" val="70879939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786C72-46D2-43FF-B415-8F65D1D51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2CDFB5-FE22-4B56-AB60-2E02EF80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34A853"/>
                </a:solidFill>
                <a:latin typeface="Noto Sans TC"/>
                <a:ea typeface="Noto Sans TC"/>
                <a:cs typeface="Noto Sans TC"/>
              </a:rPr>
              <a:t>CASE CODE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0DF061-035E-423E-911D-74754755D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一段程式完成：讀資料、寄信、寫狀態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6DB715-6BA2-4482-9035-41668FEF0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此範例綁定在表單回覆試算表，使用可安裝的表單送出觸發器。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FDA988-CF24-4E66-8256-BE65F25A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9BBA00-3325-4852-8BDB-48E5C9F22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25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6BB14A-E606-4A6A-A68C-1B820D4E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1981200"/>
            <a:ext cx="6858000" cy="3848100"/>
          </a:xfrm>
          <a:prstGeom xmlns:a="http://schemas.openxmlformats.org/drawingml/2006/main" prst="roundRect">
            <a:avLst>
              <a:gd name="adj" fmla="val 5446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809834-A91B-45D0-AC81-C93DCA3FA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550" y="2266950"/>
            <a:ext cx="6210300" cy="3295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rPr>
              <a:t>function onFormSubmit(e) {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rPr>
              <a:t>  const [time, name, email, topic] = e.values;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rPr>
              <a:t>  if (!email) return;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rPr>
              <a:t>  const subject = `已收到：${topic}`;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rPr>
              <a:t>  const body = `${name} 您好！\n我們已收到您的表單。`;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rPr>
              <a:t>  MailApp.sendEmail(email, subject, body);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rPr>
              <a:t>  e.range.getSheet()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rPr>
              <a:t>    .getRange(e.range.getRow(), 5)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rPr>
              <a:t>    .setValue(`已寄送 ${new Date()}`);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defRPr>
            </a:pPr>
            <a:r>
              <a:rPr sz="1425" b="0">
                <a:solidFill>
                  <a:srgbClr val="E8EEFA"/>
                </a:solidFill>
                <a:latin typeface="Cascadia Mono"/>
                <a:ea typeface="Cascadia Mono"/>
                <a:cs typeface="Cascadia Mono"/>
              </a:rPr>
              <a:t>}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79A589-394F-4F1F-99BB-7AF61A88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67650" y="2076450"/>
            <a:ext cx="3676650" cy="1066800"/>
          </a:xfrm>
          <a:prstGeom xmlns:a="http://schemas.openxmlformats.org/drawingml/2006/main" prst="roundRect">
            <a:avLst>
              <a:gd name="adj" fmla="val 19643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72768E-A34A-43C6-9E2C-82C06FB2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77200" y="2247900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F8787A-4CDC-44D8-B8F1-5359F67C3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24850" y="2209800"/>
            <a:ext cx="11049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① 讀資料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DD9BF-EF4F-481B-AD26-86E22A6F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63100" y="2209800"/>
            <a:ext cx="17335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e.values 依欄位順序，把一整列拆成四個變數。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CE23F1-75AC-4035-80BC-3470CC9A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67650" y="3295650"/>
            <a:ext cx="3676650" cy="1066800"/>
          </a:xfrm>
          <a:prstGeom xmlns:a="http://schemas.openxmlformats.org/drawingml/2006/main" prst="roundRect">
            <a:avLst>
              <a:gd name="adj" fmla="val 19643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E24195-707A-4F70-9C04-21C2413CC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77200" y="3467100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6F16FE-8F43-4271-9076-6368CD0B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24850" y="3429000"/>
            <a:ext cx="11049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② 寄信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372824-A0CA-4940-A7D6-7F56167BF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63100" y="3429000"/>
            <a:ext cx="17335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MailApp.sendEmail(收件人, 主旨, 內容)。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3A705A-5A23-4494-BB1B-8681FE259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67650" y="4514850"/>
            <a:ext cx="3676650" cy="1066800"/>
          </a:xfrm>
          <a:prstGeom xmlns:a="http://schemas.openxmlformats.org/drawingml/2006/main" prst="roundRect">
            <a:avLst>
              <a:gd name="adj" fmla="val 19643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29EEDA-B68E-459C-8D15-BF51397F1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77200" y="4686300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C134F8-6A66-4075-A018-61FEB5C6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24850" y="4648200"/>
            <a:ext cx="11049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③ 寫狀態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51AE91-1F57-4003-ACAF-F724EEED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63100" y="4648200"/>
            <a:ext cx="17335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使用 e.range 找到同一列，在第 5 欄留下結果。</a:t>
            </a:r>
          </a:p>
        </p:txBody>
      </p:sp>
    </p:spTree>
    <p:extLst>
      <p:ext uri="{BB962C8B-B14F-4D97-AF65-F5344CB8AC3E}">
        <p14:creationId xmlns:p14="http://schemas.microsoft.com/office/powerpoint/2010/main" val="15850574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30F9AEA-C8F7-4FA3-9C13-9ACF98853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4E3E59-2A10-4F46-8DB3-FA4FAA20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FIRST RUN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6B94DE-CFC6-4940-AD4E-88288131F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第一次上線，要依序完成授權、觸發與測試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84FBB8-D5F9-4952-AA40-92E27A0E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只在編輯器按執行，無法模擬完整的表單事件物件。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031872-D760-4A20-A8D9-176D91FE7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63144B-02EE-49C0-B932-D0C482DDD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1940A-0696-4DDA-9E49-24E75C5A1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59380" y="3438525"/>
            <a:ext cx="1524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89B303-ED8C-4394-ADCD-8474C68F9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99660" y="3438525"/>
            <a:ext cx="1524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7BFCFA-B35D-4772-8ADD-E5ED1FCB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139940" y="3438525"/>
            <a:ext cx="1524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AEED53-AEC9-4BFD-BE45-62554D69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80220" y="3438525"/>
            <a:ext cx="1524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7A8119-1711-4918-A0FF-C4963BE52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90550" y="2190750"/>
            <a:ext cx="2049780" cy="2705100"/>
          </a:xfrm>
          <a:prstGeom xmlns:a="http://schemas.openxmlformats.org/drawingml/2006/main" prst="roundRect">
            <a:avLst>
              <a:gd name="adj" fmla="val 9294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B592E0-4837-4163-B87F-734492FFF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2000" y="236220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92E9CE-6FE2-4DDA-A555-D3B727275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2000" y="2762250"/>
            <a:ext cx="170688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儲存程式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8EAB4D-889B-437E-B68D-2A549E16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2000" y="3181350"/>
            <a:ext cx="170688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確認函式名稱與欄位順序。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6758C2-EC6C-4CF5-A69C-2B48FDB00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830830" y="2190750"/>
            <a:ext cx="2049780" cy="2705100"/>
          </a:xfrm>
          <a:prstGeom xmlns:a="http://schemas.openxmlformats.org/drawingml/2006/main" prst="roundRect">
            <a:avLst>
              <a:gd name="adj" fmla="val 9294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4878B8-3219-45EC-AE63-2EA61BAA2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02280" y="236220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25EED4-BC3F-4543-96DF-DEF9CDE46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02280" y="2762250"/>
            <a:ext cx="170688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先取得授權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D762C6-552B-40C5-A155-7662596C5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02280" y="3181350"/>
            <a:ext cx="170688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可建立測試函式呼叫 MailApp。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D5E821-EAEF-4BD2-BC2E-A90241556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71110" y="2190750"/>
            <a:ext cx="2049780" cy="2705100"/>
          </a:xfrm>
          <a:prstGeom xmlns:a="http://schemas.openxmlformats.org/drawingml/2006/main" prst="roundRect">
            <a:avLst>
              <a:gd name="adj" fmla="val 9294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B8FC9A-DEB3-4B39-8AC1-FC5627C13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42560" y="236220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12982D-C351-45D1-B194-9946EF7D9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42560" y="2762250"/>
            <a:ext cx="170688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新增觸發器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DE8C7F-32FE-4E8F-A344-AC826723A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42560" y="3181350"/>
            <a:ext cx="170688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選試算表／表單送出時。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FCF146-1D70-47BE-B47F-29B07BD8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11390" y="2190750"/>
            <a:ext cx="2049780" cy="2705100"/>
          </a:xfrm>
          <a:prstGeom xmlns:a="http://schemas.openxmlformats.org/drawingml/2006/main" prst="roundRect">
            <a:avLst>
              <a:gd name="adj" fmla="val 9294"/>
            </a:avLst>
          </a:prstGeom>
          <a:solidFill xmlns:a="http://schemas.openxmlformats.org/drawingml/2006/main">
            <a:srgbClr val="E7F6EC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A78FB7-FDFE-4449-8DAB-4F60CCF05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82840" y="236220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05901B-2CAD-4BF9-80F5-A62E1F564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82840" y="2762250"/>
            <a:ext cx="170688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真的送出表單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1C1FA9-AC64-4A09-8CBD-C00A6BBC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82840" y="3181350"/>
            <a:ext cx="170688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讓平台產生正確的 e。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12150E-C39A-46DF-8821-B5ABD5E7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51670" y="2190750"/>
            <a:ext cx="2049780" cy="2705100"/>
          </a:xfrm>
          <a:prstGeom xmlns:a="http://schemas.openxmlformats.org/drawingml/2006/main" prst="roundRect">
            <a:avLst>
              <a:gd name="adj" fmla="val 9294"/>
            </a:avLst>
          </a:prstGeom>
          <a:solidFill xmlns:a="http://schemas.openxmlformats.org/drawingml/2006/main">
            <a:srgbClr val="F0EC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24E7FFF-DC32-4A84-9F6E-0C354BF75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23120" y="2362200"/>
            <a:ext cx="400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08EA9D0-08C8-4C5D-B98A-7B1DC2E4A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23120" y="2762250"/>
            <a:ext cx="170688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檢查結果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A3BA2E6-41AC-4A58-8FA9-7682A2DB3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23120" y="3181350"/>
            <a:ext cx="170688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收信、狀態欄、執行紀錄。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C899F6D-4AEF-43C0-A646-5F52AF6F5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000250" y="5257800"/>
            <a:ext cx="8191500" cy="704850"/>
          </a:xfrm>
          <a:prstGeom xmlns:a="http://schemas.openxmlformats.org/drawingml/2006/main" prst="roundRect">
            <a:avLst>
              <a:gd name="adj" fmla="val 297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62503F7-9E67-4E34-801B-D9E8F89A4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209800" y="5429250"/>
            <a:ext cx="762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2651D16-BAF5-49EE-BFC1-D028803C0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57450" y="5391150"/>
            <a:ext cx="1676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常見誤會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5DCA2C8-3727-4F05-9C42-27336C1A5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5391150"/>
            <a:ext cx="567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859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直接按 ▶ 執行 onFormSubmit 時，e 不存在；要用表單提交或自製測試資料。</a:t>
            </a:r>
          </a:p>
        </p:txBody>
      </p:sp>
    </p:spTree>
    <p:extLst>
      <p:ext uri="{BB962C8B-B14F-4D97-AF65-F5344CB8AC3E}">
        <p14:creationId xmlns:p14="http://schemas.microsoft.com/office/powerpoint/2010/main" val="36900004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4A2AE9-7C4C-4543-ABE9-939A2B809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EC99E5-FE57-4F33-A25B-66B8E910C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EA4335"/>
                </a:solidFill>
                <a:latin typeface="Noto Sans TC"/>
                <a:ea typeface="Noto Sans TC"/>
                <a:cs typeface="Noto Sans TC"/>
              </a:rPr>
              <a:t>DEBUGGING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021259-31D1-444B-B8F0-0B9F38D5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錯誤訊息不是失敗，而是定位問題的線索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6B1226-CBD3-4B6E-A4E5-CE3B976F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先看哪一步失敗，再檢查資料、權限、服務與觸發器。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AF63FA-66C2-4805-848A-7E974DE4A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7DEC77-021A-44C6-9D6B-DDCA1543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6515100"/>
            <a:ext cx="933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資料來源：Apps Script Logging / Troubleshooting（見第 29 頁）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EAA7EE-9E7B-49E1-A923-7A484EA1F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5D8C24-2089-4461-9F4B-78582502D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2038350"/>
            <a:ext cx="514350" cy="514350"/>
          </a:xfrm>
          <a:prstGeom xmlns:a="http://schemas.openxmlformats.org/drawingml/2006/main" prst="roundRect">
            <a:avLst>
              <a:gd name="adj" fmla="val 35185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8F2D41-4641-44EA-B26E-6DBE878A9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2019300"/>
            <a:ext cx="2533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看執行紀錄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346BBD-6A6D-43D6-8005-854B03B21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43400" y="2019300"/>
            <a:ext cx="6800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左側「執行項目」可看到成功、失敗、逾時與觸發來源。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4F3A7F-AAA7-42DA-AC22-837480FC4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2724150"/>
            <a:ext cx="9486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E835CC-7C9D-41BE-ADD3-59735569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2933700"/>
            <a:ext cx="514350" cy="514350"/>
          </a:xfrm>
          <a:prstGeom xmlns:a="http://schemas.openxmlformats.org/drawingml/2006/main" prst="roundRect">
            <a:avLst>
              <a:gd name="adj" fmla="val 35185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65D215-4978-4930-B6AA-03C6D2F5E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2914650"/>
            <a:ext cx="2533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印出關鍵資料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B5D9AF-783F-4534-B067-915BA3E21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43400" y="2914650"/>
            <a:ext cx="6800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使用 console.log(e.values) 或 Logger.log() 確認收到什麼。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8F06CC-47B7-4CB0-9ACF-9F1A1A6C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3619500"/>
            <a:ext cx="9486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2246D4-A21D-40E6-BCC3-DF44F666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3829050"/>
            <a:ext cx="514350" cy="514350"/>
          </a:xfrm>
          <a:prstGeom xmlns:a="http://schemas.openxmlformats.org/drawingml/2006/main" prst="roundRect">
            <a:avLst>
              <a:gd name="adj" fmla="val 35185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7E85CC-B7EC-436A-BECD-69D8BA86F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3810000"/>
            <a:ext cx="2533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逐步縮小範圍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17C394-17FE-44FB-B22F-1E4DACED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43400" y="3810000"/>
            <a:ext cx="6800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先測試讀取，再測試判斷，最後測試寫入或寄信。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DE5818-52A2-4CAD-88B0-401079E5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4514850"/>
            <a:ext cx="9486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0D5F90-355E-424B-9CC6-007D77D07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4724400"/>
            <a:ext cx="514350" cy="514350"/>
          </a:xfrm>
          <a:prstGeom xmlns:a="http://schemas.openxmlformats.org/drawingml/2006/main" prst="roundRect">
            <a:avLst>
              <a:gd name="adj" fmla="val 35185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9A0031-152D-48EA-8214-7586FF4D0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4705350"/>
            <a:ext cx="2533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核對權限與帳號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258723-E662-4D13-B409-75A36D3A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43400" y="4705350"/>
            <a:ext cx="6800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觸發器由誰建立？來源與目標檔案是否有足夠權限？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AE08A5-0DF5-44E3-9204-A3D21E88E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3000" y="5715000"/>
            <a:ext cx="990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7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除錯順序：事件有沒有來 → 資料對不對 → 條件有沒有通過 → 動作有沒有成功。</a:t>
            </a:r>
          </a:p>
        </p:txBody>
      </p:sp>
    </p:spTree>
    <p:extLst>
      <p:ext uri="{BB962C8B-B14F-4D97-AF65-F5344CB8AC3E}">
        <p14:creationId xmlns:p14="http://schemas.microsoft.com/office/powerpoint/2010/main" val="203819770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071609-C370-48D6-B32A-67F30AFAD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EEF9A7-9F41-4B70-9DBC-22A42879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FBBC0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FBBC04"/>
                </a:solidFill>
                <a:latin typeface="Noto Sans TC"/>
                <a:ea typeface="Noto Sans TC"/>
                <a:cs typeface="Noto Sans TC"/>
              </a:rPr>
              <a:t>PERFORMANCE &amp; SAFETY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C8D085-DCD9-4998-A1A4-68DBCED5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穩定的自動化，要顧效能、配額與最小權限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54F638-777F-4941-8DC3-F505F5144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GAS 有每日配額與執行限制；配額可能變動，上線前應查官方文件。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78D902-E20E-4761-87E7-3CF20F008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5DFC5F-CB32-45CB-A308-2A7EFA2C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6515100"/>
            <a:ext cx="933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0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資料來源：Apps Script Quotas / Best Practices（見第 29 頁）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BD18C-7BBD-49A2-BCCC-F1FCA7D4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BA20CB-F1AA-4EA5-A208-B3F8EA285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9150" y="2076450"/>
            <a:ext cx="3238500" cy="3219450"/>
          </a:xfrm>
          <a:prstGeom xmlns:a="http://schemas.openxmlformats.org/drawingml/2006/main" prst="roundRect">
            <a:avLst>
              <a:gd name="adj" fmla="val 6509"/>
            </a:avLst>
          </a:prstGeom>
          <a:solidFill xmlns:a="http://schemas.openxmlformats.org/drawingml/2006/main">
            <a:srgbClr val="E9F1FF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AA6533-38FE-4939-A1CD-4471FCCA8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8700" y="2286000"/>
            <a:ext cx="76200" cy="2800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A5298C-F18D-43B7-9564-FBF5F2C2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2286000"/>
            <a:ext cx="2552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效能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9A0365-64D2-44A4-8F6E-CED83EC73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2743200"/>
            <a:ext cx="2552700" cy="2343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一次讀完整範圍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在陣列中處理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一次寫回結果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減少跨服務呼叫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長工作拆成小批次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B7B748-7C58-43EE-8AAB-F7C910650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76750" y="2076450"/>
            <a:ext cx="3238500" cy="3219450"/>
          </a:xfrm>
          <a:prstGeom xmlns:a="http://schemas.openxmlformats.org/drawingml/2006/main" prst="roundRect">
            <a:avLst>
              <a:gd name="adj" fmla="val 6509"/>
            </a:avLst>
          </a:prstGeom>
          <a:solidFill xmlns:a="http://schemas.openxmlformats.org/drawingml/2006/main">
            <a:srgbClr val="FFF6D9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3C615F-E40A-4479-8D2C-AA9E8E75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686300" y="2286000"/>
            <a:ext cx="76200" cy="2800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540842-24D3-4D3A-B584-9A72D58F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33950" y="2286000"/>
            <a:ext cx="2552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配額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6D8D16-E184-457B-8552-41DED85C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33950" y="2743200"/>
            <a:ext cx="2552700" cy="2343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每次執行有時間上限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寄信與服務呼叫有每日配額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同時執行數也有限制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超過限制會拋出例外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配額會依帳號類型不同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BB551A-3129-4577-93EB-B6F92844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34350" y="2076450"/>
            <a:ext cx="3238500" cy="3219450"/>
          </a:xfrm>
          <a:prstGeom xmlns:a="http://schemas.openxmlformats.org/drawingml/2006/main" prst="roundRect">
            <a:avLst>
              <a:gd name="adj" fmla="val 6509"/>
            </a:avLst>
          </a:prstGeom>
          <a:solidFill xmlns:a="http://schemas.openxmlformats.org/drawingml/2006/main">
            <a:srgbClr val="FDEDEA"/>
          </a:solidFill>
          <a:ln xmlns:a="http://schemas.openxmlformats.org/drawingml/2006/main" w="9525">
            <a:solidFill>
              <a:srgbClr val="DDE4E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F0E389-D490-401C-A515-ABE7C20A3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43900" y="2286000"/>
            <a:ext cx="76200" cy="2800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260EE9-34A5-4525-8648-8C2EE09D6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91550" y="2286000"/>
            <a:ext cx="2552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安全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BA50A5-907F-4BAC-90DB-EEE8D8E1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91550" y="2743200"/>
            <a:ext cx="2552700" cy="2343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只要求必要權限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不在程式碼硬寫密碼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避免日誌留下個資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確認觸發器執行身分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• 團隊流程交接擁有權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3F7CF1-3D31-47FA-B25B-187B957E0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095500" y="5657850"/>
            <a:ext cx="8001000" cy="438150"/>
          </a:xfrm>
          <a:prstGeom xmlns:a="http://schemas.openxmlformats.org/drawingml/2006/main" prst="roundRect">
            <a:avLst>
              <a:gd name="adj" fmla="val 41304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官方文件目前列出一般腳本多為 6 分鐘／次；實務仍以最新配額頁為準</a:t>
            </a:r>
          </a:p>
        </p:txBody>
      </p:sp>
    </p:spTree>
    <p:extLst>
      <p:ext uri="{BB962C8B-B14F-4D97-AF65-F5344CB8AC3E}">
        <p14:creationId xmlns:p14="http://schemas.microsoft.com/office/powerpoint/2010/main" val="84291167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3BA9C6-0EC5-4642-BE3C-1EC9D6545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438150"/>
            <a:ext cx="762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75F024-7BDE-4F91-867D-9F497D97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4285F4"/>
                </a:solidFill>
                <a:latin typeface="Noto Sans TC"/>
                <a:ea typeface="Noto Sans TC"/>
                <a:cs typeface="Noto Sans TC"/>
              </a:rPr>
              <a:t>OFFICIAL REFERENCES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289F35-A12D-4A56-9003-8234CA274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666750"/>
            <a:ext cx="10610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defRPr>
            </a:pPr>
            <a:r>
              <a:rPr sz="3600" b="1">
                <a:solidFill>
                  <a:srgbClr val="172033"/>
                </a:solidFill>
                <a:latin typeface="Noto Sans TC"/>
                <a:ea typeface="Noto Sans TC"/>
                <a:cs typeface="Noto Sans TC"/>
              </a:rPr>
              <a:t>遇到問題，優先查這些 Google 官方文件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FC5EE9-C07C-49CE-B189-4E48D0526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13144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產品與配額會更新；以下連結可作為課後查詢入口。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F668C8-6587-4F8B-8835-DDDFE89DD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7700" y="64198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63F89-224D-4BAF-8877-9B8F1923E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486525"/>
            <a:ext cx="704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29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2B1EEF-DB47-46F6-B689-830844B5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19240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308D79-9FF0-4C90-9FC6-253DB3697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19200" y="1866900"/>
            <a:ext cx="981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Google Workspace 產品與應用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 u="sng">
                <a:solidFill>
                  <a:srgbClr val="4285F4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2642d86aad8f44ea"/>
              </a:rPr>
              <a:t>https://workspace.google.com/features/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C397B4-912B-44C9-AB91-066B487EA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26860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520407-FBCD-4506-AF1C-6861805E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19200" y="2628900"/>
            <a:ext cx="981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Google Apps Script 概覽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 u="sng">
                <a:solidFill>
                  <a:srgbClr val="FBBC04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26403a340ff4501"/>
              </a:rPr>
              <a:t>https://developers.google.com/apps-script/overview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3D8DFD-1C50-43EE-A53A-A27FA69F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34480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43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81F46C-CABE-456C-9114-0CD497FE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19200" y="3390900"/>
            <a:ext cx="981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觸發器與事件物件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 u="sng">
                <a:solidFill>
                  <a:srgbClr val="EA4335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13b6ed201472407d"/>
              </a:rPr>
              <a:t>https://developers.google.com/apps-script/guides/triggers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6156FB-CDE9-4CFB-9CA7-318C47F9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42100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C5C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7EB3BB-B638-490E-A3BA-FE47787FA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19200" y="4152900"/>
            <a:ext cx="981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Google 服務授權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 u="sng">
                <a:solidFill>
                  <a:srgbClr val="7C5CFC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67bd3d36ce84d67"/>
              </a:rPr>
              <a:t>https://developers.google.com/apps-script/guides/services/authorization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C971F4-5B3F-4E16-A4FD-B4E13ABF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" y="49720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B60744-55EE-4725-9CCE-B74D775C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19200" y="4914900"/>
            <a:ext cx="981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rPr>
              <a:t>配額、最佳實務與記錄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4B587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 u="sng">
                <a:solidFill>
                  <a:srgbClr val="34A853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28a1af32397468d"/>
              </a:rPr>
              <a:t>https://developers.google.com/apps-script/guides/services/quotas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0A6C36-4D56-421C-922E-DA21204BE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1100" y="5791200"/>
            <a:ext cx="9829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0">
                <a:solidFill>
                  <a:srgbClr val="8490A6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8490A6"/>
                </a:solidFill>
                <a:latin typeface="Noto Sans TC"/>
                <a:ea typeface="Noto Sans TC"/>
                <a:cs typeface="Noto Sans TC"/>
              </a:rPr>
              <a:t>延伸：Best Practices 與 Logging 可由 Apps Script 文件導覽列進入。</a:t>
            </a:r>
          </a:p>
        </p:txBody>
      </p:sp>
    </p:spTree>
    <p:extLst>
      <p:ext uri="{BB962C8B-B14F-4D97-AF65-F5344CB8AC3E}">
        <p14:creationId xmlns:p14="http://schemas.microsoft.com/office/powerpoint/2010/main" val="158748778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1118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5547A3-8F76-4120-821C-890030008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609600"/>
            <a:ext cx="24384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63248"/>
          </a:solidFill>
          <a:ln xmlns:a="http://schemas.openxmlformats.org/drawingml/2006/main" w="9525">
            <a:solidFill>
              <a:srgbClr val="3A4964"/>
            </a:solidFill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BFD3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BFD3FF"/>
                </a:solidFill>
                <a:latin typeface="Noto Sans TC"/>
                <a:ea typeface="Noto Sans TC"/>
                <a:cs typeface="Noto Sans TC"/>
              </a:rPr>
              <a:t>YOUR FIRST AUTOMATION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3920DA-A916-42F7-8EE2-3366B708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5800" y="140970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buNone/>
              <a:defRPr sz="4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4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把一個重複動作</a:t>
            </a:r>
          </a:p>
          <a:p xmlns:a="http://schemas.openxmlformats.org/drawingml/2006/main">
            <a:pPr algn="l">
              <a:lnSpc>
                <a:spcPct val="93000"/>
              </a:lnSpc>
              <a:buNone/>
              <a:defRPr sz="4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4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變成可以信任的流程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20A12C-19AB-4085-967F-A0E831FFB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32004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0">
                <a:solidFill>
                  <a:srgbClr val="B9C5D8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0">
                <a:solidFill>
                  <a:srgbClr val="B9C5D8"/>
                </a:solidFill>
                <a:latin typeface="Noto Sans TC"/>
                <a:ea typeface="Noto Sans TC"/>
                <a:cs typeface="Noto Sans TC"/>
              </a:rPr>
              <a:t>今天就做 1 個 10 分鐘版本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186876-B06D-42D9-8942-B4BAFCA57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124700" y="990600"/>
            <a:ext cx="4210050" cy="4476750"/>
          </a:xfrm>
          <a:prstGeom xmlns:a="http://schemas.openxmlformats.org/drawingml/2006/main" prst="roundRect">
            <a:avLst>
              <a:gd name="adj" fmla="val 6335"/>
            </a:avLst>
          </a:prstGeom>
          <a:solidFill xmlns:a="http://schemas.openxmlformats.org/drawingml/2006/main">
            <a:srgbClr val="1C273A"/>
          </a:solidFill>
          <a:ln xmlns:a="http://schemas.openxmlformats.org/drawingml/2006/main" w="9525">
            <a:solidFill>
              <a:srgbClr val="33425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80998C-A310-4775-88D1-84B4E0546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05700" y="1390650"/>
            <a:ext cx="552450" cy="419100"/>
          </a:xfrm>
          <a:prstGeom xmlns:a="http://schemas.openxmlformats.org/drawingml/2006/main" prst="roundRect">
            <a:avLst>
              <a:gd name="adj" fmla="val 43182"/>
            </a:avLst>
          </a:prstGeom>
          <a:solidFill xmlns:a="http://schemas.openxmlformats.org/drawingml/2006/main">
            <a:srgbClr val="4285F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886718-B4A4-4552-8DBC-D3AA705E3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86750" y="137160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選一個重複任務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0485A6-AF96-4DC0-AC85-8BE687AC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86750" y="1790700"/>
            <a:ext cx="25336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0">
                <a:solidFill>
                  <a:srgbClr val="AEBBD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AEBBD0"/>
                </a:solidFill>
                <a:latin typeface="Noto Sans TC"/>
                <a:ea typeface="Noto Sans TC"/>
                <a:cs typeface="Noto Sans TC"/>
              </a:rPr>
              <a:t>例：表單送出後寄確認信。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990A8B-C491-4DEC-857E-5C03FD367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05700" y="2590800"/>
            <a:ext cx="552450" cy="419100"/>
          </a:xfrm>
          <a:prstGeom xmlns:a="http://schemas.openxmlformats.org/drawingml/2006/main" prst="roundRect">
            <a:avLst>
              <a:gd name="adj" fmla="val 43182"/>
            </a:avLst>
          </a:prstGeom>
          <a:solidFill xmlns:a="http://schemas.openxmlformats.org/drawingml/2006/main">
            <a:srgbClr val="FBBC0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73AAD6-9F3B-45F8-B8B2-5006BCE4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86750" y="257175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畫出 5 格流程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E0BE71-D8F2-4FF0-A726-EBB96CE3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86750" y="2990850"/>
            <a:ext cx="25336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0">
                <a:solidFill>
                  <a:srgbClr val="AEBBD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AEBBD0"/>
                </a:solidFill>
                <a:latin typeface="Noto Sans TC"/>
                <a:ea typeface="Noto Sans TC"/>
                <a:cs typeface="Noto Sans TC"/>
              </a:rPr>
              <a:t>觸發、讀取、判斷、執行、紀錄。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114ECD-B419-4C0E-A813-EAF84B8A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05700" y="3790950"/>
            <a:ext cx="552450" cy="419100"/>
          </a:xfrm>
          <a:prstGeom xmlns:a="http://schemas.openxmlformats.org/drawingml/2006/main" prst="roundRect">
            <a:avLst>
              <a:gd name="adj" fmla="val 43182"/>
            </a:avLst>
          </a:prstGeom>
          <a:solidFill xmlns:a="http://schemas.openxmlformats.org/drawingml/2006/main">
            <a:srgbClr val="34A85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19050" rIns="952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C481A7-AC57-4414-8D58-6E07EA071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86750" y="377190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用測試資料跑一次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1F7B49-0BEC-4742-971A-456113164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86750" y="4191000"/>
            <a:ext cx="25336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0">
                <a:solidFill>
                  <a:srgbClr val="AEBBD0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AEBBD0"/>
                </a:solidFill>
                <a:latin typeface="Noto Sans TC"/>
                <a:ea typeface="Noto Sans TC"/>
                <a:cs typeface="Noto Sans TC"/>
              </a:rPr>
              <a:t>看結果，也看執行紀錄。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F7DBA3-8DD9-43D7-A393-376239F6D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4191000"/>
            <a:ext cx="5486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75" b="1">
                <a:solidFill>
                  <a:srgbClr val="D8E2F1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D8E2F1"/>
                </a:solidFill>
                <a:latin typeface="Noto Sans TC"/>
                <a:ea typeface="Noto Sans TC"/>
                <a:cs typeface="Noto Sans TC"/>
              </a:rPr>
              <a:t>先求流程跑通，再逐步加入例外處理與美化。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EE22FC-B0FC-441B-B878-D2767E31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61912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7F8DA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0">
                <a:solidFill>
                  <a:srgbClr val="7F8DA4"/>
                </a:solidFill>
                <a:latin typeface="Noto Sans TC"/>
                <a:ea typeface="Noto Sans TC"/>
                <a:cs typeface="Noto Sans TC"/>
              </a:rPr>
              <a:t>Google Workspace + GAS｜零基礎入門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D33ABE-E563-49DA-89FE-0A9C9834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763250" y="6172200"/>
            <a:ext cx="590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1050" b="1">
                <a:solidFill>
                  <a:srgbClr val="7F8DA4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7F8DA4"/>
                </a:solidFill>
                <a:latin typeface="Noto Sans TC"/>
                <a:ea typeface="Noto Sans TC"/>
                <a:cs typeface="Noto Sans TC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4953878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2026-07-31T13:52:21.2610000Z</dcterms:created>
  <dcterms:modified xsi:type="dcterms:W3CDTF">2026-07-31T13:52:21.2610000Z</dcterms:modified>
</coreProperties>
</file>